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71"/>
    <p:restoredTop sz="94647"/>
  </p:normalViewPr>
  <p:slideViewPr>
    <p:cSldViewPr snapToGrid="0" snapToObjects="1">
      <p:cViewPr varScale="1">
        <p:scale>
          <a:sx n="116" d="100"/>
          <a:sy n="116" d="100"/>
        </p:scale>
        <p:origin x="216" y="10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C84B0-B5AC-8242-A5BF-8024D09C5BC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3946D4D-DFA6-3D4E-9142-823D0A5104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E43D453-A21A-464C-8F3B-5DBC10CDBD15}"/>
              </a:ext>
            </a:extLst>
          </p:cNvPr>
          <p:cNvSpPr>
            <a:spLocks noGrp="1"/>
          </p:cNvSpPr>
          <p:nvPr>
            <p:ph type="dt" sz="half" idx="10"/>
          </p:nvPr>
        </p:nvSpPr>
        <p:spPr/>
        <p:txBody>
          <a:bodyPr/>
          <a:lstStyle/>
          <a:p>
            <a:fld id="{507456DF-0A81-A14B-AA86-C8EDD1E859E7}" type="datetimeFigureOut">
              <a:rPr lang="en-US" smtClean="0"/>
              <a:t>7/12/22</a:t>
            </a:fld>
            <a:endParaRPr lang="en-US"/>
          </a:p>
        </p:txBody>
      </p:sp>
      <p:sp>
        <p:nvSpPr>
          <p:cNvPr id="5" name="Footer Placeholder 4">
            <a:extLst>
              <a:ext uri="{FF2B5EF4-FFF2-40B4-BE49-F238E27FC236}">
                <a16:creationId xmlns:a16="http://schemas.microsoft.com/office/drawing/2014/main" id="{A3C6DEE4-B33C-BF49-A88C-28E7EE40BC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12A1EC-9649-4643-B0AB-E2DCF6462D28}"/>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946640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933E3-DD53-3640-9873-5807129775A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8B530F5-653C-CA4A-8CDA-7CD156FA2AC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5B5885-80AC-5C49-8BA1-7F0577C1A343}"/>
              </a:ext>
            </a:extLst>
          </p:cNvPr>
          <p:cNvSpPr>
            <a:spLocks noGrp="1"/>
          </p:cNvSpPr>
          <p:nvPr>
            <p:ph type="dt" sz="half" idx="10"/>
          </p:nvPr>
        </p:nvSpPr>
        <p:spPr/>
        <p:txBody>
          <a:bodyPr/>
          <a:lstStyle/>
          <a:p>
            <a:fld id="{507456DF-0A81-A14B-AA86-C8EDD1E859E7}" type="datetimeFigureOut">
              <a:rPr lang="en-US" smtClean="0"/>
              <a:t>7/12/22</a:t>
            </a:fld>
            <a:endParaRPr lang="en-US"/>
          </a:p>
        </p:txBody>
      </p:sp>
      <p:sp>
        <p:nvSpPr>
          <p:cNvPr id="5" name="Footer Placeholder 4">
            <a:extLst>
              <a:ext uri="{FF2B5EF4-FFF2-40B4-BE49-F238E27FC236}">
                <a16:creationId xmlns:a16="http://schemas.microsoft.com/office/drawing/2014/main" id="{A630CEE0-0A42-CE45-9FB8-E893960F3F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0E3FB1-1B6F-1740-AC3B-482FA823FA5C}"/>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4183760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2CF7C1-6CBA-1F4F-B6B9-E51E840589D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781D5C0-B4B4-BC41-91E1-6AEEA9CE4D4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B1AB89-4155-8040-B371-DFD318B55F00}"/>
              </a:ext>
            </a:extLst>
          </p:cNvPr>
          <p:cNvSpPr>
            <a:spLocks noGrp="1"/>
          </p:cNvSpPr>
          <p:nvPr>
            <p:ph type="dt" sz="half" idx="10"/>
          </p:nvPr>
        </p:nvSpPr>
        <p:spPr/>
        <p:txBody>
          <a:bodyPr/>
          <a:lstStyle/>
          <a:p>
            <a:fld id="{507456DF-0A81-A14B-AA86-C8EDD1E859E7}" type="datetimeFigureOut">
              <a:rPr lang="en-US" smtClean="0"/>
              <a:t>7/12/22</a:t>
            </a:fld>
            <a:endParaRPr lang="en-US"/>
          </a:p>
        </p:txBody>
      </p:sp>
      <p:sp>
        <p:nvSpPr>
          <p:cNvPr id="5" name="Footer Placeholder 4">
            <a:extLst>
              <a:ext uri="{FF2B5EF4-FFF2-40B4-BE49-F238E27FC236}">
                <a16:creationId xmlns:a16="http://schemas.microsoft.com/office/drawing/2014/main" id="{6902ABA2-9FE6-5B4F-A841-20D6837346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89FDBB-D0D6-8E4B-A98A-E0D4060B104C}"/>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661397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18B3A-0427-BA4C-85A3-BE6E4BDB02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436AC3-6A34-E448-B3F1-D1A3830AC46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D827C7-6163-3247-BA71-FD598FE7947A}"/>
              </a:ext>
            </a:extLst>
          </p:cNvPr>
          <p:cNvSpPr>
            <a:spLocks noGrp="1"/>
          </p:cNvSpPr>
          <p:nvPr>
            <p:ph type="dt" sz="half" idx="10"/>
          </p:nvPr>
        </p:nvSpPr>
        <p:spPr/>
        <p:txBody>
          <a:bodyPr/>
          <a:lstStyle/>
          <a:p>
            <a:fld id="{507456DF-0A81-A14B-AA86-C8EDD1E859E7}" type="datetimeFigureOut">
              <a:rPr lang="en-US" smtClean="0"/>
              <a:t>7/12/22</a:t>
            </a:fld>
            <a:endParaRPr lang="en-US"/>
          </a:p>
        </p:txBody>
      </p:sp>
      <p:sp>
        <p:nvSpPr>
          <p:cNvPr id="5" name="Footer Placeholder 4">
            <a:extLst>
              <a:ext uri="{FF2B5EF4-FFF2-40B4-BE49-F238E27FC236}">
                <a16:creationId xmlns:a16="http://schemas.microsoft.com/office/drawing/2014/main" id="{DADDDDD0-7624-CC4D-9ADA-AAFCE65081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C10901-AA9D-3741-AE7F-EFE6A29E8C3F}"/>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4146515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C6512-5458-2F48-9D85-696AF1E89A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B7917B8-685B-054A-978F-68ECE16281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ABD03D2-5907-744C-9555-FC111708298A}"/>
              </a:ext>
            </a:extLst>
          </p:cNvPr>
          <p:cNvSpPr>
            <a:spLocks noGrp="1"/>
          </p:cNvSpPr>
          <p:nvPr>
            <p:ph type="dt" sz="half" idx="10"/>
          </p:nvPr>
        </p:nvSpPr>
        <p:spPr/>
        <p:txBody>
          <a:bodyPr/>
          <a:lstStyle/>
          <a:p>
            <a:fld id="{507456DF-0A81-A14B-AA86-C8EDD1E859E7}" type="datetimeFigureOut">
              <a:rPr lang="en-US" smtClean="0"/>
              <a:t>7/12/22</a:t>
            </a:fld>
            <a:endParaRPr lang="en-US"/>
          </a:p>
        </p:txBody>
      </p:sp>
      <p:sp>
        <p:nvSpPr>
          <p:cNvPr id="5" name="Footer Placeholder 4">
            <a:extLst>
              <a:ext uri="{FF2B5EF4-FFF2-40B4-BE49-F238E27FC236}">
                <a16:creationId xmlns:a16="http://schemas.microsoft.com/office/drawing/2014/main" id="{C78BA3C4-B7A0-AE42-8385-D9BBC39661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333693-11E4-424C-87EB-905BC4383572}"/>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707550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EBA6D-BD55-AF4D-9B88-5ADD567ADD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72CD63-48B3-7C4B-B5CF-4EB36001454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F69AC2B-0A1F-B344-BD9A-6C8354B0723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1840082-0C2A-8549-B660-CE0267BD3B73}"/>
              </a:ext>
            </a:extLst>
          </p:cNvPr>
          <p:cNvSpPr>
            <a:spLocks noGrp="1"/>
          </p:cNvSpPr>
          <p:nvPr>
            <p:ph type="dt" sz="half" idx="10"/>
          </p:nvPr>
        </p:nvSpPr>
        <p:spPr/>
        <p:txBody>
          <a:bodyPr/>
          <a:lstStyle/>
          <a:p>
            <a:fld id="{507456DF-0A81-A14B-AA86-C8EDD1E859E7}" type="datetimeFigureOut">
              <a:rPr lang="en-US" smtClean="0"/>
              <a:t>7/12/22</a:t>
            </a:fld>
            <a:endParaRPr lang="en-US"/>
          </a:p>
        </p:txBody>
      </p:sp>
      <p:sp>
        <p:nvSpPr>
          <p:cNvPr id="6" name="Footer Placeholder 5">
            <a:extLst>
              <a:ext uri="{FF2B5EF4-FFF2-40B4-BE49-F238E27FC236}">
                <a16:creationId xmlns:a16="http://schemas.microsoft.com/office/drawing/2014/main" id="{7613CC6A-E8C0-1745-9ADA-3A548C1835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B50967-F7B7-354D-AED0-FACBDF50139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380947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C8CCC-EDB9-DE4F-9837-8992A746756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2AFFAA9-7BC6-E349-9242-4EF0B8A7CC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C473FF1-45FF-844C-826F-806D40DB761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0ED1C88-2D9E-4A47-B38E-6DA87A155A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2376165-3DDD-DC49-AB1D-6BFDA73A4A9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EEB8C7-6BCD-7741-BD59-3AD1EB05199F}"/>
              </a:ext>
            </a:extLst>
          </p:cNvPr>
          <p:cNvSpPr>
            <a:spLocks noGrp="1"/>
          </p:cNvSpPr>
          <p:nvPr>
            <p:ph type="dt" sz="half" idx="10"/>
          </p:nvPr>
        </p:nvSpPr>
        <p:spPr/>
        <p:txBody>
          <a:bodyPr/>
          <a:lstStyle/>
          <a:p>
            <a:fld id="{507456DF-0A81-A14B-AA86-C8EDD1E859E7}" type="datetimeFigureOut">
              <a:rPr lang="en-US" smtClean="0"/>
              <a:t>7/12/22</a:t>
            </a:fld>
            <a:endParaRPr lang="en-US"/>
          </a:p>
        </p:txBody>
      </p:sp>
      <p:sp>
        <p:nvSpPr>
          <p:cNvPr id="8" name="Footer Placeholder 7">
            <a:extLst>
              <a:ext uri="{FF2B5EF4-FFF2-40B4-BE49-F238E27FC236}">
                <a16:creationId xmlns:a16="http://schemas.microsoft.com/office/drawing/2014/main" id="{CB2B7351-294F-4842-A85F-C5458B1E8AE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91D03D2-2B76-FA41-997D-89966DD5F3B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541560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95E97-E1D3-8148-9E67-576CE7B47FD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E20ACB7-2CF2-A249-8EDD-D93152979E07}"/>
              </a:ext>
            </a:extLst>
          </p:cNvPr>
          <p:cNvSpPr>
            <a:spLocks noGrp="1"/>
          </p:cNvSpPr>
          <p:nvPr>
            <p:ph type="dt" sz="half" idx="10"/>
          </p:nvPr>
        </p:nvSpPr>
        <p:spPr/>
        <p:txBody>
          <a:bodyPr/>
          <a:lstStyle/>
          <a:p>
            <a:fld id="{507456DF-0A81-A14B-AA86-C8EDD1E859E7}" type="datetimeFigureOut">
              <a:rPr lang="en-US" smtClean="0"/>
              <a:t>7/12/22</a:t>
            </a:fld>
            <a:endParaRPr lang="en-US"/>
          </a:p>
        </p:txBody>
      </p:sp>
      <p:sp>
        <p:nvSpPr>
          <p:cNvPr id="4" name="Footer Placeholder 3">
            <a:extLst>
              <a:ext uri="{FF2B5EF4-FFF2-40B4-BE49-F238E27FC236}">
                <a16:creationId xmlns:a16="http://schemas.microsoft.com/office/drawing/2014/main" id="{7ACFEA8D-3E03-414D-9A19-388CAB9D0C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8B85CC0-2175-0948-8D61-7B9AE0C7A22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3170235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982ED71-A714-A44A-B6C3-EB617209726B}"/>
              </a:ext>
            </a:extLst>
          </p:cNvPr>
          <p:cNvSpPr>
            <a:spLocks noGrp="1"/>
          </p:cNvSpPr>
          <p:nvPr>
            <p:ph type="dt" sz="half" idx="10"/>
          </p:nvPr>
        </p:nvSpPr>
        <p:spPr/>
        <p:txBody>
          <a:bodyPr/>
          <a:lstStyle/>
          <a:p>
            <a:fld id="{507456DF-0A81-A14B-AA86-C8EDD1E859E7}" type="datetimeFigureOut">
              <a:rPr lang="en-US" smtClean="0"/>
              <a:t>7/12/22</a:t>
            </a:fld>
            <a:endParaRPr lang="en-US"/>
          </a:p>
        </p:txBody>
      </p:sp>
      <p:sp>
        <p:nvSpPr>
          <p:cNvPr id="3" name="Footer Placeholder 2">
            <a:extLst>
              <a:ext uri="{FF2B5EF4-FFF2-40B4-BE49-F238E27FC236}">
                <a16:creationId xmlns:a16="http://schemas.microsoft.com/office/drawing/2014/main" id="{ADEFA4FF-AE2C-2B43-9BD2-EA4DD10656A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F09B42D-80BE-3B4D-BB68-9C9F1B55AD94}"/>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174014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21045-FC92-E446-B719-CEE594454F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67513B7-9293-FB41-96D8-F259060ACD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C1C5928-9515-5C47-9DB8-50E41A9B5E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6994D0C-9CF3-8548-BEE0-7F4BFA236227}"/>
              </a:ext>
            </a:extLst>
          </p:cNvPr>
          <p:cNvSpPr>
            <a:spLocks noGrp="1"/>
          </p:cNvSpPr>
          <p:nvPr>
            <p:ph type="dt" sz="half" idx="10"/>
          </p:nvPr>
        </p:nvSpPr>
        <p:spPr/>
        <p:txBody>
          <a:bodyPr/>
          <a:lstStyle/>
          <a:p>
            <a:fld id="{507456DF-0A81-A14B-AA86-C8EDD1E859E7}" type="datetimeFigureOut">
              <a:rPr lang="en-US" smtClean="0"/>
              <a:t>7/12/22</a:t>
            </a:fld>
            <a:endParaRPr lang="en-US"/>
          </a:p>
        </p:txBody>
      </p:sp>
      <p:sp>
        <p:nvSpPr>
          <p:cNvPr id="6" name="Footer Placeholder 5">
            <a:extLst>
              <a:ext uri="{FF2B5EF4-FFF2-40B4-BE49-F238E27FC236}">
                <a16:creationId xmlns:a16="http://schemas.microsoft.com/office/drawing/2014/main" id="{4685762B-CA09-8642-B906-8FBA7D7C24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F38B03-84F1-3D43-8A04-BFCE6546F61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754209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4134D-6CEF-0846-BE20-BA1C797C1A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24D1AE3-0A3A-1845-AFAC-DA70EB3050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38D4E8-A04E-3548-A315-DD7FAE7F27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64EB4E8-A70D-AA4A-8A1D-55AEC74A57F9}"/>
              </a:ext>
            </a:extLst>
          </p:cNvPr>
          <p:cNvSpPr>
            <a:spLocks noGrp="1"/>
          </p:cNvSpPr>
          <p:nvPr>
            <p:ph type="dt" sz="half" idx="10"/>
          </p:nvPr>
        </p:nvSpPr>
        <p:spPr/>
        <p:txBody>
          <a:bodyPr/>
          <a:lstStyle/>
          <a:p>
            <a:fld id="{507456DF-0A81-A14B-AA86-C8EDD1E859E7}" type="datetimeFigureOut">
              <a:rPr lang="en-US" smtClean="0"/>
              <a:t>7/12/22</a:t>
            </a:fld>
            <a:endParaRPr lang="en-US"/>
          </a:p>
        </p:txBody>
      </p:sp>
      <p:sp>
        <p:nvSpPr>
          <p:cNvPr id="6" name="Footer Placeholder 5">
            <a:extLst>
              <a:ext uri="{FF2B5EF4-FFF2-40B4-BE49-F238E27FC236}">
                <a16:creationId xmlns:a16="http://schemas.microsoft.com/office/drawing/2014/main" id="{ED8CAC84-D629-5E4D-A910-818241A148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7F4C55-1B9B-1940-8E4F-A9CAC845850F}"/>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3418221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C5E8F1-A942-BA4A-AE92-76F91173AD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41D312E-9006-0347-B0A5-308BE253CF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A94E02-F3B1-434D-BD6D-87F60317F7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7456DF-0A81-A14B-AA86-C8EDD1E859E7}" type="datetimeFigureOut">
              <a:rPr lang="en-US" smtClean="0"/>
              <a:t>7/12/22</a:t>
            </a:fld>
            <a:endParaRPr lang="en-US"/>
          </a:p>
        </p:txBody>
      </p:sp>
      <p:sp>
        <p:nvSpPr>
          <p:cNvPr id="5" name="Footer Placeholder 4">
            <a:extLst>
              <a:ext uri="{FF2B5EF4-FFF2-40B4-BE49-F238E27FC236}">
                <a16:creationId xmlns:a16="http://schemas.microsoft.com/office/drawing/2014/main" id="{885AD956-A09C-6944-B8F5-ABD2B26EE4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DDCF463-5C16-4F45-ACAF-6EFE472088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446996-BA74-5841-AC0F-A18822EADCC5}" type="slidenum">
              <a:rPr lang="en-US" smtClean="0"/>
              <a:t>‹#›</a:t>
            </a:fld>
            <a:endParaRPr lang="en-US"/>
          </a:p>
        </p:txBody>
      </p:sp>
    </p:spTree>
    <p:extLst>
      <p:ext uri="{BB962C8B-B14F-4D97-AF65-F5344CB8AC3E}">
        <p14:creationId xmlns:p14="http://schemas.microsoft.com/office/powerpoint/2010/main" val="29000388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doi.org/10.1029/2021EF002490" TargetMode="External"/><Relationship Id="rId7" Type="http://schemas.openxmlformats.org/officeDocument/2006/relationships/image" Target="../media/image5.png"/><Relationship Id="rId2" Type="http://schemas.openxmlformats.org/officeDocument/2006/relationships/image" Target="../media/image1.tiff"/><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F2A06BB-C25A-EA44-A8AC-8606A4495173}"/>
              </a:ext>
            </a:extLst>
          </p:cNvPr>
          <p:cNvSpPr txBox="1"/>
          <p:nvPr/>
        </p:nvSpPr>
        <p:spPr>
          <a:xfrm>
            <a:off x="142014" y="265478"/>
            <a:ext cx="11894089" cy="769441"/>
          </a:xfrm>
          <a:prstGeom prst="rect">
            <a:avLst/>
          </a:prstGeom>
          <a:noFill/>
        </p:spPr>
        <p:txBody>
          <a:bodyPr wrap="square" rtlCol="0">
            <a:spAutoFit/>
          </a:bodyPr>
          <a:lstStyle/>
          <a:p>
            <a:r>
              <a:rPr lang="en-US" sz="2200" b="1" dirty="0"/>
              <a:t>How Does Flow Alteration Propagate Across a Large, Highly Regulated Basin? Dam Attributes, Network Context, and Implications for Biodiversity</a:t>
            </a:r>
            <a:r>
              <a:rPr lang="en-US" sz="2200" dirty="0"/>
              <a:t>  </a:t>
            </a:r>
            <a:endParaRPr lang="en-US" sz="2200" b="1" dirty="0"/>
          </a:p>
        </p:txBody>
      </p:sp>
      <p:pic>
        <p:nvPicPr>
          <p:cNvPr id="19" name="Picture 18">
            <a:extLst>
              <a:ext uri="{FF2B5EF4-FFF2-40B4-BE49-F238E27FC236}">
                <a16:creationId xmlns:a16="http://schemas.microsoft.com/office/drawing/2014/main" id="{E4FC2D94-20FC-EA42-BB42-2D9AFFA267E7}"/>
              </a:ext>
            </a:extLst>
          </p:cNvPr>
          <p:cNvPicPr>
            <a:picLocks noChangeAspect="1"/>
          </p:cNvPicPr>
          <p:nvPr/>
        </p:nvPicPr>
        <p:blipFill>
          <a:blip r:embed="rId2"/>
          <a:stretch>
            <a:fillRect/>
          </a:stretch>
        </p:blipFill>
        <p:spPr>
          <a:xfrm>
            <a:off x="9268414" y="6278820"/>
            <a:ext cx="2767689" cy="464649"/>
          </a:xfrm>
          <a:prstGeom prst="rect">
            <a:avLst/>
          </a:prstGeom>
        </p:spPr>
      </p:pic>
      <p:sp>
        <p:nvSpPr>
          <p:cNvPr id="20" name="Rectangle 19">
            <a:extLst>
              <a:ext uri="{FF2B5EF4-FFF2-40B4-BE49-F238E27FC236}">
                <a16:creationId xmlns:a16="http://schemas.microsoft.com/office/drawing/2014/main" id="{74B5393D-A426-CE49-A359-7BCE18E89393}"/>
              </a:ext>
            </a:extLst>
          </p:cNvPr>
          <p:cNvSpPr/>
          <p:nvPr/>
        </p:nvSpPr>
        <p:spPr>
          <a:xfrm>
            <a:off x="6918323" y="4995949"/>
            <a:ext cx="5273677" cy="1077218"/>
          </a:xfrm>
          <a:prstGeom prst="rect">
            <a:avLst/>
          </a:prstGeom>
        </p:spPr>
        <p:txBody>
          <a:bodyPr wrap="square">
            <a:spAutoFit/>
          </a:bodyPr>
          <a:lstStyle/>
          <a:p>
            <a:pPr algn="ctr"/>
            <a:r>
              <a:rPr lang="en-US" sz="1600" dirty="0"/>
              <a:t>How does flow alteration propagate across a large, highly regulated basin? Dam attributes, network context, and implications for biodiversity. Earth's Future, 10, e2021EF002490. </a:t>
            </a:r>
            <a:r>
              <a:rPr lang="en-US" sz="1600" u="sng" dirty="0">
                <a:hlinkClick r:id="rId3"/>
              </a:rPr>
              <a:t>https://doi.org/10.1029/2021EF002490</a:t>
            </a:r>
            <a:endParaRPr lang="en-US" sz="1600" dirty="0"/>
          </a:p>
        </p:txBody>
      </p:sp>
      <p:sp>
        <p:nvSpPr>
          <p:cNvPr id="23" name="Shape 113">
            <a:extLst>
              <a:ext uri="{FF2B5EF4-FFF2-40B4-BE49-F238E27FC236}">
                <a16:creationId xmlns:a16="http://schemas.microsoft.com/office/drawing/2014/main" id="{AAAF3FD3-EEF5-E64A-9AC9-EACF9F3B5972}"/>
              </a:ext>
            </a:extLst>
          </p:cNvPr>
          <p:cNvSpPr txBox="1">
            <a:spLocks/>
          </p:cNvSpPr>
          <p:nvPr/>
        </p:nvSpPr>
        <p:spPr>
          <a:xfrm>
            <a:off x="242372" y="1222871"/>
            <a:ext cx="6119684" cy="4993877"/>
          </a:xfrm>
          <a:prstGeom prst="rect">
            <a:avLst/>
          </a:prstGeom>
        </p:spPr>
        <p:txBody>
          <a:bodyPr spcFirstLastPara="1" vert="horz" wrap="square" lIns="91425" tIns="91425" rIns="91425" bIns="91425" rtlCol="0" anchor="t" anchorCtr="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500" b="1" dirty="0">
                <a:solidFill>
                  <a:schemeClr val="tx1">
                    <a:lumMod val="50000"/>
                    <a:lumOff val="50000"/>
                  </a:schemeClr>
                </a:solidFill>
              </a:rPr>
              <a:t>Objective:</a:t>
            </a:r>
            <a:r>
              <a:rPr lang="en-US" sz="1500" dirty="0">
                <a:solidFill>
                  <a:schemeClr val="tx1">
                    <a:lumMod val="50000"/>
                    <a:lumOff val="50000"/>
                  </a:schemeClr>
                </a:solidFill>
              </a:rPr>
              <a:t> To understand how flow alteration propagates in river networks, as influenced by the location and characteristics of dams as well as the structure of the river network </a:t>
            </a:r>
          </a:p>
          <a:p>
            <a:pPr algn="l">
              <a:lnSpc>
                <a:spcPct val="50000"/>
              </a:lnSpc>
              <a:spcBef>
                <a:spcPts val="0"/>
              </a:spcBef>
            </a:pPr>
            <a:endParaRPr lang="en-US" sz="1600" dirty="0">
              <a:solidFill>
                <a:schemeClr val="tx1">
                  <a:lumMod val="50000"/>
                  <a:lumOff val="50000"/>
                </a:schemeClr>
              </a:solidFill>
            </a:endParaRPr>
          </a:p>
          <a:p>
            <a:pPr algn="l"/>
            <a:r>
              <a:rPr lang="en-US" sz="1500" b="1" dirty="0">
                <a:solidFill>
                  <a:schemeClr val="tx1">
                    <a:lumMod val="50000"/>
                    <a:lumOff val="50000"/>
                  </a:schemeClr>
                </a:solidFill>
              </a:rPr>
              <a:t>Approach: </a:t>
            </a:r>
            <a:r>
              <a:rPr lang="en-US" sz="1500" dirty="0">
                <a:solidFill>
                  <a:schemeClr val="tx1">
                    <a:lumMod val="50000"/>
                    <a:lumOff val="50000"/>
                  </a:schemeClr>
                </a:solidFill>
              </a:rPr>
              <a:t>We used a spatial Markov network model informed by 117 upstream-downstream pairs of monthly flow series (2003–2017) to estimate flow alteration from 84 intermediate-to-large dams in the Colorado River Basin. Using Least Absolute Shrinkage and Selection Operator regression, we then investigated how flow alteration was influenced by local dam properties (e.g., purpose, storage capacity) and network-level attributes (e.g., position, upstream cumulative storage). </a:t>
            </a:r>
          </a:p>
          <a:p>
            <a:pPr algn="l">
              <a:lnSpc>
                <a:spcPct val="50000"/>
              </a:lnSpc>
              <a:spcBef>
                <a:spcPts val="0"/>
              </a:spcBef>
            </a:pPr>
            <a:endParaRPr lang="en-US" sz="1500" dirty="0">
              <a:solidFill>
                <a:schemeClr val="tx1">
                  <a:lumMod val="50000"/>
                  <a:lumOff val="50000"/>
                </a:schemeClr>
              </a:solidFill>
            </a:endParaRPr>
          </a:p>
          <a:p>
            <a:pPr algn="l"/>
            <a:r>
              <a:rPr lang="en-US" sz="1500" b="1" dirty="0">
                <a:solidFill>
                  <a:schemeClr val="tx1">
                    <a:lumMod val="50000"/>
                    <a:lumOff val="50000"/>
                  </a:schemeClr>
                </a:solidFill>
              </a:rPr>
              <a:t>Results/Impacts: </a:t>
            </a:r>
            <a:r>
              <a:rPr lang="en-US" sz="1500" dirty="0">
                <a:solidFill>
                  <a:schemeClr val="tx1">
                    <a:lumMod val="50000"/>
                    <a:lumOff val="50000"/>
                  </a:schemeClr>
                </a:solidFill>
              </a:rPr>
              <a:t>Flow alteration was highly variable across the network, but tended to accumulate downstream and remained high in the main stem. Dam impacts were explained by network-level attributes (63%) more than by local dam properties (37%), underscoring the need to consider network context when assessing dam impacts. Our results advance the notion that basin-wide reoperation should be considered in any effort to mitigate flow alteration—a critical need in light of new damming in developing economies. </a:t>
            </a:r>
          </a:p>
          <a:p>
            <a:pPr algn="l"/>
            <a:r>
              <a:rPr lang="en-US" sz="1500" dirty="0">
                <a:solidFill>
                  <a:schemeClr val="tx1">
                    <a:lumMod val="50000"/>
                    <a:lumOff val="50000"/>
                  </a:schemeClr>
                </a:solidFill>
              </a:rPr>
              <a:t> </a:t>
            </a:r>
          </a:p>
          <a:p>
            <a:pPr algn="l">
              <a:lnSpc>
                <a:spcPct val="100000"/>
              </a:lnSpc>
              <a:spcBef>
                <a:spcPts val="0"/>
              </a:spcBef>
            </a:pPr>
            <a:endParaRPr lang="en-US" sz="1500" dirty="0">
              <a:solidFill>
                <a:schemeClr val="tx1">
                  <a:lumMod val="50000"/>
                  <a:lumOff val="50000"/>
                </a:schemeClr>
              </a:solidFill>
            </a:endParaRPr>
          </a:p>
        </p:txBody>
      </p:sp>
      <p:pic>
        <p:nvPicPr>
          <p:cNvPr id="2" name="Picture 1"/>
          <p:cNvPicPr>
            <a:picLocks noChangeAspect="1"/>
          </p:cNvPicPr>
          <p:nvPr/>
        </p:nvPicPr>
        <p:blipFill>
          <a:blip r:embed="rId4"/>
          <a:stretch>
            <a:fillRect/>
          </a:stretch>
        </p:blipFill>
        <p:spPr>
          <a:xfrm>
            <a:off x="5687315" y="6216748"/>
            <a:ext cx="1403048" cy="561219"/>
          </a:xfrm>
          <a:prstGeom prst="rect">
            <a:avLst/>
          </a:prstGeom>
        </p:spPr>
      </p:pic>
      <p:pic>
        <p:nvPicPr>
          <p:cNvPr id="4" name="Picture 3"/>
          <p:cNvPicPr>
            <a:picLocks noChangeAspect="1"/>
          </p:cNvPicPr>
          <p:nvPr/>
        </p:nvPicPr>
        <p:blipFill>
          <a:blip r:embed="rId5"/>
          <a:stretch>
            <a:fillRect/>
          </a:stretch>
        </p:blipFill>
        <p:spPr>
          <a:xfrm>
            <a:off x="7703783" y="6262080"/>
            <a:ext cx="1263953" cy="522368"/>
          </a:xfrm>
          <a:prstGeom prst="rect">
            <a:avLst/>
          </a:prstGeom>
        </p:spPr>
      </p:pic>
      <p:sp>
        <p:nvSpPr>
          <p:cNvPr id="8" name="TextBox 7"/>
          <p:cNvSpPr txBox="1"/>
          <p:nvPr/>
        </p:nvSpPr>
        <p:spPr>
          <a:xfrm>
            <a:off x="5752735" y="-835878"/>
            <a:ext cx="184666" cy="369332"/>
          </a:xfrm>
          <a:prstGeom prst="rect">
            <a:avLst/>
          </a:prstGeom>
          <a:noFill/>
        </p:spPr>
        <p:txBody>
          <a:bodyPr wrap="none" rtlCol="0">
            <a:spAutoFit/>
          </a:bodyPr>
          <a:lstStyle/>
          <a:p>
            <a:endParaRPr lang="en-US"/>
          </a:p>
        </p:txBody>
      </p:sp>
      <p:pic>
        <p:nvPicPr>
          <p:cNvPr id="5" name="Picture 4">
            <a:extLst>
              <a:ext uri="{FF2B5EF4-FFF2-40B4-BE49-F238E27FC236}">
                <a16:creationId xmlns:a16="http://schemas.microsoft.com/office/drawing/2014/main" id="{7A7729C2-A6D5-4AE5-F46C-DDF3688AC84D}"/>
              </a:ext>
            </a:extLst>
          </p:cNvPr>
          <p:cNvPicPr>
            <a:picLocks noChangeAspect="1"/>
          </p:cNvPicPr>
          <p:nvPr/>
        </p:nvPicPr>
        <p:blipFill rotWithShape="1">
          <a:blip r:embed="rId6"/>
          <a:srcRect b="42733"/>
          <a:stretch/>
        </p:blipFill>
        <p:spPr>
          <a:xfrm>
            <a:off x="6588087" y="747470"/>
            <a:ext cx="2933002" cy="2391797"/>
          </a:xfrm>
          <a:prstGeom prst="rect">
            <a:avLst/>
          </a:prstGeom>
        </p:spPr>
      </p:pic>
      <p:pic>
        <p:nvPicPr>
          <p:cNvPr id="7" name="Picture 6">
            <a:extLst>
              <a:ext uri="{FF2B5EF4-FFF2-40B4-BE49-F238E27FC236}">
                <a16:creationId xmlns:a16="http://schemas.microsoft.com/office/drawing/2014/main" id="{52D18770-F4A5-C007-FDD2-32AF0085012F}"/>
              </a:ext>
            </a:extLst>
          </p:cNvPr>
          <p:cNvPicPr>
            <a:picLocks noChangeAspect="1"/>
          </p:cNvPicPr>
          <p:nvPr/>
        </p:nvPicPr>
        <p:blipFill>
          <a:blip r:embed="rId7"/>
          <a:stretch>
            <a:fillRect/>
          </a:stretch>
        </p:blipFill>
        <p:spPr>
          <a:xfrm>
            <a:off x="9375252" y="784832"/>
            <a:ext cx="2799662" cy="3654966"/>
          </a:xfrm>
          <a:prstGeom prst="rect">
            <a:avLst/>
          </a:prstGeom>
        </p:spPr>
      </p:pic>
      <p:pic>
        <p:nvPicPr>
          <p:cNvPr id="9" name="Picture 8">
            <a:extLst>
              <a:ext uri="{FF2B5EF4-FFF2-40B4-BE49-F238E27FC236}">
                <a16:creationId xmlns:a16="http://schemas.microsoft.com/office/drawing/2014/main" id="{AE95D241-494D-54B5-F89C-83E91FE277C8}"/>
              </a:ext>
            </a:extLst>
          </p:cNvPr>
          <p:cNvPicPr>
            <a:picLocks noChangeAspect="1"/>
          </p:cNvPicPr>
          <p:nvPr/>
        </p:nvPicPr>
        <p:blipFill>
          <a:blip r:embed="rId8"/>
          <a:stretch>
            <a:fillRect/>
          </a:stretch>
        </p:blipFill>
        <p:spPr>
          <a:xfrm>
            <a:off x="6663338" y="3068570"/>
            <a:ext cx="2333887" cy="1998076"/>
          </a:xfrm>
          <a:prstGeom prst="rect">
            <a:avLst/>
          </a:prstGeom>
        </p:spPr>
      </p:pic>
    </p:spTree>
    <p:extLst>
      <p:ext uri="{BB962C8B-B14F-4D97-AF65-F5344CB8AC3E}">
        <p14:creationId xmlns:p14="http://schemas.microsoft.com/office/powerpoint/2010/main" val="27089022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730</TotalTime>
  <Words>260</Words>
  <Application>Microsoft Macintosh PowerPoint</Application>
  <PresentationFormat>Widescreen</PresentationFormat>
  <Paragraphs>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Pritchard</dc:creator>
  <cp:lastModifiedBy>Microsoft Office User</cp:lastModifiedBy>
  <cp:revision>50</cp:revision>
  <dcterms:created xsi:type="dcterms:W3CDTF">2019-01-21T20:59:35Z</dcterms:created>
  <dcterms:modified xsi:type="dcterms:W3CDTF">2022-07-12T17:50:27Z</dcterms:modified>
</cp:coreProperties>
</file>