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7"/>
    <p:restoredTop sz="94647"/>
  </p:normalViewPr>
  <p:slideViewPr>
    <p:cSldViewPr snapToGrid="0" snapToObjects="1">
      <p:cViewPr varScale="1">
        <p:scale>
          <a:sx n="116" d="100"/>
          <a:sy n="116" d="100"/>
        </p:scale>
        <p:origin x="216" y="15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11/16/22</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11/16/22</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194/hess-26-5685-2022" TargetMode="External"/><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2A06BB-C25A-EA44-A8AC-8606A4495173}"/>
              </a:ext>
            </a:extLst>
          </p:cNvPr>
          <p:cNvSpPr txBox="1"/>
          <p:nvPr/>
        </p:nvSpPr>
        <p:spPr>
          <a:xfrm>
            <a:off x="142014" y="265478"/>
            <a:ext cx="11894089" cy="430887"/>
          </a:xfrm>
          <a:prstGeom prst="rect">
            <a:avLst/>
          </a:prstGeom>
          <a:noFill/>
        </p:spPr>
        <p:txBody>
          <a:bodyPr wrap="square" rtlCol="0">
            <a:spAutoFit/>
          </a:bodyPr>
          <a:lstStyle/>
          <a:p>
            <a:r>
              <a:rPr lang="en-US" sz="2200" b="1" dirty="0"/>
              <a:t>Technical note: Modeling spatial fields of extreme precipitation – a hierarchical Bayesian approach   </a:t>
            </a:r>
          </a:p>
        </p:txBody>
      </p:sp>
      <p:pic>
        <p:nvPicPr>
          <p:cNvPr id="19" name="Picture 18">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9268414" y="6278820"/>
            <a:ext cx="2767689" cy="464649"/>
          </a:xfrm>
          <a:prstGeom prst="rect">
            <a:avLst/>
          </a:prstGeom>
        </p:spPr>
      </p:pic>
      <p:sp>
        <p:nvSpPr>
          <p:cNvPr id="20" name="Rectangle 19">
            <a:extLst>
              <a:ext uri="{FF2B5EF4-FFF2-40B4-BE49-F238E27FC236}">
                <a16:creationId xmlns:a16="http://schemas.microsoft.com/office/drawing/2014/main" id="{74B5393D-A426-CE49-A359-7BCE18E89393}"/>
              </a:ext>
            </a:extLst>
          </p:cNvPr>
          <p:cNvSpPr/>
          <p:nvPr/>
        </p:nvSpPr>
        <p:spPr>
          <a:xfrm>
            <a:off x="6362057" y="4995949"/>
            <a:ext cx="5829944" cy="1077218"/>
          </a:xfrm>
          <a:prstGeom prst="rect">
            <a:avLst/>
          </a:prstGeom>
        </p:spPr>
        <p:txBody>
          <a:bodyPr wrap="square">
            <a:spAutoFit/>
          </a:bodyPr>
          <a:lstStyle/>
          <a:p>
            <a:pPr algn="ctr"/>
            <a:r>
              <a:rPr lang="en-US" sz="1600" dirty="0" err="1"/>
              <a:t>Rahill-Marier</a:t>
            </a:r>
            <a:r>
              <a:rPr lang="en-US" sz="1600" dirty="0"/>
              <a:t>, B., Devineni, N., &amp; </a:t>
            </a:r>
            <a:r>
              <a:rPr lang="en-US" sz="1600" dirty="0" err="1"/>
              <a:t>Lall</a:t>
            </a:r>
            <a:r>
              <a:rPr lang="en-US" sz="1600" dirty="0"/>
              <a:t>, U. (2022). Technical Note: Modeling Spatial Fields of Extreme Precipitation–A Hierarchical Bayesian Approach. Hydrology and Earth System Sciences, 26, 5685-5695. </a:t>
            </a:r>
            <a:r>
              <a:rPr lang="en-US" sz="1600" dirty="0">
                <a:hlinkClick r:id="rId3">
                  <a:extLst>
                    <a:ext uri="{A12FA001-AC4F-418D-AE19-62706E023703}">
                      <ahyp:hlinkClr xmlns:ahyp="http://schemas.microsoft.com/office/drawing/2018/hyperlinkcolor" val="tx"/>
                    </a:ext>
                  </a:extLst>
                </a:hlinkClick>
              </a:rPr>
              <a:t>https://doi.org/10.5194/hess-26-5685-2022</a:t>
            </a:r>
            <a:r>
              <a:rPr lang="en-US" sz="1600" dirty="0"/>
              <a:t> </a:t>
            </a:r>
          </a:p>
        </p:txBody>
      </p:sp>
      <p:sp>
        <p:nvSpPr>
          <p:cNvPr id="23" name="Shape 113">
            <a:extLst>
              <a:ext uri="{FF2B5EF4-FFF2-40B4-BE49-F238E27FC236}">
                <a16:creationId xmlns:a16="http://schemas.microsoft.com/office/drawing/2014/main" id="{AAAF3FD3-EEF5-E64A-9AC9-EACF9F3B5972}"/>
              </a:ext>
            </a:extLst>
          </p:cNvPr>
          <p:cNvSpPr txBox="1">
            <a:spLocks/>
          </p:cNvSpPr>
          <p:nvPr/>
        </p:nvSpPr>
        <p:spPr>
          <a:xfrm>
            <a:off x="242372" y="1222871"/>
            <a:ext cx="6119684" cy="4993877"/>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500" b="1" dirty="0">
                <a:solidFill>
                  <a:schemeClr val="tx1">
                    <a:lumMod val="50000"/>
                    <a:lumOff val="50000"/>
                  </a:schemeClr>
                </a:solidFill>
              </a:rPr>
              <a:t>Objective:</a:t>
            </a:r>
            <a:r>
              <a:rPr lang="en-US" sz="1500" dirty="0">
                <a:solidFill>
                  <a:schemeClr val="tx1">
                    <a:lumMod val="50000"/>
                    <a:lumOff val="50000"/>
                  </a:schemeClr>
                </a:solidFill>
              </a:rPr>
              <a:t> To develop a new approach to modeling extreme regional rainfall by considering the spatial structure of extreme events </a:t>
            </a:r>
          </a:p>
          <a:p>
            <a:pPr algn="l">
              <a:lnSpc>
                <a:spcPct val="50000"/>
              </a:lnSpc>
              <a:spcBef>
                <a:spcPts val="0"/>
              </a:spcBef>
            </a:pPr>
            <a:endParaRPr lang="en-US" sz="1600" dirty="0">
              <a:solidFill>
                <a:schemeClr val="tx1">
                  <a:lumMod val="50000"/>
                  <a:lumOff val="50000"/>
                </a:schemeClr>
              </a:solidFill>
            </a:endParaRPr>
          </a:p>
          <a:p>
            <a:pPr algn="l"/>
            <a:r>
              <a:rPr lang="en-US" sz="1500" b="1" dirty="0">
                <a:solidFill>
                  <a:schemeClr val="tx1">
                    <a:lumMod val="50000"/>
                    <a:lumOff val="50000"/>
                  </a:schemeClr>
                </a:solidFill>
              </a:rPr>
              <a:t>Approach: </a:t>
            </a:r>
            <a:r>
              <a:rPr lang="en-US" sz="1500" dirty="0">
                <a:solidFill>
                  <a:schemeClr val="tx1">
                    <a:lumMod val="50000"/>
                    <a:lumOff val="50000"/>
                  </a:schemeClr>
                </a:solidFill>
              </a:rPr>
              <a:t>We introduce a hierarchical Bayesian model for the spatial distribution of rainfall corresponding to an extreme event of a specified duration that could be used with regional hydrologic models to perform a regional hydrologic risk analysis. An extreme event is defined if any gaging site in the watershed experiences an annual maximum rainfall event and the spatial field of rainfall at all sites corresponding to that occurrence is modeled. </a:t>
            </a:r>
          </a:p>
          <a:p>
            <a:pPr algn="l">
              <a:lnSpc>
                <a:spcPct val="50000"/>
              </a:lnSpc>
              <a:spcBef>
                <a:spcPts val="0"/>
              </a:spcBef>
            </a:pPr>
            <a:endParaRPr lang="en-US" sz="1500" dirty="0">
              <a:solidFill>
                <a:schemeClr val="tx1">
                  <a:lumMod val="50000"/>
                  <a:lumOff val="50000"/>
                </a:schemeClr>
              </a:solidFill>
            </a:endParaRPr>
          </a:p>
          <a:p>
            <a:pPr algn="l"/>
            <a:r>
              <a:rPr lang="en-US" sz="1500" b="1" dirty="0">
                <a:solidFill>
                  <a:schemeClr val="tx1">
                    <a:lumMod val="50000"/>
                    <a:lumOff val="50000"/>
                  </a:schemeClr>
                </a:solidFill>
              </a:rPr>
              <a:t>Results/Impacts: </a:t>
            </a:r>
            <a:r>
              <a:rPr lang="en-US" sz="1500" dirty="0">
                <a:solidFill>
                  <a:schemeClr val="tx1">
                    <a:lumMod val="50000"/>
                    <a:lumOff val="50000"/>
                  </a:schemeClr>
                </a:solidFill>
              </a:rPr>
              <a:t>Applications to data from New York City demonstrate the effectiveness of the model for providing spatial scenarios that could be used for simulating loadings into the urban drainage system. Insights as to the homogeneity in spatial rainfall and its implications for modeling are provided by considering partial pooling in the hierarchical Bayesian framework. For larger cities, a consideration of the drainage network and the spatial dependence in rainfall at different durations is important to consider, at least from the perspective of assessing the performance and resilience of the network and perhaps also for design considerations. Our models are simple enough that could directly explore whether or not and to what extent there was opportunity to pool regional information on extreme rainfall events to describe plausible spatial fields of extreme rainfall for urban areas. </a:t>
            </a:r>
          </a:p>
          <a:p>
            <a:pPr algn="l"/>
            <a:r>
              <a:rPr lang="en-US" sz="1500" dirty="0">
                <a:solidFill>
                  <a:schemeClr val="tx1">
                    <a:lumMod val="50000"/>
                    <a:lumOff val="50000"/>
                  </a:schemeClr>
                </a:solidFill>
              </a:rPr>
              <a:t> </a:t>
            </a:r>
          </a:p>
          <a:p>
            <a:pPr algn="l">
              <a:lnSpc>
                <a:spcPct val="100000"/>
              </a:lnSpc>
              <a:spcBef>
                <a:spcPts val="0"/>
              </a:spcBef>
            </a:pPr>
            <a:endParaRPr lang="en-US" sz="1500" dirty="0">
              <a:solidFill>
                <a:schemeClr val="tx1">
                  <a:lumMod val="50000"/>
                  <a:lumOff val="50000"/>
                </a:schemeClr>
              </a:solidFill>
            </a:endParaRPr>
          </a:p>
        </p:txBody>
      </p:sp>
      <p:pic>
        <p:nvPicPr>
          <p:cNvPr id="2" name="Picture 1"/>
          <p:cNvPicPr>
            <a:picLocks noChangeAspect="1"/>
          </p:cNvPicPr>
          <p:nvPr/>
        </p:nvPicPr>
        <p:blipFill>
          <a:blip r:embed="rId4"/>
          <a:stretch>
            <a:fillRect/>
          </a:stretch>
        </p:blipFill>
        <p:spPr>
          <a:xfrm>
            <a:off x="5687315" y="6216748"/>
            <a:ext cx="1403048" cy="561219"/>
          </a:xfrm>
          <a:prstGeom prst="rect">
            <a:avLst/>
          </a:prstGeom>
        </p:spPr>
      </p:pic>
      <p:pic>
        <p:nvPicPr>
          <p:cNvPr id="4" name="Picture 3"/>
          <p:cNvPicPr>
            <a:picLocks noChangeAspect="1"/>
          </p:cNvPicPr>
          <p:nvPr/>
        </p:nvPicPr>
        <p:blipFill>
          <a:blip r:embed="rId5"/>
          <a:stretch>
            <a:fillRect/>
          </a:stretch>
        </p:blipFill>
        <p:spPr>
          <a:xfrm>
            <a:off x="7703783" y="6262080"/>
            <a:ext cx="1263953" cy="522368"/>
          </a:xfrm>
          <a:prstGeom prst="rect">
            <a:avLst/>
          </a:prstGeom>
        </p:spPr>
      </p:pic>
      <p:sp>
        <p:nvSpPr>
          <p:cNvPr id="8" name="TextBox 7"/>
          <p:cNvSpPr txBox="1"/>
          <p:nvPr/>
        </p:nvSpPr>
        <p:spPr>
          <a:xfrm>
            <a:off x="5752735" y="-835878"/>
            <a:ext cx="184666" cy="369332"/>
          </a:xfrm>
          <a:prstGeom prst="rect">
            <a:avLst/>
          </a:prstGeom>
          <a:noFill/>
        </p:spPr>
        <p:txBody>
          <a:bodyPr wrap="none" rtlCol="0">
            <a:spAutoFit/>
          </a:bodyPr>
          <a:lstStyle/>
          <a:p>
            <a:endParaRPr lang="en-US"/>
          </a:p>
        </p:txBody>
      </p:sp>
      <p:pic>
        <p:nvPicPr>
          <p:cNvPr id="3" name="Picture 2">
            <a:extLst>
              <a:ext uri="{FF2B5EF4-FFF2-40B4-BE49-F238E27FC236}">
                <a16:creationId xmlns:a16="http://schemas.microsoft.com/office/drawing/2014/main" id="{69B7BCF1-E34D-FBA5-03F1-36A7F20D365E}"/>
              </a:ext>
            </a:extLst>
          </p:cNvPr>
          <p:cNvPicPr>
            <a:picLocks noChangeAspect="1"/>
          </p:cNvPicPr>
          <p:nvPr/>
        </p:nvPicPr>
        <p:blipFill>
          <a:blip r:embed="rId6"/>
          <a:stretch>
            <a:fillRect/>
          </a:stretch>
        </p:blipFill>
        <p:spPr>
          <a:xfrm>
            <a:off x="7843229" y="786692"/>
            <a:ext cx="4262204" cy="4209257"/>
          </a:xfrm>
          <a:prstGeom prst="rect">
            <a:avLst/>
          </a:prstGeom>
        </p:spPr>
      </p:pic>
      <p:sp>
        <p:nvSpPr>
          <p:cNvPr id="11" name="TextBox 10">
            <a:extLst>
              <a:ext uri="{FF2B5EF4-FFF2-40B4-BE49-F238E27FC236}">
                <a16:creationId xmlns:a16="http://schemas.microsoft.com/office/drawing/2014/main" id="{374CD2E8-EA0B-378D-86F6-1A318B4CF425}"/>
              </a:ext>
            </a:extLst>
          </p:cNvPr>
          <p:cNvSpPr txBox="1"/>
          <p:nvPr/>
        </p:nvSpPr>
        <p:spPr>
          <a:xfrm>
            <a:off x="7024261" y="1460895"/>
            <a:ext cx="1586158" cy="1615827"/>
          </a:xfrm>
          <a:prstGeom prst="rect">
            <a:avLst/>
          </a:prstGeom>
          <a:noFill/>
        </p:spPr>
        <p:txBody>
          <a:bodyPr wrap="square">
            <a:spAutoFit/>
          </a:bodyPr>
          <a:lstStyle/>
          <a:p>
            <a:r>
              <a:rPr lang="en-US" sz="1100" b="0" i="0" u="none" strike="noStrike" dirty="0">
                <a:solidFill>
                  <a:srgbClr val="464646"/>
                </a:solidFill>
                <a:effectLst/>
                <a:latin typeface="Open Sans" panose="020B0606030504020204" pitchFamily="34" charset="0"/>
              </a:rPr>
              <a:t>Percent of simultaneous or near-simultaneous annual maxima events shown for the site-by-site comparison for nine sites and 1, 6, 12, and 24 h storms.</a:t>
            </a:r>
            <a:endParaRPr lang="en-US" sz="1100" dirty="0"/>
          </a:p>
        </p:txBody>
      </p:sp>
    </p:spTree>
    <p:extLst>
      <p:ext uri="{BB962C8B-B14F-4D97-AF65-F5344CB8AC3E}">
        <p14:creationId xmlns:p14="http://schemas.microsoft.com/office/powerpoint/2010/main" val="270890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TotalTime>
  <Words>329</Words>
  <Application>Microsoft Macintosh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Microsoft Office User</cp:lastModifiedBy>
  <cp:revision>55</cp:revision>
  <dcterms:created xsi:type="dcterms:W3CDTF">2019-01-21T20:59:35Z</dcterms:created>
  <dcterms:modified xsi:type="dcterms:W3CDTF">2022-11-16T16:57:50Z</dcterms:modified>
</cp:coreProperties>
</file>