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000000"/>
          </p15:clr>
        </p15:guide>
        <p15:guide id="2" pos="2881">
          <p15:clr>
            <a:srgbClr val="000000"/>
          </p15:clr>
        </p15:guide>
      </p15:sldGuideLst>
    </p:ext>
    <p:ext uri="{2D200454-40CA-4A62-9FC3-DE9A4176ACB9}">
      <p15:notesGuideLst xmlns:p15="http://schemas.microsoft.com/office/powerpoint/2012/main">
        <p15:guide id="1" orient="horz" pos="2160">
          <p15:clr>
            <a:srgbClr val="000000"/>
          </p15:clr>
        </p15:guide>
        <p15:guide id="2" pos="2160">
          <p15:clr>
            <a:srgbClr val="000000"/>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PsTG5cNYi6adqr5RvmXWW2AJCj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47"/>
    <p:restoredTop sz="94694"/>
  </p:normalViewPr>
  <p:slideViewPr>
    <p:cSldViewPr snapToGrid="0">
      <p:cViewPr varScale="1">
        <p:scale>
          <a:sx n="136" d="100"/>
          <a:sy n="136" d="100"/>
        </p:scale>
        <p:origin x="200" y="504"/>
      </p:cViewPr>
      <p:guideLst>
        <p:guide orient="horz" pos="1620"/>
        <p:guide pos="288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160"/>
        <p:guide pos="2160"/>
      </p:guideLst>
    </p:cSldViewPr>
  </p:notesViewPr>
  <p:gridSpacing cx="76200" cy="76200"/>
</p:viewPr>
</file>

<file path=ppt/_rels/presentation.xml.rels><?xml version="1.0" encoding="UTF-8" standalone="yes"?>
<Relationships xmlns="http://schemas.openxmlformats.org/package/2006/relationships"><Relationship Id="rId18" Type="http://schemas.openxmlformats.org/officeDocument/2006/relationships/tableStyles" Target="tableStyles.xml"/><Relationship Id="rId3"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15" Type="http://schemas.openxmlformats.org/officeDocument/2006/relationships/presProps" Target="presProps.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9" name="Google Shape;5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solidFill>
          <a:srgbClr val="FFFFFF"/>
        </a:solidFill>
        <a:effectLst/>
      </p:bgPr>
    </p:bg>
    <p:spTree>
      <p:nvGrpSpPr>
        <p:cNvPr id="1" name="Shape 10"/>
        <p:cNvGrpSpPr/>
        <p:nvPr/>
      </p:nvGrpSpPr>
      <p:grpSpPr>
        <a:xfrm>
          <a:off x="0" y="0"/>
          <a:ext cx="0" cy="0"/>
          <a:chOff x="0" y="0"/>
          <a:chExt cx="0" cy="0"/>
        </a:xfrm>
      </p:grpSpPr>
      <p:sp>
        <p:nvSpPr>
          <p:cNvPr id="11" name="Google Shape;11;p4"/>
          <p:cNvSpPr txBox="1">
            <a:spLocks noGrp="1"/>
          </p:cNvSpPr>
          <p:nvPr>
            <p:ph type="title"/>
          </p:nvPr>
        </p:nvSpPr>
        <p:spPr>
          <a:xfrm>
            <a:off x="366486" y="-3470"/>
            <a:ext cx="8392800" cy="531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2" name="Google Shape;12;p4"/>
          <p:cNvSpPr txBox="1">
            <a:spLocks noGrp="1"/>
          </p:cNvSpPr>
          <p:nvPr>
            <p:ph type="body" idx="1"/>
          </p:nvPr>
        </p:nvSpPr>
        <p:spPr>
          <a:xfrm>
            <a:off x="13996" y="587217"/>
            <a:ext cx="3351000" cy="35781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body" idx="2"/>
          </p:nvPr>
        </p:nvSpPr>
        <p:spPr>
          <a:xfrm>
            <a:off x="3387840" y="809286"/>
            <a:ext cx="5786400" cy="910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body" idx="3"/>
          </p:nvPr>
        </p:nvSpPr>
        <p:spPr>
          <a:xfrm>
            <a:off x="3387840" y="1980861"/>
            <a:ext cx="5786400" cy="9093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Google Shape;15;p4"/>
          <p:cNvSpPr txBox="1">
            <a:spLocks noGrp="1"/>
          </p:cNvSpPr>
          <p:nvPr>
            <p:ph type="body" idx="4"/>
          </p:nvPr>
        </p:nvSpPr>
        <p:spPr>
          <a:xfrm>
            <a:off x="3387840" y="2474969"/>
            <a:ext cx="5786400" cy="1525500"/>
          </a:xfrm>
          <a:prstGeom prst="rect">
            <a:avLst/>
          </a:prstGeom>
          <a:noFill/>
          <a:ln>
            <a:noFill/>
          </a:ln>
        </p:spPr>
        <p:txBody>
          <a:bodyPr spcFirstLastPara="1" wrap="square" lIns="91425" tIns="45700" rIns="91425" bIns="45700"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457200" y="205978"/>
            <a:ext cx="8229600" cy="585900"/>
          </a:xfrm>
          <a:prstGeom prst="rect">
            <a:avLst/>
          </a:prstGeom>
          <a:noFill/>
          <a:ln>
            <a:noFill/>
          </a:ln>
        </p:spPr>
        <p:txBody>
          <a:bodyPr spcFirstLastPara="1" wrap="square" lIns="91425" tIns="91425" rIns="91425" bIns="91425" anchor="ctr" anchorCtr="0">
            <a:noAutofit/>
          </a:bodyPr>
          <a:lstStyle>
            <a:lvl1pPr marR="0" lvl="0" algn="ctr" rtl="0">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9pPr>
          </a:lstStyle>
          <a:p>
            <a:endParaRPr/>
          </a:p>
        </p:txBody>
      </p:sp>
      <p:sp>
        <p:nvSpPr>
          <p:cNvPr id="18" name="Google Shape;18;p5"/>
          <p:cNvSpPr txBox="1">
            <a:spLocks noGrp="1"/>
          </p:cNvSpPr>
          <p:nvPr>
            <p:ph type="body" idx="1"/>
          </p:nvPr>
        </p:nvSpPr>
        <p:spPr>
          <a:xfrm>
            <a:off x="457200" y="928688"/>
            <a:ext cx="4040100" cy="18516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9" name="Google Shape;19;p5"/>
          <p:cNvSpPr txBox="1">
            <a:spLocks noGrp="1"/>
          </p:cNvSpPr>
          <p:nvPr>
            <p:ph type="body" idx="2"/>
          </p:nvPr>
        </p:nvSpPr>
        <p:spPr>
          <a:xfrm>
            <a:off x="4645025" y="928688"/>
            <a:ext cx="4041900" cy="1851600"/>
          </a:xfrm>
          <a:prstGeom prst="rect">
            <a:avLst/>
          </a:prstGeom>
          <a:noFill/>
          <a:ln>
            <a:noFill/>
          </a:ln>
        </p:spPr>
        <p:txBody>
          <a:bodyPr spcFirstLastPara="1" wrap="square" lIns="91425" tIns="91425" rIns="91425" bIns="91425" anchor="t" anchorCtr="0">
            <a:noAutofit/>
          </a:bodyPr>
          <a:lstStyle>
            <a:lvl1pPr marL="457200" marR="0" lvl="0" indent="-22860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0" name="Google Shape;20;p5"/>
          <p:cNvSpPr txBox="1">
            <a:spLocks noGrp="1"/>
          </p:cNvSpPr>
          <p:nvPr>
            <p:ph type="body" idx="3"/>
          </p:nvPr>
        </p:nvSpPr>
        <p:spPr>
          <a:xfrm>
            <a:off x="457200" y="2877731"/>
            <a:ext cx="4040100" cy="18516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1" name="Google Shape;21;p5"/>
          <p:cNvSpPr txBox="1">
            <a:spLocks noGrp="1"/>
          </p:cNvSpPr>
          <p:nvPr>
            <p:ph type="body" idx="4"/>
          </p:nvPr>
        </p:nvSpPr>
        <p:spPr>
          <a:xfrm>
            <a:off x="4645025" y="2871778"/>
            <a:ext cx="4041900" cy="18516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2" name="Google Shape;22;p5"/>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 name="Picture 2" descr="graph on the left shows that gross primary production declines at hotter temperaratures with varying degrees depending on which processes are active in a land model. The graph on the right shows how temperature acclimation makes modeled photosynthesis less sensitive to temperature, and how dynamic plant hydraulics makes modeled photosynthesis more sensitve to vapor pressure deficit.">
            <a:extLst>
              <a:ext uri="{FF2B5EF4-FFF2-40B4-BE49-F238E27FC236}">
                <a16:creationId xmlns:a16="http://schemas.microsoft.com/office/drawing/2014/main" id="{31201F1E-B19A-38E1-05FD-4B451C8EF322}"/>
              </a:ext>
            </a:extLst>
          </p:cNvPr>
          <p:cNvPicPr>
            <a:picLocks noChangeAspect="1"/>
          </p:cNvPicPr>
          <p:nvPr/>
        </p:nvPicPr>
        <p:blipFill>
          <a:blip r:embed="rId3"/>
          <a:srcRect r="53195"/>
          <a:stretch/>
        </p:blipFill>
        <p:spPr>
          <a:xfrm>
            <a:off x="14000" y="317330"/>
            <a:ext cx="2613411" cy="2507230"/>
          </a:xfrm>
          <a:prstGeom prst="rect">
            <a:avLst/>
          </a:prstGeom>
        </p:spPr>
      </p:pic>
      <p:sp>
        <p:nvSpPr>
          <p:cNvPr id="61" name="Google Shape;61;p1"/>
          <p:cNvSpPr txBox="1">
            <a:spLocks noGrp="1"/>
          </p:cNvSpPr>
          <p:nvPr>
            <p:ph type="title"/>
          </p:nvPr>
        </p:nvSpPr>
        <p:spPr>
          <a:xfrm>
            <a:off x="82575" y="-3469"/>
            <a:ext cx="8999700" cy="53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dirty="0">
                <a:latin typeface="Calibri"/>
                <a:ea typeface="Calibri"/>
                <a:cs typeface="Calibri"/>
                <a:sym typeface="Calibri"/>
              </a:rPr>
              <a:t>Tropical forest photosynthesis response to high temperatures</a:t>
            </a:r>
            <a:endParaRPr dirty="0">
              <a:latin typeface="Calibri"/>
              <a:ea typeface="Calibri"/>
              <a:cs typeface="Calibri"/>
              <a:sym typeface="Calibri"/>
            </a:endParaRPr>
          </a:p>
        </p:txBody>
      </p:sp>
      <p:sp>
        <p:nvSpPr>
          <p:cNvPr id="63" name="Google Shape;63;p1"/>
          <p:cNvSpPr txBox="1">
            <a:spLocks noGrp="1"/>
          </p:cNvSpPr>
          <p:nvPr>
            <p:ph type="body" idx="1"/>
          </p:nvPr>
        </p:nvSpPr>
        <p:spPr>
          <a:xfrm>
            <a:off x="2772010" y="4334212"/>
            <a:ext cx="6213390" cy="708018"/>
          </a:xfrm>
          <a:prstGeom prst="rect">
            <a:avLst/>
          </a:prstGeom>
          <a:noFill/>
          <a:ln>
            <a:noFill/>
          </a:ln>
        </p:spPr>
        <p:txBody>
          <a:bodyPr spcFirstLastPara="1" wrap="square" lIns="91425" tIns="45700" rIns="91425" bIns="45700" anchor="t" anchorCtr="0">
            <a:noAutofit/>
          </a:bodyPr>
          <a:lstStyle/>
          <a:p>
            <a:pPr marL="0" indent="0">
              <a:spcBef>
                <a:spcPts val="0"/>
              </a:spcBef>
              <a:buSzPts val="1000"/>
            </a:pPr>
            <a:r>
              <a:rPr lang="en-US" sz="1000" dirty="0">
                <a:solidFill>
                  <a:srgbClr val="000000"/>
                </a:solidFill>
                <a:effectLst/>
                <a:latin typeface="Helvetica" pitchFamily="2" charset="0"/>
              </a:rPr>
              <a:t>C. M. </a:t>
            </a:r>
            <a:r>
              <a:rPr lang="en-US" sz="1000" dirty="0" err="1">
                <a:solidFill>
                  <a:srgbClr val="000000"/>
                </a:solidFill>
                <a:effectLst/>
                <a:latin typeface="Helvetica" pitchFamily="2" charset="0"/>
              </a:rPr>
              <a:t>Zarakas</a:t>
            </a:r>
            <a:r>
              <a:rPr lang="en-US" sz="1000" dirty="0">
                <a:solidFill>
                  <a:srgbClr val="000000"/>
                </a:solidFill>
                <a:effectLst/>
                <a:latin typeface="Helvetica" pitchFamily="2" charset="0"/>
              </a:rPr>
              <a:t>, A. L. S. Swann, C. D. </a:t>
            </a:r>
            <a:r>
              <a:rPr lang="en-US" sz="1000" dirty="0" err="1">
                <a:solidFill>
                  <a:srgbClr val="000000"/>
                </a:solidFill>
                <a:effectLst/>
                <a:latin typeface="Helvetica" pitchFamily="2" charset="0"/>
              </a:rPr>
              <a:t>Koven</a:t>
            </a:r>
            <a:r>
              <a:rPr lang="en-US" sz="1000" dirty="0">
                <a:solidFill>
                  <a:srgbClr val="000000"/>
                </a:solidFill>
                <a:effectLst/>
                <a:latin typeface="Helvetica" pitchFamily="2" charset="0"/>
              </a:rPr>
              <a:t>, M. N. Smith, and T. C. Taylor. Different model assumptions about plant hydraulics and photosynthetic temperature acclimation yield diverging implications for tropical forest gross primary production under warming. Global Change Biology, 30(9):e17449, 2024/09/20 2024.</a:t>
            </a:r>
          </a:p>
          <a:p>
            <a:pPr marL="0" indent="0">
              <a:spcBef>
                <a:spcPts val="0"/>
              </a:spcBef>
              <a:buSzPts val="1000"/>
            </a:pPr>
            <a:r>
              <a:rPr lang="en-US" sz="1000" dirty="0">
                <a:solidFill>
                  <a:srgbClr val="000000"/>
                </a:solidFill>
                <a:effectLst/>
                <a:latin typeface="Helvetica" pitchFamily="2" charset="0"/>
              </a:rPr>
              <a:t>https://</a:t>
            </a:r>
            <a:r>
              <a:rPr lang="en-US" sz="1000" dirty="0" err="1">
                <a:solidFill>
                  <a:srgbClr val="000000"/>
                </a:solidFill>
                <a:effectLst/>
                <a:latin typeface="Helvetica" pitchFamily="2" charset="0"/>
              </a:rPr>
              <a:t>doi.org</a:t>
            </a:r>
            <a:r>
              <a:rPr lang="en-US" sz="1000" dirty="0">
                <a:solidFill>
                  <a:srgbClr val="000000"/>
                </a:solidFill>
                <a:effectLst/>
                <a:latin typeface="Helvetica" pitchFamily="2" charset="0"/>
              </a:rPr>
              <a:t>/10.1111/gcb.17449</a:t>
            </a:r>
          </a:p>
          <a:p>
            <a:pPr marL="0" lvl="0" indent="0" algn="l" rtl="0">
              <a:lnSpc>
                <a:spcPct val="100000"/>
              </a:lnSpc>
              <a:spcBef>
                <a:spcPts val="0"/>
              </a:spcBef>
              <a:spcAft>
                <a:spcPts val="0"/>
              </a:spcAft>
              <a:buClr>
                <a:srgbClr val="008000"/>
              </a:buClr>
              <a:buSzPts val="1000"/>
              <a:buNone/>
            </a:pPr>
            <a:endParaRPr sz="1000" dirty="0">
              <a:solidFill>
                <a:srgbClr val="008000"/>
              </a:solidFill>
            </a:endParaRPr>
          </a:p>
        </p:txBody>
      </p:sp>
      <p:sp>
        <p:nvSpPr>
          <p:cNvPr id="64" name="Google Shape;64;p1"/>
          <p:cNvSpPr txBox="1">
            <a:spLocks noGrp="1"/>
          </p:cNvSpPr>
          <p:nvPr>
            <p:ph type="body" idx="2"/>
          </p:nvPr>
        </p:nvSpPr>
        <p:spPr>
          <a:xfrm>
            <a:off x="2772010" y="809287"/>
            <a:ext cx="6402240" cy="1377951"/>
          </a:xfrm>
          <a:prstGeom prst="rect">
            <a:avLst/>
          </a:prstGeom>
          <a:noFill/>
          <a:ln>
            <a:noFill/>
          </a:ln>
        </p:spPr>
        <p:txBody>
          <a:bodyPr spcFirstLastPara="1" wrap="square" lIns="91425" tIns="45700" rIns="91425" bIns="45700" anchor="t" anchorCtr="0">
            <a:noAutofit/>
          </a:bodyPr>
          <a:lstStyle/>
          <a:p>
            <a:pPr marL="57150" lvl="0" indent="0" algn="l" rtl="0">
              <a:spcBef>
                <a:spcPts val="0"/>
              </a:spcBef>
              <a:spcAft>
                <a:spcPts val="0"/>
              </a:spcAft>
              <a:buClr>
                <a:schemeClr val="dk1"/>
              </a:buClr>
              <a:buSzPts val="1600"/>
              <a:buNone/>
            </a:pPr>
            <a:r>
              <a:rPr lang="en-US" sz="1400" dirty="0">
                <a:latin typeface="Calibri"/>
                <a:ea typeface="Calibri"/>
                <a:cs typeface="Calibri"/>
                <a:sym typeface="Calibri"/>
              </a:rPr>
              <a:t>Tropical forest photosynthesis appears to decline at high temperatures, but is it driven directly by hot temperatures or indirectly by changes in humidity? The authors disentangled the effects of hot temperatures and high vapor pressure deficits using creative model experiments to separate out the role of processes and uncertainty in process representation using two land surface models. </a:t>
            </a:r>
            <a:endParaRPr sz="1400" dirty="0">
              <a:latin typeface="Calibri"/>
              <a:ea typeface="Calibri"/>
              <a:cs typeface="Calibri"/>
              <a:sym typeface="Calibri"/>
            </a:endParaRPr>
          </a:p>
        </p:txBody>
      </p:sp>
      <p:sp>
        <p:nvSpPr>
          <p:cNvPr id="65" name="Google Shape;65;p1"/>
          <p:cNvSpPr txBox="1">
            <a:spLocks noGrp="1"/>
          </p:cNvSpPr>
          <p:nvPr>
            <p:ph type="body" idx="3"/>
          </p:nvPr>
        </p:nvSpPr>
        <p:spPr>
          <a:xfrm>
            <a:off x="2772009" y="2242528"/>
            <a:ext cx="6213389" cy="909300"/>
          </a:xfrm>
          <a:prstGeom prst="rect">
            <a:avLst/>
          </a:prstGeom>
          <a:noFill/>
          <a:ln>
            <a:noFill/>
          </a:ln>
        </p:spPr>
        <p:txBody>
          <a:bodyPr spcFirstLastPara="1" wrap="square" lIns="91425" tIns="45700" rIns="91425" bIns="45700" anchor="t" anchorCtr="0">
            <a:noAutofit/>
          </a:bodyPr>
          <a:lstStyle/>
          <a:p>
            <a:pPr marL="57150" lvl="0" indent="0" algn="l" rtl="0">
              <a:spcBef>
                <a:spcPts val="0"/>
              </a:spcBef>
              <a:spcAft>
                <a:spcPts val="0"/>
              </a:spcAft>
              <a:buClr>
                <a:schemeClr val="dk1"/>
              </a:buClr>
              <a:buSzPts val="1600"/>
              <a:buNone/>
            </a:pPr>
            <a:r>
              <a:rPr lang="en-US" sz="1400" dirty="0">
                <a:latin typeface="Calibri"/>
                <a:ea typeface="Calibri"/>
                <a:cs typeface="Calibri"/>
                <a:sym typeface="Calibri"/>
              </a:rPr>
              <a:t>The authors found that including either both or neither of two processes (temperature acclimation of photosynthesis and dynamic plant hydraulics) matches the observed response of photosynthesis to hot temperatures similarly well, but gives diverging predictions for photosynthesis under future climate.</a:t>
            </a:r>
          </a:p>
        </p:txBody>
      </p:sp>
      <p:sp>
        <p:nvSpPr>
          <p:cNvPr id="66" name="Google Shape;66;p1"/>
          <p:cNvSpPr txBox="1">
            <a:spLocks noGrp="1"/>
          </p:cNvSpPr>
          <p:nvPr>
            <p:ph type="body" idx="4"/>
          </p:nvPr>
        </p:nvSpPr>
        <p:spPr>
          <a:xfrm>
            <a:off x="2841085" y="3381410"/>
            <a:ext cx="6241190" cy="952802"/>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Clr>
                <a:schemeClr val="dk1"/>
              </a:buClr>
              <a:buSzPts val="1400"/>
              <a:buFont typeface="Arial"/>
              <a:buNone/>
            </a:pPr>
            <a:r>
              <a:rPr lang="en-US" sz="1600" dirty="0">
                <a:latin typeface="Calibri"/>
                <a:ea typeface="Calibri"/>
                <a:cs typeface="Calibri"/>
                <a:sym typeface="Calibri"/>
              </a:rPr>
              <a:t>Used the FATES model along with CLM to quantify the role of processes (temperature acclimation and dynamic plant hydraulics) as well as parametric uncertainty to disentangle the influence of hot temperatures and high vapor pressure deficit on photosynthesis in tropical forests.</a:t>
            </a:r>
            <a:endParaRPr dirty="0">
              <a:latin typeface="Calibri"/>
              <a:ea typeface="Calibri"/>
              <a:cs typeface="Calibri"/>
              <a:sym typeface="Calibri"/>
            </a:endParaRPr>
          </a:p>
        </p:txBody>
      </p:sp>
      <p:sp>
        <p:nvSpPr>
          <p:cNvPr id="67" name="Google Shape;67;p1"/>
          <p:cNvSpPr txBox="1"/>
          <p:nvPr/>
        </p:nvSpPr>
        <p:spPr>
          <a:xfrm>
            <a:off x="2841085" y="3143447"/>
            <a:ext cx="5786400" cy="20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8000"/>
                </a:solidFill>
                <a:latin typeface="Calibri"/>
                <a:ea typeface="Calibri"/>
                <a:cs typeface="Calibri"/>
                <a:sym typeface="Calibri"/>
              </a:rPr>
              <a:t>Research Details</a:t>
            </a:r>
            <a:endParaRPr dirty="0">
              <a:latin typeface="Calibri"/>
              <a:ea typeface="Calibri"/>
              <a:cs typeface="Calibri"/>
              <a:sym typeface="Calibri"/>
            </a:endParaRPr>
          </a:p>
        </p:txBody>
      </p:sp>
      <p:sp>
        <p:nvSpPr>
          <p:cNvPr id="68" name="Google Shape;68;p1"/>
          <p:cNvSpPr txBox="1"/>
          <p:nvPr/>
        </p:nvSpPr>
        <p:spPr>
          <a:xfrm>
            <a:off x="2841085" y="1950027"/>
            <a:ext cx="5786400" cy="205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8000"/>
                </a:solidFill>
                <a:latin typeface="Calibri"/>
                <a:ea typeface="Calibri"/>
                <a:cs typeface="Calibri"/>
                <a:sym typeface="Calibri"/>
              </a:rPr>
              <a:t>Significance and Impact</a:t>
            </a:r>
            <a:endParaRPr sz="1800" b="1" i="0" u="none" strike="noStrike" cap="none" dirty="0">
              <a:solidFill>
                <a:srgbClr val="008000"/>
              </a:solidFill>
              <a:latin typeface="Calibri"/>
              <a:ea typeface="Calibri"/>
              <a:cs typeface="Calibri"/>
              <a:sym typeface="Calibri"/>
            </a:endParaRPr>
          </a:p>
        </p:txBody>
      </p:sp>
      <p:sp>
        <p:nvSpPr>
          <p:cNvPr id="69" name="Google Shape;69;p1"/>
          <p:cNvSpPr txBox="1"/>
          <p:nvPr/>
        </p:nvSpPr>
        <p:spPr>
          <a:xfrm>
            <a:off x="2841085" y="586979"/>
            <a:ext cx="5786400" cy="205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8000"/>
                </a:solidFill>
                <a:latin typeface="Calibri"/>
                <a:ea typeface="Calibri"/>
                <a:cs typeface="Calibri"/>
                <a:sym typeface="Calibri"/>
              </a:rPr>
              <a:t>Scientific Achievement</a:t>
            </a:r>
            <a:endParaRPr sz="1800" b="1" i="0" u="none" strike="noStrike" cap="none" dirty="0">
              <a:solidFill>
                <a:srgbClr val="008000"/>
              </a:solidFill>
              <a:latin typeface="Calibri"/>
              <a:ea typeface="Calibri"/>
              <a:cs typeface="Calibri"/>
              <a:sym typeface="Calibri"/>
            </a:endParaRPr>
          </a:p>
        </p:txBody>
      </p:sp>
      <p:pic>
        <p:nvPicPr>
          <p:cNvPr id="71" name="Google Shape;71;p1" descr="horizontal-logo-green-text.jpg"/>
          <p:cNvPicPr preferRelativeResize="0"/>
          <p:nvPr/>
        </p:nvPicPr>
        <p:blipFill rotWithShape="1">
          <a:blip r:embed="rId4">
            <a:alphaModFix/>
          </a:blip>
          <a:srcRect/>
          <a:stretch/>
        </p:blipFill>
        <p:spPr>
          <a:xfrm>
            <a:off x="158600" y="4794142"/>
            <a:ext cx="1482693" cy="248089"/>
          </a:xfrm>
          <a:prstGeom prst="rect">
            <a:avLst/>
          </a:prstGeom>
          <a:noFill/>
          <a:ln>
            <a:noFill/>
          </a:ln>
        </p:spPr>
      </p:pic>
      <p:cxnSp>
        <p:nvCxnSpPr>
          <p:cNvPr id="72" name="Google Shape;72;p1"/>
          <p:cNvCxnSpPr/>
          <p:nvPr/>
        </p:nvCxnSpPr>
        <p:spPr>
          <a:xfrm>
            <a:off x="31100" y="510263"/>
            <a:ext cx="9133800" cy="0"/>
          </a:xfrm>
          <a:prstGeom prst="straightConnector1">
            <a:avLst/>
          </a:prstGeom>
          <a:noFill/>
          <a:ln w="9525" cap="flat" cmpd="sng">
            <a:solidFill>
              <a:srgbClr val="008000"/>
            </a:solidFill>
            <a:prstDash val="solid"/>
            <a:round/>
            <a:headEnd type="none" w="med" len="med"/>
            <a:tailEnd type="none" w="med" len="med"/>
          </a:ln>
        </p:spPr>
      </p:cxnSp>
      <p:pic>
        <p:nvPicPr>
          <p:cNvPr id="4" name="Picture 3" descr="graph on the left shows that gross primary production declines at hotter temperaratures with varying degrees depending on which processes are active in a land model. The graph on the right shows how temperature acclimation makes modeled photosynthesis less sensitive to temperature, and how dynamic plant hydraulics makes modeled photosynthesis more sensitve to vapor pressure deficit.">
            <a:extLst>
              <a:ext uri="{FF2B5EF4-FFF2-40B4-BE49-F238E27FC236}">
                <a16:creationId xmlns:a16="http://schemas.microsoft.com/office/drawing/2014/main" id="{89BC5CB9-5199-5583-B4E5-114FA567F3CC}"/>
              </a:ext>
            </a:extLst>
          </p:cNvPr>
          <p:cNvPicPr>
            <a:picLocks noChangeAspect="1"/>
          </p:cNvPicPr>
          <p:nvPr/>
        </p:nvPicPr>
        <p:blipFill>
          <a:blip r:embed="rId3"/>
          <a:srcRect l="51792" r="1403"/>
          <a:stretch/>
        </p:blipFill>
        <p:spPr>
          <a:xfrm>
            <a:off x="31100" y="2636270"/>
            <a:ext cx="2613411" cy="2507230"/>
          </a:xfrm>
          <a:prstGeom prst="rect">
            <a:avLst/>
          </a:prstGeom>
        </p:spPr>
      </p:pic>
    </p:spTree>
  </p:cSld>
  <p:clrMapOvr>
    <a:masterClrMapping/>
  </p:clrMapOvr>
</p:sld>
</file>

<file path=ppt/theme/theme1.xml><?xml version="1.0" encoding="utf-8"?>
<a:theme xmlns:a="http://schemas.openxmlformats.org/drawingml/2006/main" name="DOE-SC EESA Highlight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239</Words>
  <Application>Microsoft Macintosh PowerPoint</Application>
  <PresentationFormat>On-screen Show (16:9)</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vt:lpstr>
      <vt:lpstr>DOE-SC EESA Highlights</vt:lpstr>
      <vt:lpstr>Tropical forest photosynthesis response to high temperatures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Maryann Villavert</dc:creator>
  <cp:lastModifiedBy>Abby Swann</cp:lastModifiedBy>
  <cp:revision>3</cp:revision>
  <dcterms:created xsi:type="dcterms:W3CDTF">2016-02-10T19:06:12Z</dcterms:created>
  <dcterms:modified xsi:type="dcterms:W3CDTF">2024-09-27T22:58:27Z</dcterms:modified>
</cp:coreProperties>
</file>