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10" clrIdx="0">
    <p:extLst>
      <p:ext uri="{19B8F6BF-5375-455C-9EA6-DF929625EA0E}">
        <p15:presenceInfo xmlns:p15="http://schemas.microsoft.com/office/powerpoint/2012/main" userId="S::beth.mundy@pnnl.gov::09c03546-1d2d-4d82-89e1-bb5e2a2e687b" providerId="AD"/>
      </p:ext>
    </p:extLst>
  </p:cmAuthor>
  <p:cmAuthor id="2" name="Sun, Ning" initials="SN" lastIdx="1" clrIdx="1">
    <p:extLst>
      <p:ext uri="{19B8F6BF-5375-455C-9EA6-DF929625EA0E}">
        <p15:presenceInfo xmlns:p15="http://schemas.microsoft.com/office/powerpoint/2012/main" userId="S::ning.sun@pnnl.gov::e2e8d971-a0a3-494c-b5fa-647e25de5c37" providerId="AD"/>
      </p:ext>
    </p:extLst>
  </p:cmAuthor>
  <p:cmAuthor id="3" name="Campbell, Holly M" initials="CHM" lastIdx="6" clrIdx="2">
    <p:extLst>
      <p:ext uri="{19B8F6BF-5375-455C-9EA6-DF929625EA0E}">
        <p15:presenceInfo xmlns:p15="http://schemas.microsoft.com/office/powerpoint/2012/main" userId="S::holly.campbell@pnnl.gov::c4d0878e-c000-43c1-808f-30e12e26e7a4" providerId="AD"/>
      </p:ext>
    </p:extLst>
  </p:cmAuthor>
  <p:cmAuthor id="4" name="Yang, Zhaoqing" initials="YZ" lastIdx="2" clrIdx="3">
    <p:extLst>
      <p:ext uri="{19B8F6BF-5375-455C-9EA6-DF929625EA0E}">
        <p15:presenceInfo xmlns:p15="http://schemas.microsoft.com/office/powerpoint/2012/main" userId="S::zhaoqing.yang@pnnl.gov::cf4818df-699b-4928-8c73-966ead6b56b6" providerId="AD"/>
      </p:ext>
    </p:extLst>
  </p:cmAuthor>
  <p:cmAuthor id="5" name="Himes, Catherine L" initials="HCL" lastIdx="7" clrIdx="4">
    <p:extLst>
      <p:ext uri="{19B8F6BF-5375-455C-9EA6-DF929625EA0E}">
        <p15:presenceInfo xmlns:p15="http://schemas.microsoft.com/office/powerpoint/2012/main" userId="S::catherine.himes@pnnl.gov::3188da6f-cffb-4e9b-aed8-fac80e95ab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8093FB-BF05-4746-8E2D-A656C810DA1A}" v="11" dt="2021-11-05T15:27:08.544"/>
    <p1510:client id="{AB16983D-9906-4F7A-B2AC-E896B9A9BE0E}" v="1" dt="2021-11-05T15:52:04.6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807" autoAdjust="0"/>
  </p:normalViewPr>
  <p:slideViewPr>
    <p:cSldViewPr>
      <p:cViewPr varScale="1">
        <p:scale>
          <a:sx n="128" d="100"/>
          <a:sy n="128" d="100"/>
        </p:scale>
        <p:origin x="180"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AB16983D-9906-4F7A-B2AC-E896B9A9BE0E}"/>
    <pc:docChg chg="custSel modSld">
      <pc:chgData name="Mundy, Beth E" userId="09c03546-1d2d-4d82-89e1-bb5e2a2e687b" providerId="ADAL" clId="{AB16983D-9906-4F7A-B2AC-E896B9A9BE0E}" dt="2021-11-05T15:54:23.757" v="6" actId="1592"/>
      <pc:docMkLst>
        <pc:docMk/>
      </pc:docMkLst>
      <pc:sldChg chg="delCm modCm">
        <pc:chgData name="Mundy, Beth E" userId="09c03546-1d2d-4d82-89e1-bb5e2a2e687b" providerId="ADAL" clId="{AB16983D-9906-4F7A-B2AC-E896B9A9BE0E}" dt="2021-11-05T15:54:23.757" v="6" actId="1592"/>
        <pc:sldMkLst>
          <pc:docMk/>
          <pc:sldMk cId="3167270954" sldId="259"/>
        </pc:sldMkLst>
      </pc:sldChg>
    </pc:docChg>
  </pc:docChgLst>
  <pc:docChgLst>
    <pc:chgData name="Himes, Catherine L" userId="3188da6f-cffb-4e9b-aed8-fac80e95ab34" providerId="ADAL" clId="{5E8093FB-BF05-4746-8E2D-A656C810DA1A}"/>
    <pc:docChg chg="undo custSel modSld">
      <pc:chgData name="Himes, Catherine L" userId="3188da6f-cffb-4e9b-aed8-fac80e95ab34" providerId="ADAL" clId="{5E8093FB-BF05-4746-8E2D-A656C810DA1A}" dt="2021-11-05T15:27:08.544" v="100"/>
      <pc:docMkLst>
        <pc:docMk/>
      </pc:docMkLst>
      <pc:sldChg chg="modSp mod addCm delCm modCm">
        <pc:chgData name="Himes, Catherine L" userId="3188da6f-cffb-4e9b-aed8-fac80e95ab34" providerId="ADAL" clId="{5E8093FB-BF05-4746-8E2D-A656C810DA1A}" dt="2021-11-05T15:27:08.544" v="100"/>
        <pc:sldMkLst>
          <pc:docMk/>
          <pc:sldMk cId="3167270954" sldId="259"/>
        </pc:sldMkLst>
        <pc:spChg chg="mod">
          <ac:chgData name="Himes, Catherine L" userId="3188da6f-cffb-4e9b-aed8-fac80e95ab34" providerId="ADAL" clId="{5E8093FB-BF05-4746-8E2D-A656C810DA1A}" dt="2021-11-05T15:26:57.861" v="98" actId="20577"/>
          <ac:spMkLst>
            <pc:docMk/>
            <pc:sldMk cId="3167270954" sldId="259"/>
            <ac:spMk id="8" creationId="{D494A6A8-AAF9-47AE-9CB4-C9F125AEC879}"/>
          </ac:spMkLst>
        </pc:spChg>
        <pc:spChg chg="mod">
          <ac:chgData name="Himes, Catherine L" userId="3188da6f-cffb-4e9b-aed8-fac80e95ab34" providerId="ADAL" clId="{5E8093FB-BF05-4746-8E2D-A656C810DA1A}" dt="2021-11-05T15:22:47.730" v="32" actId="20577"/>
          <ac:spMkLst>
            <pc:docMk/>
            <pc:sldMk cId="3167270954" sldId="259"/>
            <ac:spMk id="3075" creationId="{00000000-0000-0000-0000-000000000000}"/>
          </ac:spMkLst>
        </pc:spChg>
        <pc:spChg chg="mod">
          <ac:chgData name="Himes, Catherine L" userId="3188da6f-cffb-4e9b-aed8-fac80e95ab34" providerId="ADAL" clId="{5E8093FB-BF05-4746-8E2D-A656C810DA1A}" dt="2021-11-05T15:21:23.516" v="6" actId="20577"/>
          <ac:spMkLst>
            <pc:docMk/>
            <pc:sldMk cId="3167270954" sldId="259"/>
            <ac:spMk id="307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11/5/2021</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194058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11/5/2021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11/5/2021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11/5/2021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11/5/2021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11/5/2021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11/5/2021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11/5/2021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11/5/2021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11/5/2021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11/5/2021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11/5/2021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11/5/2021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399" y="990600"/>
            <a:ext cx="4310668"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t>Objective</a:t>
            </a:r>
          </a:p>
          <a:p>
            <a:pPr marL="285750" indent="-285750">
              <a:spcBef>
                <a:spcPct val="15000"/>
              </a:spcBef>
              <a:buFont typeface="Arial" pitchFamily="34" charset="0"/>
              <a:buChar char="●"/>
              <a:defRPr/>
            </a:pPr>
            <a:r>
              <a:rPr lang="en-US" sz="1400" dirty="0"/>
              <a:t>Understand the effect of nonlinear interactions between tides, storm surges, and river flow on coastal flooding in the Delaware Bay based on high-resolution model simulations.</a:t>
            </a:r>
          </a:p>
          <a:p>
            <a:pPr marL="231775" indent="-231775" algn="ctr">
              <a:spcBef>
                <a:spcPct val="15000"/>
              </a:spcBef>
              <a:defRPr/>
            </a:pPr>
            <a:r>
              <a:rPr lang="en-US" sz="1400" b="1" dirty="0"/>
              <a:t>Approach</a:t>
            </a:r>
          </a:p>
          <a:p>
            <a:pPr marL="285750" indent="-285750">
              <a:spcBef>
                <a:spcPct val="15000"/>
              </a:spcBef>
              <a:buFont typeface="Arial" pitchFamily="34" charset="0"/>
              <a:buChar char="●"/>
              <a:defRPr/>
            </a:pPr>
            <a:r>
              <a:rPr lang="en-US" sz="1400" dirty="0"/>
              <a:t>Develop a high-resolution coastal storm surge and inundation model for the Delaware Bay Estuary with input from river flow and hurricane wind field.</a:t>
            </a:r>
          </a:p>
          <a:p>
            <a:pPr marL="285750" indent="-285750">
              <a:spcBef>
                <a:spcPct val="15000"/>
              </a:spcBef>
              <a:buFont typeface="Arial" pitchFamily="34" charset="0"/>
              <a:buChar char="●"/>
              <a:defRPr/>
            </a:pPr>
            <a:r>
              <a:rPr lang="en-US" sz="1400" dirty="0"/>
              <a:t>Simulate coastal flooding and validate the model for selected hurricanes, including Hurricane Irene, Hurricane Isabel, and Superstorm Sandy.</a:t>
            </a:r>
          </a:p>
          <a:p>
            <a:pPr marL="285750" indent="-285750">
              <a:spcBef>
                <a:spcPct val="15000"/>
              </a:spcBef>
              <a:buFont typeface="Arial" pitchFamily="34" charset="0"/>
              <a:buChar char="●"/>
              <a:defRPr/>
            </a:pPr>
            <a:r>
              <a:rPr lang="en-US" sz="1400" dirty="0"/>
              <a:t>Evaluate the nonlinear interactions between tides, surges, and rivers and how they contribute to coastal compound flooding in the Delaware Bay Estuary.</a:t>
            </a:r>
          </a:p>
          <a:p>
            <a:pPr algn="ctr" eaLnBrk="1" hangingPunct="1">
              <a:spcBef>
                <a:spcPct val="15000"/>
              </a:spcBef>
              <a:buFontTx/>
              <a:buNone/>
            </a:pPr>
            <a:r>
              <a:rPr lang="en-US" altLang="en-US" sz="1400" b="1" dirty="0"/>
              <a:t>Impact</a:t>
            </a:r>
          </a:p>
          <a:p>
            <a:pPr marL="283464" indent="-283464" eaLnBrk="1" hangingPunct="1">
              <a:spcBef>
                <a:spcPct val="15000"/>
              </a:spcBef>
              <a:buFont typeface="Arial" panose="020B0604020202020204" pitchFamily="34" charset="0"/>
              <a:buChar char="●"/>
            </a:pPr>
            <a:r>
              <a:rPr lang="en-US" altLang="en-US" sz="1400" dirty="0"/>
              <a:t>The Delaware Bey Estuary shows three distinct zones: an upstream river-dominant zone, a downstream surge-dominated zone, and an in-between transition zone.</a:t>
            </a:r>
          </a:p>
          <a:p>
            <a:pPr marL="283464" indent="-283464" eaLnBrk="1" hangingPunct="1">
              <a:spcBef>
                <a:spcPct val="15000"/>
              </a:spcBef>
              <a:buFont typeface="Arial" panose="020B0604020202020204" pitchFamily="34" charset="0"/>
              <a:buChar char="●"/>
            </a:pPr>
            <a:r>
              <a:rPr lang="en-US" altLang="en-US" sz="1400" dirty="0"/>
              <a:t>The effect of nonlinear interactions on total water level becomes more prominent during a compound flooding event, such as Hurricane Irene. </a:t>
            </a:r>
          </a:p>
          <a:p>
            <a:pPr marL="283464" indent="-283464" eaLnBrk="1" hangingPunct="1">
              <a:spcBef>
                <a:spcPct val="15000"/>
              </a:spcBef>
              <a:buFont typeface="Arial" panose="020B0604020202020204" pitchFamily="34" charset="0"/>
              <a:buChar char="●"/>
            </a:pPr>
            <a:r>
              <a:rPr lang="en-US" altLang="en-US" sz="1400" dirty="0"/>
              <a:t>The transition zone shifts depending on the balance of river flow and storm surge</a:t>
            </a:r>
            <a:r>
              <a:rPr lang="en-US" sz="1400" dirty="0"/>
              <a:t>.</a:t>
            </a:r>
          </a:p>
        </p:txBody>
      </p:sp>
      <p:sp>
        <p:nvSpPr>
          <p:cNvPr id="3076" name="Rectangle 5"/>
          <p:cNvSpPr>
            <a:spLocks noChangeArrowheads="1"/>
          </p:cNvSpPr>
          <p:nvPr/>
        </p:nvSpPr>
        <p:spPr bwMode="auto">
          <a:xfrm>
            <a:off x="0" y="0"/>
            <a:ext cx="914399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The Effect of Tide–Surge–River Interactions on Delaware Bay Estuary Coastal Flooding </a:t>
            </a:r>
          </a:p>
        </p:txBody>
      </p:sp>
      <p:sp>
        <p:nvSpPr>
          <p:cNvPr id="3077" name="Text Box 6"/>
          <p:cNvSpPr txBox="1">
            <a:spLocks noChangeArrowheads="1"/>
          </p:cNvSpPr>
          <p:nvPr/>
        </p:nvSpPr>
        <p:spPr bwMode="auto">
          <a:xfrm>
            <a:off x="4556499" y="6019800"/>
            <a:ext cx="4433004"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Xiao Z., Z. Yang, T. Wang, N. Sun, M. Wigmosta, and D. Judi. “Characterizing the nonlinear interactions between tide, storm surge, and river flow in the Delaware Bay Estuary, USA.” </a:t>
            </a:r>
            <a:r>
              <a:rPr lang="en-US" altLang="en-US" sz="1000" i="1" dirty="0">
                <a:solidFill>
                  <a:srgbClr val="000000"/>
                </a:solidFill>
                <a:latin typeface="+mn-lt"/>
              </a:rPr>
              <a:t>Frontiers in Marine Science</a:t>
            </a:r>
            <a:r>
              <a:rPr lang="en-US" altLang="en-US" sz="1000" dirty="0">
                <a:solidFill>
                  <a:srgbClr val="000000"/>
                </a:solidFill>
                <a:latin typeface="+mn-lt"/>
              </a:rPr>
              <a:t>, (2021). [DOI: 10.3389/fmars.2021.715557].</a:t>
            </a:r>
          </a:p>
        </p:txBody>
      </p:sp>
      <p:sp>
        <p:nvSpPr>
          <p:cNvPr id="8" name="TextBox 9">
            <a:extLst>
              <a:ext uri="{FF2B5EF4-FFF2-40B4-BE49-F238E27FC236}">
                <a16:creationId xmlns:a16="http://schemas.microsoft.com/office/drawing/2014/main" id="{D494A6A8-AAF9-47AE-9CB4-C9F125AEC879}"/>
              </a:ext>
            </a:extLst>
          </p:cNvPr>
          <p:cNvSpPr txBox="1">
            <a:spLocks noChangeArrowheads="1"/>
          </p:cNvSpPr>
          <p:nvPr/>
        </p:nvSpPr>
        <p:spPr bwMode="auto">
          <a:xfrm>
            <a:off x="4519628" y="4191000"/>
            <a:ext cx="4433004"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The analysis shows the contributions of different factors and nonlinear interactions on compound flooding in the Delaware Bay Estuary. Figure shows peak values of (A) tide–river interaction (TRI), (B) tide–surge interaction (TSI), (C) tide–surge–river Interaction (TSRI) (black lines), and the percentage of relative contributions from different tidal bands (D2 – semi-diurnal [red]; D1 – diurnal [gray]; D4+D6+D8 – high-frequency [orange]) to the total variance of nonlinear interactions at 10 tidal gauges.</a:t>
            </a:r>
          </a:p>
        </p:txBody>
      </p:sp>
      <p:pic>
        <p:nvPicPr>
          <p:cNvPr id="11" name="Picture 10">
            <a:extLst>
              <a:ext uri="{FF2B5EF4-FFF2-40B4-BE49-F238E27FC236}">
                <a16:creationId xmlns:a16="http://schemas.microsoft.com/office/drawing/2014/main" id="{577E9D85-3CD3-47AA-9462-5CD1536D16EC}"/>
              </a:ext>
            </a:extLst>
          </p:cNvPr>
          <p:cNvPicPr>
            <a:picLocks noChangeAspect="1"/>
          </p:cNvPicPr>
          <p:nvPr/>
        </p:nvPicPr>
        <p:blipFill>
          <a:blip r:embed="rId3"/>
          <a:stretch>
            <a:fillRect/>
          </a:stretch>
        </p:blipFill>
        <p:spPr>
          <a:xfrm>
            <a:off x="4680935" y="1143000"/>
            <a:ext cx="3748094" cy="3073949"/>
          </a:xfrm>
          <a:prstGeom prst="rect">
            <a:avLst/>
          </a:prstGeom>
        </p:spPr>
      </p:pic>
    </p:spTree>
    <p:extLst>
      <p:ext uri="{BB962C8B-B14F-4D97-AF65-F5344CB8AC3E}">
        <p14:creationId xmlns:p14="http://schemas.microsoft.com/office/powerpoint/2010/main" val="3167270954"/>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04F155D124A184C9BF1B50050B51435" ma:contentTypeVersion="9" ma:contentTypeDescription="Create a new document." ma:contentTypeScope="" ma:versionID="76b66b382f32239fb8eb5587618611d5">
  <xsd:schema xmlns:xsd="http://www.w3.org/2001/XMLSchema" xmlns:xs="http://www.w3.org/2001/XMLSchema" xmlns:p="http://schemas.microsoft.com/office/2006/metadata/properties" xmlns:ns3="964f4f91-4ecc-4750-a526-be4b92b86cea" xmlns:ns4="9e4d5393-76ff-473a-9772-6626c388b195" targetNamespace="http://schemas.microsoft.com/office/2006/metadata/properties" ma:root="true" ma:fieldsID="e0e6ef770c664e67c80b30f37b1af245" ns3:_="" ns4:_="">
    <xsd:import namespace="964f4f91-4ecc-4750-a526-be4b92b86cea"/>
    <xsd:import namespace="9e4d5393-76ff-473a-9772-6626c388b1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f4f91-4ecc-4750-a526-be4b92b8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4d5393-76ff-473a-9772-6626c388b19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2.xml><?xml version="1.0" encoding="utf-8"?>
<ds:datastoreItem xmlns:ds="http://schemas.openxmlformats.org/officeDocument/2006/customXml" ds:itemID="{CBE6DA58-8AF5-4706-8AC7-89C123262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4f4f91-4ecc-4750-a526-be4b92b86cea"/>
    <ds:schemaRef ds:uri="9e4d5393-76ff-473a-9772-6626c388b1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57D9F0-2B85-430B-8843-0027C0E6F07C}">
  <ds:schemaRefs>
    <ds:schemaRef ds:uri="http://purl.org/dc/elements/1.1/"/>
    <ds:schemaRef ds:uri="http://purl.org/dc/terms/"/>
    <ds:schemaRef ds:uri="http://schemas.microsoft.com/office/2006/metadata/properties"/>
    <ds:schemaRef ds:uri="http://schemas.openxmlformats.org/package/2006/metadata/core-properties"/>
    <ds:schemaRef ds:uri="http://www.w3.org/XML/1998/namespace"/>
    <ds:schemaRef ds:uri="9e4d5393-76ff-473a-9772-6626c388b195"/>
    <ds:schemaRef ds:uri="http://schemas.microsoft.com/office/2006/documentManagement/types"/>
    <ds:schemaRef ds:uri="http://purl.org/dc/dcmitype/"/>
    <ds:schemaRef ds:uri="http://schemas.microsoft.com/office/infopath/2007/PartnerControls"/>
    <ds:schemaRef ds:uri="964f4f91-4ecc-4750-a526-be4b92b86cea"/>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6733</TotalTime>
  <Words>350</Words>
  <Application>Microsoft Office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35</cp:revision>
  <cp:lastPrinted>2011-05-11T17:30:12Z</cp:lastPrinted>
  <dcterms:created xsi:type="dcterms:W3CDTF">2017-11-02T21:19:41Z</dcterms:created>
  <dcterms:modified xsi:type="dcterms:W3CDTF">2021-11-05T15:54:32Z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0x010100904F155D124A184C9BF1B50050B51435</vt:lpwstr>
  </property>
  <property fmtid="{D5CDD505-2E9C-101B-9397-08002B2CF9AE}" pid="4" name="Order">
    <vt:r8>3400</vt:r8>
  </property>
</Properties>
</file>