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68" autoAdjust="0"/>
    <p:restoredTop sz="94660"/>
  </p:normalViewPr>
  <p:slideViewPr>
    <p:cSldViewPr snapToGrid="0">
      <p:cViewPr>
        <p:scale>
          <a:sx n="120" d="100"/>
          <a:sy n="120" d="100"/>
        </p:scale>
        <p:origin x="936" y="360"/>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11/22/21</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11/22/21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11/22/21</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i.org/10.1371/journal.pone.0259180"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82227" y="4267766"/>
            <a:ext cx="4023959" cy="216078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rtl="0">
              <a:spcBef>
                <a:spcPts val="0"/>
              </a:spcBef>
              <a:spcAft>
                <a:spcPts val="0"/>
              </a:spcAft>
            </a:pPr>
            <a:r>
              <a:rPr lang="en-US" sz="1300" b="0" i="0" u="none" strike="noStrike" dirty="0">
                <a:solidFill>
                  <a:srgbClr val="000000"/>
                </a:solidFill>
                <a:effectLst/>
                <a:latin typeface="Calibri" panose="020F0502020204030204" pitchFamily="34" charset="0"/>
                <a:cs typeface="Calibri" panose="020F0502020204030204" pitchFamily="34" charset="0"/>
              </a:rPr>
              <a:t>Model parameter uncertainty explains more yield variance than the climate forcing uncertainty. Sampling both uncertainty sources results in a longer tail of extreme low-yield projections. Incorporating a broader range of uncertainty sources thus provides an opportunity to better estimate the likelihood of very low crop yields due to extreme weather conditions.</a:t>
            </a:r>
            <a:endParaRPr sz="1406" dirty="0"/>
          </a:p>
          <a:p>
            <a:pPr defTabSz="321457">
              <a:spcBef>
                <a:spcPts val="844"/>
              </a:spcBef>
              <a:defRPr sz="2000">
                <a:latin typeface="Times"/>
                <a:ea typeface="Times"/>
                <a:cs typeface="Times"/>
                <a:sym typeface="Times"/>
              </a:defRPr>
            </a:pPr>
            <a:endParaRPr sz="1406" dirty="0"/>
          </a:p>
        </p:txBody>
      </p:sp>
      <p:sp>
        <p:nvSpPr>
          <p:cNvPr id="121" name="Shape 121"/>
          <p:cNvSpPr/>
          <p:nvPr/>
        </p:nvSpPr>
        <p:spPr>
          <a:xfrm>
            <a:off x="257568" y="131672"/>
            <a:ext cx="8240811"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 sz="2400" b="1" dirty="0">
                <a:latin typeface="Arial"/>
                <a:ea typeface="Arial"/>
                <a:cs typeface="Arial"/>
                <a:sym typeface="Arial"/>
              </a:rPr>
              <a:t>Considering uncertainties expands the lower tail of maize yield projections</a:t>
            </a:r>
            <a:endParaRPr lang="en-US" sz="2400" dirty="0">
              <a:latin typeface="Calibri" panose="020F0502020204030204" pitchFamily="34" charset="0"/>
              <a:cs typeface="Calibri" panose="020F0502020204030204" pitchFamily="34" charset="0"/>
            </a:endParaRPr>
          </a:p>
        </p:txBody>
      </p:sp>
      <p:sp>
        <p:nvSpPr>
          <p:cNvPr id="122" name="Shape 122"/>
          <p:cNvSpPr/>
          <p:nvPr/>
        </p:nvSpPr>
        <p:spPr>
          <a:xfrm>
            <a:off x="282227" y="942471"/>
            <a:ext cx="3864471" cy="2113004"/>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lang="en-US" sz="1600" dirty="0">
                <a:latin typeface="Calibri" panose="020F0502020204030204" pitchFamily="34" charset="0"/>
                <a:cs typeface="Calibri" panose="020F0502020204030204" pitchFamily="34" charset="0"/>
              </a:rPr>
              <a:t>Objective</a:t>
            </a:r>
          </a:p>
          <a:p>
            <a:pPr rtl="0">
              <a:spcBef>
                <a:spcPts val="0"/>
              </a:spcBef>
              <a:spcAft>
                <a:spcPts val="0"/>
              </a:spcAft>
            </a:pPr>
            <a:r>
              <a:rPr lang="en-US" sz="1300" b="0" i="0" u="none" strike="noStrike" dirty="0">
                <a:solidFill>
                  <a:srgbClr val="000000"/>
                </a:solidFill>
                <a:effectLst/>
                <a:latin typeface="Calibri" panose="020F0502020204030204" pitchFamily="34" charset="0"/>
                <a:cs typeface="Calibri" panose="020F0502020204030204" pitchFamily="34" charset="0"/>
              </a:rPr>
              <a:t>Statistical models, built upon empirical relationships between observed quantities, are a common tool for projecting crop yields. However, the uncertainties associated with extreme low-yield outcomes are not well-studied. We quantify the key uncertainties in yield-weather model parameters and climate </a:t>
            </a:r>
            <a:r>
              <a:rPr lang="en-US" sz="1300" b="0" i="0" u="none" strike="noStrike" dirty="0" err="1">
                <a:solidFill>
                  <a:srgbClr val="000000"/>
                </a:solidFill>
                <a:effectLst/>
                <a:latin typeface="Calibri" panose="020F0502020204030204" pitchFamily="34" charset="0"/>
                <a:cs typeface="Calibri" panose="020F0502020204030204" pitchFamily="34" charset="0"/>
              </a:rPr>
              <a:t>forcings</a:t>
            </a:r>
            <a:r>
              <a:rPr lang="en-US" sz="1300" b="0" i="0" u="none" strike="noStrike" dirty="0">
                <a:solidFill>
                  <a:srgbClr val="000000"/>
                </a:solidFill>
                <a:effectLst/>
                <a:latin typeface="Calibri" panose="020F0502020204030204" pitchFamily="34" charset="0"/>
                <a:cs typeface="Calibri" panose="020F0502020204030204" pitchFamily="34" charset="0"/>
              </a:rPr>
              <a:t> for projections of maize yield under climate change.</a:t>
            </a:r>
            <a:endParaRPr lang="en-US" sz="1300" b="0" dirty="0">
              <a:effectLst/>
              <a:latin typeface="Calibri" panose="020F0502020204030204" pitchFamily="34" charset="0"/>
              <a:cs typeface="Calibri" panose="020F0502020204030204" pitchFamily="34" charset="0"/>
            </a:endParaRPr>
          </a:p>
          <a:p>
            <a:br>
              <a:rPr lang="en-US" sz="1400" dirty="0"/>
            </a:br>
            <a:endParaRPr lang="en" sz="1300" dirty="0">
              <a:latin typeface="Calibri" panose="020F0502020204030204" pitchFamily="34" charset="0"/>
              <a:cs typeface="Helvetica"/>
              <a:sym typeface="Libre Franklin"/>
            </a:endParaRPr>
          </a:p>
        </p:txBody>
      </p:sp>
      <p:sp>
        <p:nvSpPr>
          <p:cNvPr id="123" name="Shape 123"/>
          <p:cNvSpPr/>
          <p:nvPr/>
        </p:nvSpPr>
        <p:spPr>
          <a:xfrm>
            <a:off x="282227" y="2625970"/>
            <a:ext cx="3864471" cy="1641796"/>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300" b="0" i="0" u="none" strike="noStrike" dirty="0">
                <a:solidFill>
                  <a:srgbClr val="000000"/>
                </a:solidFill>
                <a:effectLst/>
                <a:latin typeface="Calibri" panose="020F0502020204030204" pitchFamily="34" charset="0"/>
              </a:rPr>
              <a:t>Working with a well-studied statistical model of maize yield, we sample model parameter uncertainty using a pre-calibration method and climate forcing uncertainty using an ensemble of downscaled climate projections. We then quantify their relative importance using a cumulative uncertainty approach.</a:t>
            </a:r>
            <a:endParaRPr lang="en-US" sz="1300" dirty="0">
              <a:latin typeface="Calibri" panose="020F0502020204030204" pitchFamily="34" charset="0"/>
              <a:cs typeface="Helvetica"/>
              <a:sym typeface="Libre Franklin"/>
            </a:endParaRPr>
          </a:p>
        </p:txBody>
      </p:sp>
      <p:sp>
        <p:nvSpPr>
          <p:cNvPr id="124" name="Shape 124"/>
          <p:cNvSpPr/>
          <p:nvPr/>
        </p:nvSpPr>
        <p:spPr>
          <a:xfrm>
            <a:off x="4483924" y="6023728"/>
            <a:ext cx="4271898"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pPr rtl="0">
              <a:spcBef>
                <a:spcPts val="0"/>
              </a:spcBef>
              <a:spcAft>
                <a:spcPts val="0"/>
              </a:spcAft>
            </a:pPr>
            <a:r>
              <a:rPr lang="en-US" sz="900" b="0" i="0" u="none" strike="noStrike" dirty="0">
                <a:solidFill>
                  <a:srgbClr val="202020"/>
                </a:solidFill>
                <a:effectLst/>
                <a:latin typeface="Arial" panose="020B0604020202020204" pitchFamily="34" charset="0"/>
                <a:cs typeface="Arial" panose="020B0604020202020204" pitchFamily="34" charset="0"/>
              </a:rPr>
              <a:t>Ye H, Nicholas RE, Roth S, Keller K (2021) Considering uncertainties </a:t>
            </a:r>
            <a:endParaRPr lang="en-US" sz="900" b="0" dirty="0">
              <a:effectLst/>
              <a:latin typeface="Arial" panose="020B0604020202020204" pitchFamily="34" charset="0"/>
              <a:cs typeface="Arial" panose="020B0604020202020204" pitchFamily="34" charset="0"/>
            </a:endParaRPr>
          </a:p>
          <a:p>
            <a:r>
              <a:rPr lang="en-US" sz="900" b="0" i="0" u="none" strike="noStrike" dirty="0">
                <a:solidFill>
                  <a:srgbClr val="202020"/>
                </a:solidFill>
                <a:effectLst/>
                <a:latin typeface="Arial" panose="020B0604020202020204" pitchFamily="34" charset="0"/>
                <a:cs typeface="Arial" panose="020B0604020202020204" pitchFamily="34" charset="0"/>
              </a:rPr>
              <a:t>expands the lower tail of maize yield projections. </a:t>
            </a:r>
            <a:r>
              <a:rPr lang="en-US" sz="900" b="0" i="1" u="none" strike="noStrike" dirty="0" err="1">
                <a:solidFill>
                  <a:srgbClr val="202020"/>
                </a:solidFill>
                <a:effectLst/>
                <a:latin typeface="Arial" panose="020B0604020202020204" pitchFamily="34" charset="0"/>
                <a:cs typeface="Arial" panose="020B0604020202020204" pitchFamily="34" charset="0"/>
              </a:rPr>
              <a:t>PLoS</a:t>
            </a:r>
            <a:r>
              <a:rPr lang="en-US" sz="900" b="0" i="1" u="none" strike="noStrike" dirty="0">
                <a:solidFill>
                  <a:srgbClr val="202020"/>
                </a:solidFill>
                <a:effectLst/>
                <a:latin typeface="Arial" panose="020B0604020202020204" pitchFamily="34" charset="0"/>
                <a:cs typeface="Arial" panose="020B0604020202020204" pitchFamily="34" charset="0"/>
              </a:rPr>
              <a:t> ONE</a:t>
            </a:r>
            <a:r>
              <a:rPr lang="en-US" sz="900" b="0" i="0" u="none" strike="noStrike" dirty="0">
                <a:solidFill>
                  <a:srgbClr val="202020"/>
                </a:solidFill>
                <a:effectLst/>
                <a:latin typeface="Arial" panose="020B0604020202020204" pitchFamily="34" charset="0"/>
                <a:cs typeface="Arial" panose="020B0604020202020204" pitchFamily="34" charset="0"/>
              </a:rPr>
              <a:t> </a:t>
            </a:r>
            <a:r>
              <a:rPr lang="en-US" sz="900" b="1" i="0" u="none" strike="noStrike" dirty="0">
                <a:solidFill>
                  <a:srgbClr val="202020"/>
                </a:solidFill>
                <a:effectLst/>
                <a:latin typeface="Arial" panose="020B0604020202020204" pitchFamily="34" charset="0"/>
                <a:cs typeface="Arial" panose="020B0604020202020204" pitchFamily="34" charset="0"/>
              </a:rPr>
              <a:t>16</a:t>
            </a:r>
            <a:r>
              <a:rPr lang="en-US" sz="900" b="0" i="0" u="none" strike="noStrike" dirty="0">
                <a:solidFill>
                  <a:srgbClr val="202020"/>
                </a:solidFill>
                <a:effectLst/>
                <a:latin typeface="Arial" panose="020B0604020202020204" pitchFamily="34" charset="0"/>
                <a:cs typeface="Arial" panose="020B0604020202020204" pitchFamily="34" charset="0"/>
              </a:rPr>
              <a:t>(11): e0259180. </a:t>
            </a:r>
            <a:r>
              <a:rPr lang="en-US" sz="900" b="0" i="0" u="sng" strike="noStrike" dirty="0">
                <a:solidFill>
                  <a:srgbClr val="0563C1"/>
                </a:solidFill>
                <a:effectLst/>
                <a:latin typeface="Arial" panose="020B0604020202020204" pitchFamily="34" charset="0"/>
                <a:cs typeface="Arial" panose="020B0604020202020204" pitchFamily="34" charset="0"/>
                <a:hlinkClick r:id="rId2"/>
              </a:rPr>
              <a:t>https://doi.org/10.1371/journal.pone.0259180</a:t>
            </a:r>
            <a:endParaRPr lang="en-US" sz="900" dirty="0">
              <a:latin typeface="Arial" panose="020B0604020202020204" pitchFamily="34" charset="0"/>
              <a:ea typeface="MS Mincho" panose="02020609040205080304" pitchFamily="49" charset="-128"/>
              <a:cs typeface="Arial" panose="020B0604020202020204" pitchFamily="34" charset="0"/>
            </a:endParaRPr>
          </a:p>
        </p:txBody>
      </p:sp>
      <p:pic>
        <p:nvPicPr>
          <p:cNvPr id="9" name="Google Shape;64;p12">
            <a:extLst>
              <a:ext uri="{FF2B5EF4-FFF2-40B4-BE49-F238E27FC236}">
                <a16:creationId xmlns:a16="http://schemas.microsoft.com/office/drawing/2014/main" id="{A8DD3DF8-357A-4680-B6DE-AE99F5F059E0}"/>
              </a:ext>
            </a:extLst>
          </p:cNvPr>
          <p:cNvPicPr preferRelativeResize="0"/>
          <p:nvPr/>
        </p:nvPicPr>
        <p:blipFill>
          <a:blip r:embed="rId3">
            <a:alphaModFix/>
          </a:blip>
          <a:stretch>
            <a:fillRect/>
          </a:stretch>
        </p:blipFill>
        <p:spPr>
          <a:xfrm>
            <a:off x="4306186" y="1118042"/>
            <a:ext cx="4745075" cy="2932450"/>
          </a:xfrm>
          <a:prstGeom prst="rect">
            <a:avLst/>
          </a:prstGeom>
          <a:noFill/>
          <a:ln>
            <a:noFill/>
          </a:ln>
        </p:spPr>
      </p:pic>
      <p:sp>
        <p:nvSpPr>
          <p:cNvPr id="10" name="Google Shape;65;p12">
            <a:extLst>
              <a:ext uri="{FF2B5EF4-FFF2-40B4-BE49-F238E27FC236}">
                <a16:creationId xmlns:a16="http://schemas.microsoft.com/office/drawing/2014/main" id="{8B7C2F41-1018-4B77-AC59-3DE2EB63324B}"/>
              </a:ext>
            </a:extLst>
          </p:cNvPr>
          <p:cNvSpPr txBox="1"/>
          <p:nvPr/>
        </p:nvSpPr>
        <p:spPr>
          <a:xfrm>
            <a:off x="4562681" y="4065602"/>
            <a:ext cx="4483800" cy="138496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dirty="0">
                <a:solidFill>
                  <a:srgbClr val="0070C0"/>
                </a:solidFill>
                <a:latin typeface="Calibri" panose="020F0502020204030204" pitchFamily="34" charset="0"/>
                <a:cs typeface="Calibri" panose="020F0502020204030204" pitchFamily="34" charset="0"/>
              </a:rPr>
              <a:t>Figure: Annual mean yield hindcasts and projections under different methodological choices. </a:t>
            </a:r>
            <a:r>
              <a:rPr lang="en" sz="1300" dirty="0">
                <a:solidFill>
                  <a:srgbClr val="0070C0"/>
                </a:solidFill>
                <a:latin typeface="Calibri" panose="020F0502020204030204" pitchFamily="34" charset="0"/>
                <a:cs typeface="Calibri" panose="020F0502020204030204" pitchFamily="34" charset="0"/>
              </a:rPr>
              <a:t>The black dots are the yield observations. The green line is the best yield hindcast estimate. The deep blue lines are the best yield projection estimates under different climate forcings. The shaded areas are the 95% uncertainty ranges.</a:t>
            </a:r>
            <a:endParaRPr sz="13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7547</TotalTime>
  <Words>265</Words>
  <Application>Microsoft Macintosh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Kostadinova, Katerina Lubomirova</cp:lastModifiedBy>
  <cp:revision>41</cp:revision>
  <dcterms:created xsi:type="dcterms:W3CDTF">2019-03-01T18:13:06Z</dcterms:created>
  <dcterms:modified xsi:type="dcterms:W3CDTF">2021-11-22T20:50:22Z</dcterms:modified>
</cp:coreProperties>
</file>