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8"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68" autoAdjust="0"/>
    <p:restoredTop sz="94660"/>
  </p:normalViewPr>
  <p:slideViewPr>
    <p:cSldViewPr snapToGrid="0">
      <p:cViewPr>
        <p:scale>
          <a:sx n="120" d="100"/>
          <a:sy n="120" d="100"/>
        </p:scale>
        <p:origin x="936" y="360"/>
      </p:cViewPr>
      <p:guideLst/>
    </p:cSldViewPr>
  </p:slideViewPr>
  <p:notesTextViewPr>
    <p:cViewPr>
      <p:scale>
        <a:sx n="1" d="1"/>
        <a:sy n="1" d="1"/>
      </p:scale>
      <p:origin x="0" y="0"/>
    </p:cViewPr>
  </p:notesTextViewPr>
  <p:notesViewPr>
    <p:cSldViewPr snapToGrid="0">
      <p:cViewPr varScale="1">
        <p:scale>
          <a:sx n="103" d="100"/>
          <a:sy n="103" d="100"/>
        </p:scale>
        <p:origin x="3968"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11F407F-4720-3447-B3AC-48AC9F06B2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AC64E45-22C5-9D40-B384-2C2641140C8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343725-08A4-3A4F-8255-00E515518CFE}" type="datetimeFigureOut">
              <a:rPr lang="en-US" smtClean="0"/>
              <a:t>11/22/21</a:t>
            </a:fld>
            <a:endParaRPr lang="en-US"/>
          </a:p>
        </p:txBody>
      </p:sp>
      <p:sp>
        <p:nvSpPr>
          <p:cNvPr id="4" name="Footer Placeholder 3">
            <a:extLst>
              <a:ext uri="{FF2B5EF4-FFF2-40B4-BE49-F238E27FC236}">
                <a16:creationId xmlns:a16="http://schemas.microsoft.com/office/drawing/2014/main" id="{B0980D98-158C-694F-AB9E-A3962129EE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B7E1A1D-D976-6E48-89CE-AC4E3DE2CB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315F20-EC74-8D4A-8A82-153985E0F83C}" type="slidenum">
              <a:rPr lang="en-US" smtClean="0"/>
              <a:t>‹#›</a:t>
            </a:fld>
            <a:endParaRPr lang="en-US"/>
          </a:p>
        </p:txBody>
      </p:sp>
    </p:spTree>
    <p:extLst>
      <p:ext uri="{BB962C8B-B14F-4D97-AF65-F5344CB8AC3E}">
        <p14:creationId xmlns:p14="http://schemas.microsoft.com/office/powerpoint/2010/main" val="2563135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950CEA-DB02-1E44-B6FE-2734D2961219}" type="datetimeFigureOut">
              <a:rPr lang="en-US" smtClean="0"/>
              <a:t>11/22/21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09D698-46D6-5C4D-A939-89D29C810EFB}" type="slidenum">
              <a:rPr lang="en-US" smtClean="0"/>
              <a:t>‹#›</a:t>
            </a:fld>
            <a:endParaRPr lang="en-US"/>
          </a:p>
        </p:txBody>
      </p:sp>
    </p:spTree>
    <p:extLst>
      <p:ext uri="{BB962C8B-B14F-4D97-AF65-F5344CB8AC3E}">
        <p14:creationId xmlns:p14="http://schemas.microsoft.com/office/powerpoint/2010/main" val="297460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69455" y="1865600"/>
            <a:ext cx="8405090" cy="1006909"/>
          </a:xfrm>
        </p:spPr>
        <p:txBody>
          <a:bodyPr>
            <a:normAutofit/>
          </a:bodyPr>
          <a:lstStyle>
            <a:lvl1pPr marL="0" indent="0" algn="ctr">
              <a:buNone/>
              <a:defRPr sz="2800" b="0" i="0">
                <a:latin typeface="Franklin Gothic Book" panose="020B05030201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Subtitle</a:t>
            </a:r>
          </a:p>
        </p:txBody>
      </p:sp>
      <p:sp>
        <p:nvSpPr>
          <p:cNvPr id="8" name="Slide Number Placeholder 7">
            <a:extLst>
              <a:ext uri="{FF2B5EF4-FFF2-40B4-BE49-F238E27FC236}">
                <a16:creationId xmlns:a16="http://schemas.microsoft.com/office/drawing/2014/main" id="{A26EE851-960B-9C4F-B3CA-98628BDCAA63}"/>
              </a:ext>
            </a:extLst>
          </p:cNvPr>
          <p:cNvSpPr>
            <a:spLocks noGrp="1"/>
          </p:cNvSpPr>
          <p:nvPr>
            <p:ph type="sldNum" sz="quarter" idx="11"/>
          </p:nvPr>
        </p:nvSpPr>
        <p:spPr>
          <a:xfrm>
            <a:off x="7361382" y="6356350"/>
            <a:ext cx="1606550" cy="365125"/>
          </a:xfrm>
          <a:prstGeom prst="rect">
            <a:avLst/>
          </a:prstGeom>
        </p:spPr>
        <p:txBody>
          <a:bodyPr/>
          <a:lstStyle/>
          <a:p>
            <a:fld id="{527656E7-C9F3-4A8C-A8B7-FE3985EF478C}" type="slidenum">
              <a:rPr lang="en-US" smtClean="0"/>
              <a:t>‹#›</a:t>
            </a:fld>
            <a:endParaRPr lang="en-US"/>
          </a:p>
        </p:txBody>
      </p:sp>
      <p:sp>
        <p:nvSpPr>
          <p:cNvPr id="9" name="Title 8">
            <a:extLst>
              <a:ext uri="{FF2B5EF4-FFF2-40B4-BE49-F238E27FC236}">
                <a16:creationId xmlns:a16="http://schemas.microsoft.com/office/drawing/2014/main" id="{00D336A7-0749-BA42-B823-8C6AEF2E0260}"/>
              </a:ext>
            </a:extLst>
          </p:cNvPr>
          <p:cNvSpPr>
            <a:spLocks noGrp="1"/>
          </p:cNvSpPr>
          <p:nvPr>
            <p:ph type="title"/>
          </p:nvPr>
        </p:nvSpPr>
        <p:spPr/>
        <p:txBody>
          <a:bodyPr>
            <a:normAutofit/>
          </a:bodyPr>
          <a:lstStyle>
            <a:lvl1pPr algn="ctr">
              <a:defRPr sz="3600" b="0" i="0">
                <a:latin typeface="+mj-lt"/>
              </a:defRPr>
            </a:lvl1pPr>
          </a:lstStyle>
          <a:p>
            <a:r>
              <a:rPr lang="en-US" dirty="0"/>
              <a:t>Click to edit Master title style</a:t>
            </a:r>
          </a:p>
        </p:txBody>
      </p:sp>
      <p:sp>
        <p:nvSpPr>
          <p:cNvPr id="13" name="Text Placeholder 12">
            <a:extLst>
              <a:ext uri="{FF2B5EF4-FFF2-40B4-BE49-F238E27FC236}">
                <a16:creationId xmlns:a16="http://schemas.microsoft.com/office/drawing/2014/main" id="{CC6439DC-5A31-EA45-ABF9-1EE90B0E4F70}"/>
              </a:ext>
            </a:extLst>
          </p:cNvPr>
          <p:cNvSpPr>
            <a:spLocks noGrp="1"/>
          </p:cNvSpPr>
          <p:nvPr>
            <p:ph type="body" sz="quarter" idx="12" hasCustomPrompt="1"/>
          </p:nvPr>
        </p:nvSpPr>
        <p:spPr>
          <a:xfrm>
            <a:off x="1524000" y="3453246"/>
            <a:ext cx="6096000" cy="1965325"/>
          </a:xfrm>
        </p:spPr>
        <p:txBody>
          <a:bodyPr>
            <a:normAutofit/>
          </a:bodyPr>
          <a:lstStyle>
            <a:lvl1pPr marL="0" indent="0">
              <a:buNone/>
              <a:defRPr sz="1800" b="0" i="0">
                <a:latin typeface="Franklin Gothic Book" panose="020B0503020102020204" pitchFamily="34" charset="0"/>
                <a:cs typeface="Arial" panose="020B0604020202020204" pitchFamily="34" charset="0"/>
              </a:defRPr>
            </a:lvl1pPr>
          </a:lstStyle>
          <a:p>
            <a:pPr lvl="0"/>
            <a:r>
              <a:rPr lang="en-US" dirty="0"/>
              <a:t>List of authors / presenters… </a:t>
            </a:r>
          </a:p>
        </p:txBody>
      </p:sp>
    </p:spTree>
    <p:extLst>
      <p:ext uri="{BB962C8B-B14F-4D97-AF65-F5344CB8AC3E}">
        <p14:creationId xmlns:p14="http://schemas.microsoft.com/office/powerpoint/2010/main" val="3808242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mj-lt"/>
                <a:cs typeface="Consolas" panose="020B0609020204030204" pitchFamily="49" charset="0"/>
              </a:defRPr>
            </a:lvl1pPr>
          </a:lstStyle>
          <a:p>
            <a:r>
              <a:rPr lang="en-US" dirty="0"/>
              <a:t>Click to edit Master title style</a:t>
            </a:r>
          </a:p>
        </p:txBody>
      </p:sp>
      <p:sp>
        <p:nvSpPr>
          <p:cNvPr id="3" name="Content Placeholder 2"/>
          <p:cNvSpPr>
            <a:spLocks noGrp="1"/>
          </p:cNvSpPr>
          <p:nvPr>
            <p:ph idx="1"/>
          </p:nvPr>
        </p:nvSpPr>
        <p:spPr>
          <a:xfrm>
            <a:off x="369455" y="1819564"/>
            <a:ext cx="8405090" cy="410094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285003EB-1F06-1248-9D9F-9B45093E8359}"/>
              </a:ext>
            </a:extLst>
          </p:cNvPr>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pPr/>
              <a:t>‹#›</a:t>
            </a:fld>
            <a:endParaRPr lang="en-US" dirty="0"/>
          </a:p>
        </p:txBody>
      </p:sp>
    </p:spTree>
    <p:extLst>
      <p:ext uri="{BB962C8B-B14F-4D97-AF65-F5344CB8AC3E}">
        <p14:creationId xmlns:p14="http://schemas.microsoft.com/office/powerpoint/2010/main" val="3307567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normAutofit/>
          </a:bodyPr>
          <a:lstStyle>
            <a:lvl1pPr>
              <a:defRPr sz="3600">
                <a:latin typeface="+mj-lt"/>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6" name="Slide Number Placeholder 5"/>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654515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37379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376042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Slide Number Placeholder 4"/>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85776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73488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22327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892969" y="1151930"/>
            <a:ext cx="7358063" cy="2321719"/>
          </a:xfrm>
          <a:prstGeom prst="rect">
            <a:avLst/>
          </a:prstGeom>
        </p:spPr>
        <p:txBody>
          <a:bodyPr anchor="b"/>
          <a:lstStyle/>
          <a:p>
            <a:r>
              <a:t>Title Text</a:t>
            </a:r>
          </a:p>
        </p:txBody>
      </p:sp>
      <p:sp>
        <p:nvSpPr>
          <p:cNvPr id="12" name="Shape 12"/>
          <p:cNvSpPr>
            <a:spLocks noGrp="1"/>
          </p:cNvSpPr>
          <p:nvPr>
            <p:ph type="body" sz="quarter" idx="1"/>
          </p:nvPr>
        </p:nvSpPr>
        <p:spPr>
          <a:xfrm>
            <a:off x="892969" y="3536156"/>
            <a:ext cx="7358063" cy="794742"/>
          </a:xfrm>
          <a:prstGeom prst="rect">
            <a:avLst/>
          </a:prstGeom>
        </p:spPr>
        <p:txBody>
          <a:bodyPr anchor="t"/>
          <a:lstStyle>
            <a:lvl1pPr marL="0" indent="0" algn="ctr">
              <a:spcBef>
                <a:spcPts val="0"/>
              </a:spcBef>
              <a:buSzTx/>
              <a:buNone/>
              <a:defRPr sz="2250"/>
            </a:lvl1pPr>
            <a:lvl2pPr marL="0" indent="160729" algn="ctr">
              <a:spcBef>
                <a:spcPts val="0"/>
              </a:spcBef>
              <a:buSzTx/>
              <a:buNone/>
              <a:defRPr sz="2250"/>
            </a:lvl2pPr>
            <a:lvl3pPr marL="0" indent="321457" algn="ctr">
              <a:spcBef>
                <a:spcPts val="0"/>
              </a:spcBef>
              <a:buSzTx/>
              <a:buNone/>
              <a:defRPr sz="2250"/>
            </a:lvl3pPr>
            <a:lvl4pPr marL="0" indent="482186" algn="ctr">
              <a:spcBef>
                <a:spcPts val="0"/>
              </a:spcBef>
              <a:buSzTx/>
              <a:buNone/>
              <a:defRPr sz="2250"/>
            </a:lvl4pPr>
            <a:lvl5pPr marL="0" indent="642915" algn="ctr">
              <a:spcBef>
                <a:spcPts val="0"/>
              </a:spcBef>
              <a:buSzTx/>
              <a:buNone/>
              <a:defRPr sz="225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xfrm>
            <a:off x="7666759" y="6385791"/>
            <a:ext cx="1107786" cy="36512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7418248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9455" y="357889"/>
            <a:ext cx="8405090" cy="1325563"/>
          </a:xfrm>
          <a:prstGeom prst="rect">
            <a:avLst/>
          </a:prstGeom>
        </p:spPr>
        <p:txBody>
          <a:bodyPr vert="horz" lIns="91440" tIns="45720" rIns="91440" bIns="45720" rtlCol="0" anchor="ctr">
            <a:normAutofit/>
          </a:bodyPr>
          <a:lstStyle/>
          <a:p>
            <a:r>
              <a:rPr lang="en-US" dirty="0"/>
              <a:t>Title</a:t>
            </a:r>
          </a:p>
        </p:txBody>
      </p:sp>
      <p:sp>
        <p:nvSpPr>
          <p:cNvPr id="3" name="Text Placeholder 2"/>
          <p:cNvSpPr>
            <a:spLocks noGrp="1"/>
          </p:cNvSpPr>
          <p:nvPr>
            <p:ph type="body" idx="1"/>
          </p:nvPr>
        </p:nvSpPr>
        <p:spPr>
          <a:xfrm>
            <a:off x="369455" y="1825626"/>
            <a:ext cx="8405090" cy="40948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arallelogram 3">
            <a:extLst>
              <a:ext uri="{FF2B5EF4-FFF2-40B4-BE49-F238E27FC236}">
                <a16:creationId xmlns:a16="http://schemas.microsoft.com/office/drawing/2014/main" id="{78D9947D-075A-2D40-91C0-65D76D8FC7D1}"/>
              </a:ext>
            </a:extLst>
          </p:cNvPr>
          <p:cNvSpPr/>
          <p:nvPr userDrawn="1"/>
        </p:nvSpPr>
        <p:spPr>
          <a:xfrm flipH="1" flipV="1">
            <a:off x="6867884" y="6202615"/>
            <a:ext cx="2276115" cy="655384"/>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8777227"/>
              <a:gd name="connsiteY0" fmla="*/ 1026603 h 1036542"/>
              <a:gd name="connsiteX1" fmla="*/ 0 w 8777227"/>
              <a:gd name="connsiteY1" fmla="*/ 4937 h 1036542"/>
              <a:gd name="connsiteX2" fmla="*/ 8777227 w 8777227"/>
              <a:gd name="connsiteY2" fmla="*/ 0 h 1036542"/>
              <a:gd name="connsiteX3" fmla="*/ 7094935 w 8777227"/>
              <a:gd name="connsiteY3" fmla="*/ 1036542 h 1036542"/>
              <a:gd name="connsiteX4" fmla="*/ 6703 w 8777227"/>
              <a:gd name="connsiteY4" fmla="*/ 1026603 h 1036542"/>
              <a:gd name="connsiteX0" fmla="*/ 6703 w 8777227"/>
              <a:gd name="connsiteY0" fmla="*/ 1026603 h 1026603"/>
              <a:gd name="connsiteX1" fmla="*/ 0 w 8777227"/>
              <a:gd name="connsiteY1" fmla="*/ 4937 h 1026603"/>
              <a:gd name="connsiteX2" fmla="*/ 8777227 w 8777227"/>
              <a:gd name="connsiteY2" fmla="*/ 0 h 1026603"/>
              <a:gd name="connsiteX3" fmla="*/ 7293664 w 8777227"/>
              <a:gd name="connsiteY3" fmla="*/ 1023546 h 1026603"/>
              <a:gd name="connsiteX4" fmla="*/ 6703 w 8777227"/>
              <a:gd name="connsiteY4" fmla="*/ 1026603 h 1026603"/>
              <a:gd name="connsiteX0" fmla="*/ 6703 w 8739273"/>
              <a:gd name="connsiteY0" fmla="*/ 1021666 h 1021666"/>
              <a:gd name="connsiteX1" fmla="*/ 0 w 8739273"/>
              <a:gd name="connsiteY1" fmla="*/ 0 h 1021666"/>
              <a:gd name="connsiteX2" fmla="*/ 8739273 w 8739273"/>
              <a:gd name="connsiteY2" fmla="*/ 2722 h 1021666"/>
              <a:gd name="connsiteX3" fmla="*/ 7293664 w 8739273"/>
              <a:gd name="connsiteY3" fmla="*/ 1018609 h 1021666"/>
              <a:gd name="connsiteX4" fmla="*/ 6703 w 8739273"/>
              <a:gd name="connsiteY4" fmla="*/ 1021666 h 1021666"/>
              <a:gd name="connsiteX0" fmla="*/ 6703 w 8739273"/>
              <a:gd name="connsiteY0" fmla="*/ 1021666 h 1025171"/>
              <a:gd name="connsiteX1" fmla="*/ 0 w 8739273"/>
              <a:gd name="connsiteY1" fmla="*/ 0 h 1025171"/>
              <a:gd name="connsiteX2" fmla="*/ 8739273 w 8739273"/>
              <a:gd name="connsiteY2" fmla="*/ 2722 h 1025171"/>
              <a:gd name="connsiteX3" fmla="*/ 7277558 w 8739273"/>
              <a:gd name="connsiteY3" fmla="*/ 1025171 h 1025171"/>
              <a:gd name="connsiteX4" fmla="*/ 6703 w 8739273"/>
              <a:gd name="connsiteY4" fmla="*/ 1021666 h 10251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39273" h="1025171">
                <a:moveTo>
                  <a:pt x="6703" y="1021666"/>
                </a:moveTo>
                <a:cubicBezTo>
                  <a:pt x="4469" y="681111"/>
                  <a:pt x="2234" y="340555"/>
                  <a:pt x="0" y="0"/>
                </a:cubicBezTo>
                <a:lnTo>
                  <a:pt x="8739273" y="2722"/>
                </a:lnTo>
                <a:lnTo>
                  <a:pt x="7277558" y="1025171"/>
                </a:lnTo>
                <a:lnTo>
                  <a:pt x="6703" y="1021666"/>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Date Placeholder 3">
            <a:extLst>
              <a:ext uri="{FF2B5EF4-FFF2-40B4-BE49-F238E27FC236}">
                <a16:creationId xmlns:a16="http://schemas.microsoft.com/office/drawing/2014/main" id="{9131C2EA-A59D-5D44-9A50-C8943EB21DD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0F518F-6B44-FA43-A94E-1E50ED6571CB}" type="datetime1">
              <a:rPr lang="en-US" smtClean="0"/>
              <a:t>11/22/21</a:t>
            </a:fld>
            <a:endParaRPr lang="en-US"/>
          </a:p>
        </p:txBody>
      </p:sp>
      <p:sp>
        <p:nvSpPr>
          <p:cNvPr id="13" name="Parallelogram 3">
            <a:extLst>
              <a:ext uri="{FF2B5EF4-FFF2-40B4-BE49-F238E27FC236}">
                <a16:creationId xmlns:a16="http://schemas.microsoft.com/office/drawing/2014/main" id="{562C0EFF-BD7A-1541-9337-745DD8AF0B5A}"/>
              </a:ext>
            </a:extLst>
          </p:cNvPr>
          <p:cNvSpPr/>
          <p:nvPr userDrawn="1"/>
        </p:nvSpPr>
        <p:spPr>
          <a:xfrm>
            <a:off x="-3485" y="6201683"/>
            <a:ext cx="7142431" cy="664042"/>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7509949"/>
              <a:gd name="connsiteY0" fmla="*/ 1021666 h 1021666"/>
              <a:gd name="connsiteX1" fmla="*/ 0 w 7509949"/>
              <a:gd name="connsiteY1" fmla="*/ 0 h 1021666"/>
              <a:gd name="connsiteX2" fmla="*/ 7509949 w 7509949"/>
              <a:gd name="connsiteY2" fmla="*/ 0 h 1021666"/>
              <a:gd name="connsiteX3" fmla="*/ 7104937 w 7509949"/>
              <a:gd name="connsiteY3" fmla="*/ 1002327 h 1021666"/>
              <a:gd name="connsiteX4" fmla="*/ 6703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114939 w 7509949"/>
              <a:gd name="connsiteY3" fmla="*/ 1009648 h 1021666"/>
              <a:gd name="connsiteX4" fmla="*/ 6703 w 7509949"/>
              <a:gd name="connsiteY4" fmla="*/ 1021666 h 1021666"/>
              <a:gd name="connsiteX0" fmla="*/ 6703 w 7509949"/>
              <a:gd name="connsiteY0" fmla="*/ 985070 h 1009648"/>
              <a:gd name="connsiteX1" fmla="*/ 0 w 7509949"/>
              <a:gd name="connsiteY1" fmla="*/ 0 h 1009648"/>
              <a:gd name="connsiteX2" fmla="*/ 7509949 w 7509949"/>
              <a:gd name="connsiteY2" fmla="*/ 0 h 1009648"/>
              <a:gd name="connsiteX3" fmla="*/ 7114939 w 7509949"/>
              <a:gd name="connsiteY3" fmla="*/ 1009648 h 1009648"/>
              <a:gd name="connsiteX4" fmla="*/ 6703 w 7509949"/>
              <a:gd name="connsiteY4" fmla="*/ 985070 h 1009648"/>
              <a:gd name="connsiteX0" fmla="*/ 41709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41709 w 7509949"/>
              <a:gd name="connsiteY4" fmla="*/ 999709 h 1009648"/>
              <a:gd name="connsiteX0" fmla="*/ 11704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11704 w 7509949"/>
              <a:gd name="connsiteY4" fmla="*/ 999709 h 1009648"/>
              <a:gd name="connsiteX0" fmla="*/ 26252 w 7509949"/>
              <a:gd name="connsiteY0" fmla="*/ 1010357 h 1010357"/>
              <a:gd name="connsiteX1" fmla="*/ 0 w 7509949"/>
              <a:gd name="connsiteY1" fmla="*/ 0 h 1010357"/>
              <a:gd name="connsiteX2" fmla="*/ 7509949 w 7509949"/>
              <a:gd name="connsiteY2" fmla="*/ 0 h 1010357"/>
              <a:gd name="connsiteX3" fmla="*/ 7114939 w 7509949"/>
              <a:gd name="connsiteY3" fmla="*/ 1009648 h 1010357"/>
              <a:gd name="connsiteX4" fmla="*/ 26252 w 7509949"/>
              <a:gd name="connsiteY4" fmla="*/ 1010357 h 1010357"/>
              <a:gd name="connsiteX0" fmla="*/ 15341 w 7509949"/>
              <a:gd name="connsiteY0" fmla="*/ 1015681 h 1015681"/>
              <a:gd name="connsiteX1" fmla="*/ 0 w 7509949"/>
              <a:gd name="connsiteY1" fmla="*/ 0 h 1015681"/>
              <a:gd name="connsiteX2" fmla="*/ 7509949 w 7509949"/>
              <a:gd name="connsiteY2" fmla="*/ 0 h 1015681"/>
              <a:gd name="connsiteX3" fmla="*/ 7114939 w 7509949"/>
              <a:gd name="connsiteY3" fmla="*/ 1009648 h 1015681"/>
              <a:gd name="connsiteX4" fmla="*/ 15341 w 7509949"/>
              <a:gd name="connsiteY4" fmla="*/ 1015681 h 1015681"/>
              <a:gd name="connsiteX0" fmla="*/ 523 w 7495131"/>
              <a:gd name="connsiteY0" fmla="*/ 1015681 h 1015681"/>
              <a:gd name="connsiteX1" fmla="*/ 1852 w 7495131"/>
              <a:gd name="connsiteY1" fmla="*/ 9759 h 1015681"/>
              <a:gd name="connsiteX2" fmla="*/ 7495131 w 7495131"/>
              <a:gd name="connsiteY2" fmla="*/ 0 h 1015681"/>
              <a:gd name="connsiteX3" fmla="*/ 7100121 w 7495131"/>
              <a:gd name="connsiteY3" fmla="*/ 1009648 h 1015681"/>
              <a:gd name="connsiteX4" fmla="*/ 523 w 7495131"/>
              <a:gd name="connsiteY4" fmla="*/ 1015681 h 1015681"/>
              <a:gd name="connsiteX0" fmla="*/ 5339 w 7499947"/>
              <a:gd name="connsiteY0" fmla="*/ 1015681 h 1015681"/>
              <a:gd name="connsiteX1" fmla="*/ 0 w 7499947"/>
              <a:gd name="connsiteY1" fmla="*/ 9759 h 1015681"/>
              <a:gd name="connsiteX2" fmla="*/ 7499947 w 7499947"/>
              <a:gd name="connsiteY2" fmla="*/ 0 h 1015681"/>
              <a:gd name="connsiteX3" fmla="*/ 7104937 w 7499947"/>
              <a:gd name="connsiteY3" fmla="*/ 1009648 h 1015681"/>
              <a:gd name="connsiteX4" fmla="*/ 5339 w 7499947"/>
              <a:gd name="connsiteY4" fmla="*/ 1015681 h 1015681"/>
              <a:gd name="connsiteX0" fmla="*/ 2005 w 7496613"/>
              <a:gd name="connsiteY0" fmla="*/ 1015681 h 1015681"/>
              <a:gd name="connsiteX1" fmla="*/ 0 w 7496613"/>
              <a:gd name="connsiteY1" fmla="*/ 14639 h 1015681"/>
              <a:gd name="connsiteX2" fmla="*/ 7496613 w 7496613"/>
              <a:gd name="connsiteY2" fmla="*/ 0 h 1015681"/>
              <a:gd name="connsiteX3" fmla="*/ 7101603 w 7496613"/>
              <a:gd name="connsiteY3" fmla="*/ 1009648 h 1015681"/>
              <a:gd name="connsiteX4" fmla="*/ 2005 w 7496613"/>
              <a:gd name="connsiteY4" fmla="*/ 1015681 h 1015681"/>
              <a:gd name="connsiteX0" fmla="*/ 2005 w 7503281"/>
              <a:gd name="connsiteY0" fmla="*/ 1025440 h 1025440"/>
              <a:gd name="connsiteX1" fmla="*/ 0 w 7503281"/>
              <a:gd name="connsiteY1" fmla="*/ 24398 h 1025440"/>
              <a:gd name="connsiteX2" fmla="*/ 7503281 w 7503281"/>
              <a:gd name="connsiteY2" fmla="*/ 0 h 1025440"/>
              <a:gd name="connsiteX3" fmla="*/ 7101603 w 7503281"/>
              <a:gd name="connsiteY3" fmla="*/ 1019407 h 1025440"/>
              <a:gd name="connsiteX4" fmla="*/ 2005 w 7503281"/>
              <a:gd name="connsiteY4" fmla="*/ 1025440 h 1025440"/>
              <a:gd name="connsiteX0" fmla="*/ 2005 w 7499947"/>
              <a:gd name="connsiteY0" fmla="*/ 1020560 h 1020560"/>
              <a:gd name="connsiteX1" fmla="*/ 0 w 7499947"/>
              <a:gd name="connsiteY1" fmla="*/ 19518 h 1020560"/>
              <a:gd name="connsiteX2" fmla="*/ 7499947 w 7499947"/>
              <a:gd name="connsiteY2" fmla="*/ 0 h 1020560"/>
              <a:gd name="connsiteX3" fmla="*/ 7101603 w 7499947"/>
              <a:gd name="connsiteY3" fmla="*/ 1014527 h 1020560"/>
              <a:gd name="connsiteX4" fmla="*/ 2005 w 7499947"/>
              <a:gd name="connsiteY4" fmla="*/ 1020560 h 1020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99947" h="1020560">
                <a:moveTo>
                  <a:pt x="2005" y="1020560"/>
                </a:moveTo>
                <a:cubicBezTo>
                  <a:pt x="-229" y="680005"/>
                  <a:pt x="2234" y="360073"/>
                  <a:pt x="0" y="19518"/>
                </a:cubicBezTo>
                <a:lnTo>
                  <a:pt x="7499947" y="0"/>
                </a:lnTo>
                <a:lnTo>
                  <a:pt x="7101603" y="1014527"/>
                </a:lnTo>
                <a:lnTo>
                  <a:pt x="2005" y="10205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a:extLst>
              <a:ext uri="{FF2B5EF4-FFF2-40B4-BE49-F238E27FC236}">
                <a16:creationId xmlns:a16="http://schemas.microsoft.com/office/drawing/2014/main" id="{2F0B1DC7-3AFD-C242-939A-51E56E2FB4E3}"/>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85324" y="6283384"/>
            <a:ext cx="3059092" cy="504749"/>
          </a:xfrm>
          <a:prstGeom prst="rect">
            <a:avLst/>
          </a:prstGeom>
        </p:spPr>
      </p:pic>
    </p:spTree>
    <p:extLst>
      <p:ext uri="{BB962C8B-B14F-4D97-AF65-F5344CB8AC3E}">
        <p14:creationId xmlns:p14="http://schemas.microsoft.com/office/powerpoint/2010/main" val="29900418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80" r:id="rId7"/>
    <p:sldLayoutId id="2147483681" r:id="rId8"/>
    <p:sldLayoutId id="2147483682" r:id="rId9"/>
  </p:sldLayoutIdLst>
  <p:hf hdr="0" ft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Consolas" panose="020B0609020204030204" pitchFamily="49"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doi.org/10.1371/journal.pone.0259180"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p:nvPr/>
        </p:nvSpPr>
        <p:spPr>
          <a:xfrm>
            <a:off x="282227" y="4267766"/>
            <a:ext cx="4023959" cy="2160784"/>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p>
            <a:pPr defTabSz="321457">
              <a:lnSpc>
                <a:spcPct val="150000"/>
              </a:lnSpc>
              <a:spcBef>
                <a:spcPts val="844"/>
              </a:spcBef>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Impact</a:t>
            </a:r>
            <a:endParaRPr lang="en-US" sz="1600" dirty="0">
              <a:latin typeface="Calibri" panose="020F0502020204030204" pitchFamily="34" charset="0"/>
              <a:ea typeface="Times New Roman" panose="02020603050405020304" pitchFamily="18" charset="0"/>
              <a:cs typeface="Calibri" panose="020F0502020204030204" pitchFamily="34" charset="0"/>
            </a:endParaRPr>
          </a:p>
          <a:p>
            <a:pPr rtl="0">
              <a:spcBef>
                <a:spcPts val="0"/>
              </a:spcBef>
              <a:spcAft>
                <a:spcPts val="0"/>
              </a:spcAft>
            </a:pPr>
            <a:r>
              <a:rPr lang="en-US" sz="1300" b="0" i="0" u="none" strike="noStrike" dirty="0">
                <a:solidFill>
                  <a:srgbClr val="000000"/>
                </a:solidFill>
                <a:effectLst/>
                <a:latin typeface="Calibri" panose="020F0502020204030204" pitchFamily="34" charset="0"/>
                <a:cs typeface="Calibri" panose="020F0502020204030204" pitchFamily="34" charset="0"/>
              </a:rPr>
              <a:t>Model parameter uncertainty explains more yield variance than the climate forcing uncertainty. Sampling both uncertainty sources results in a longer tail of extreme low-yield projections. Incorporating a broader range of uncertainty sources thus provides an opportunity to better estimate the likelihood of very low crop yields due to extreme weather conditions.</a:t>
            </a:r>
            <a:endParaRPr sz="1406" dirty="0"/>
          </a:p>
          <a:p>
            <a:pPr defTabSz="321457">
              <a:spcBef>
                <a:spcPts val="844"/>
              </a:spcBef>
              <a:defRPr sz="2000">
                <a:latin typeface="Times"/>
                <a:ea typeface="Times"/>
                <a:cs typeface="Times"/>
                <a:sym typeface="Times"/>
              </a:defRPr>
            </a:pPr>
            <a:endParaRPr sz="1406" dirty="0"/>
          </a:p>
        </p:txBody>
      </p:sp>
      <p:sp>
        <p:nvSpPr>
          <p:cNvPr id="121" name="Shape 121"/>
          <p:cNvSpPr/>
          <p:nvPr/>
        </p:nvSpPr>
        <p:spPr>
          <a:xfrm>
            <a:off x="257568" y="131672"/>
            <a:ext cx="8240811" cy="810799"/>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spAutoFit/>
          </a:bodyPr>
          <a:lstStyle>
            <a:lvl1pPr algn="l" defTabSz="457200">
              <a:defRPr sz="2700" b="1">
                <a:latin typeface="Helvetica"/>
                <a:ea typeface="Helvetica"/>
                <a:cs typeface="Helvetica"/>
                <a:sym typeface="Helvetica"/>
              </a:defRPr>
            </a:lvl1pPr>
          </a:lstStyle>
          <a:p>
            <a:r>
              <a:rPr lang="en" sz="2400" b="1" dirty="0">
                <a:latin typeface="Arial"/>
                <a:ea typeface="Arial"/>
                <a:cs typeface="Arial"/>
                <a:sym typeface="Arial"/>
              </a:rPr>
              <a:t>Considering uncertainties expands the lower tail of maize yield projections</a:t>
            </a:r>
            <a:endParaRPr lang="en-US" sz="2400" dirty="0">
              <a:latin typeface="Calibri" panose="020F0502020204030204" pitchFamily="34" charset="0"/>
              <a:cs typeface="Calibri" panose="020F0502020204030204" pitchFamily="34" charset="0"/>
            </a:endParaRPr>
          </a:p>
        </p:txBody>
      </p:sp>
      <p:sp>
        <p:nvSpPr>
          <p:cNvPr id="122" name="Shape 122"/>
          <p:cNvSpPr/>
          <p:nvPr/>
        </p:nvSpPr>
        <p:spPr>
          <a:xfrm>
            <a:off x="282227" y="942471"/>
            <a:ext cx="3864471" cy="2113004"/>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noAutofit/>
          </a:bodyPr>
          <a:lstStyle/>
          <a:p>
            <a:pPr defTabSz="321457">
              <a:lnSpc>
                <a:spcPct val="150000"/>
              </a:lnSpc>
              <a:defRPr sz="2000" b="1">
                <a:latin typeface="Helvetica"/>
                <a:ea typeface="Helvetica"/>
                <a:cs typeface="Helvetica"/>
                <a:sym typeface="Helvetica"/>
              </a:defRPr>
            </a:pPr>
            <a:r>
              <a:rPr lang="en-US" sz="1600" dirty="0">
                <a:latin typeface="Calibri" panose="020F0502020204030204" pitchFamily="34" charset="0"/>
                <a:cs typeface="Calibri" panose="020F0502020204030204" pitchFamily="34" charset="0"/>
              </a:rPr>
              <a:t>Objective</a:t>
            </a:r>
          </a:p>
          <a:p>
            <a:pPr rtl="0">
              <a:spcBef>
                <a:spcPts val="0"/>
              </a:spcBef>
              <a:spcAft>
                <a:spcPts val="0"/>
              </a:spcAft>
            </a:pPr>
            <a:r>
              <a:rPr lang="en-US" sz="1300" b="0" i="0" u="none" strike="noStrike" dirty="0">
                <a:solidFill>
                  <a:srgbClr val="000000"/>
                </a:solidFill>
                <a:effectLst/>
                <a:latin typeface="Calibri" panose="020F0502020204030204" pitchFamily="34" charset="0"/>
                <a:cs typeface="Calibri" panose="020F0502020204030204" pitchFamily="34" charset="0"/>
              </a:rPr>
              <a:t>Statistical models, built upon empirical relationships between observed quantities, are a common tool for projecting crop yields. However, the uncertainties associated with extreme low-yield outcomes are not well-studied. We quantify the key uncertainties in yield-weather model parameters and climate </a:t>
            </a:r>
            <a:r>
              <a:rPr lang="en-US" sz="1300" b="0" i="0" u="none" strike="noStrike" dirty="0" err="1">
                <a:solidFill>
                  <a:srgbClr val="000000"/>
                </a:solidFill>
                <a:effectLst/>
                <a:latin typeface="Calibri" panose="020F0502020204030204" pitchFamily="34" charset="0"/>
                <a:cs typeface="Calibri" panose="020F0502020204030204" pitchFamily="34" charset="0"/>
              </a:rPr>
              <a:t>forcings</a:t>
            </a:r>
            <a:r>
              <a:rPr lang="en-US" sz="1300" b="0" i="0" u="none" strike="noStrike" dirty="0">
                <a:solidFill>
                  <a:srgbClr val="000000"/>
                </a:solidFill>
                <a:effectLst/>
                <a:latin typeface="Calibri" panose="020F0502020204030204" pitchFamily="34" charset="0"/>
                <a:cs typeface="Calibri" panose="020F0502020204030204" pitchFamily="34" charset="0"/>
              </a:rPr>
              <a:t> for projections of maize yield under climate change.</a:t>
            </a:r>
            <a:endParaRPr lang="en-US" sz="1300" b="0" dirty="0">
              <a:effectLst/>
              <a:latin typeface="Calibri" panose="020F0502020204030204" pitchFamily="34" charset="0"/>
              <a:cs typeface="Calibri" panose="020F0502020204030204" pitchFamily="34" charset="0"/>
            </a:endParaRPr>
          </a:p>
          <a:p>
            <a:br>
              <a:rPr lang="en-US" sz="1400" dirty="0"/>
            </a:br>
            <a:endParaRPr lang="en" sz="1300" dirty="0">
              <a:latin typeface="Calibri" panose="020F0502020204030204" pitchFamily="34" charset="0"/>
              <a:cs typeface="Helvetica"/>
              <a:sym typeface="Libre Franklin"/>
            </a:endParaRPr>
          </a:p>
        </p:txBody>
      </p:sp>
      <p:sp>
        <p:nvSpPr>
          <p:cNvPr id="123" name="Shape 123"/>
          <p:cNvSpPr/>
          <p:nvPr/>
        </p:nvSpPr>
        <p:spPr>
          <a:xfrm>
            <a:off x="282227" y="2625970"/>
            <a:ext cx="3864471" cy="1641796"/>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Approach</a:t>
            </a:r>
            <a:endParaRPr lang="en-US" sz="1600" dirty="0">
              <a:latin typeface="Calibri" panose="020F0502020204030204" pitchFamily="34" charset="0"/>
              <a:cs typeface="Calibri" panose="020F0502020204030204" pitchFamily="34" charset="0"/>
            </a:endParaRPr>
          </a:p>
          <a:p>
            <a:pPr marL="0" lvl="0" indent="0" algn="l" rtl="0">
              <a:spcBef>
                <a:spcPts val="0"/>
              </a:spcBef>
              <a:spcAft>
                <a:spcPts val="0"/>
              </a:spcAft>
              <a:buNone/>
            </a:pPr>
            <a:r>
              <a:rPr lang="en-US" sz="1300" b="0" i="0" u="none" strike="noStrike" dirty="0">
                <a:solidFill>
                  <a:srgbClr val="000000"/>
                </a:solidFill>
                <a:effectLst/>
                <a:latin typeface="Calibri" panose="020F0502020204030204" pitchFamily="34" charset="0"/>
              </a:rPr>
              <a:t>Working with a well-studied statistical model of maize yield, we sample model parameter uncertainty using a pre-calibration method and climate forcing uncertainty using an ensemble of downscaled climate projections. We then quantify their relative importance using a cumulative uncertainty approach.</a:t>
            </a:r>
            <a:endParaRPr lang="en-US" sz="1300" dirty="0">
              <a:latin typeface="Calibri" panose="020F0502020204030204" pitchFamily="34" charset="0"/>
              <a:cs typeface="Helvetica"/>
              <a:sym typeface="Libre Franklin"/>
            </a:endParaRPr>
          </a:p>
        </p:txBody>
      </p:sp>
      <p:sp>
        <p:nvSpPr>
          <p:cNvPr id="124" name="Shape 124"/>
          <p:cNvSpPr/>
          <p:nvPr/>
        </p:nvSpPr>
        <p:spPr>
          <a:xfrm>
            <a:off x="4483924" y="6023728"/>
            <a:ext cx="4271898" cy="507831"/>
          </a:xfrm>
          <a:prstGeom prst="rect">
            <a:avLst/>
          </a:prstGeom>
          <a:ln w="12700">
            <a:solidFill>
              <a:schemeClr val="accent1"/>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45720" tIns="45720" rIns="45720" bIns="45720" anchor="ctr">
            <a:spAutoFit/>
          </a:bodyPr>
          <a:lstStyle>
            <a:lvl1pPr algn="l">
              <a:defRPr sz="1800">
                <a:latin typeface="Helvetica"/>
                <a:ea typeface="Helvetica"/>
                <a:cs typeface="Helvetica"/>
                <a:sym typeface="Helvetica"/>
              </a:defRPr>
            </a:lvl1pPr>
          </a:lstStyle>
          <a:p>
            <a:pPr rtl="0">
              <a:spcBef>
                <a:spcPts val="0"/>
              </a:spcBef>
              <a:spcAft>
                <a:spcPts val="0"/>
              </a:spcAft>
            </a:pPr>
            <a:r>
              <a:rPr lang="en-US" sz="900" b="0" i="0" u="none" strike="noStrike" dirty="0">
                <a:solidFill>
                  <a:srgbClr val="202020"/>
                </a:solidFill>
                <a:effectLst/>
                <a:latin typeface="Arial" panose="020B0604020202020204" pitchFamily="34" charset="0"/>
                <a:cs typeface="Arial" panose="020B0604020202020204" pitchFamily="34" charset="0"/>
              </a:rPr>
              <a:t>Ye H, Nicholas RE, Roth S, Keller K (2021) Considering uncertainties </a:t>
            </a:r>
            <a:endParaRPr lang="en-US" sz="900" b="0" dirty="0">
              <a:effectLst/>
              <a:latin typeface="Arial" panose="020B0604020202020204" pitchFamily="34" charset="0"/>
              <a:cs typeface="Arial" panose="020B0604020202020204" pitchFamily="34" charset="0"/>
            </a:endParaRPr>
          </a:p>
          <a:p>
            <a:r>
              <a:rPr lang="en-US" sz="900" b="0" i="0" u="none" strike="noStrike" dirty="0">
                <a:solidFill>
                  <a:srgbClr val="202020"/>
                </a:solidFill>
                <a:effectLst/>
                <a:latin typeface="Arial" panose="020B0604020202020204" pitchFamily="34" charset="0"/>
                <a:cs typeface="Arial" panose="020B0604020202020204" pitchFamily="34" charset="0"/>
              </a:rPr>
              <a:t>expands the lower tail of maize yield projections. </a:t>
            </a:r>
            <a:r>
              <a:rPr lang="en-US" sz="900" b="0" i="1" u="none" strike="noStrike" dirty="0" err="1">
                <a:solidFill>
                  <a:srgbClr val="202020"/>
                </a:solidFill>
                <a:effectLst/>
                <a:latin typeface="Arial" panose="020B0604020202020204" pitchFamily="34" charset="0"/>
                <a:cs typeface="Arial" panose="020B0604020202020204" pitchFamily="34" charset="0"/>
              </a:rPr>
              <a:t>PLoS</a:t>
            </a:r>
            <a:r>
              <a:rPr lang="en-US" sz="900" b="0" i="1" u="none" strike="noStrike" dirty="0">
                <a:solidFill>
                  <a:srgbClr val="202020"/>
                </a:solidFill>
                <a:effectLst/>
                <a:latin typeface="Arial" panose="020B0604020202020204" pitchFamily="34" charset="0"/>
                <a:cs typeface="Arial" panose="020B0604020202020204" pitchFamily="34" charset="0"/>
              </a:rPr>
              <a:t> ONE</a:t>
            </a:r>
            <a:r>
              <a:rPr lang="en-US" sz="900" b="0" i="0" u="none" strike="noStrike" dirty="0">
                <a:solidFill>
                  <a:srgbClr val="202020"/>
                </a:solidFill>
                <a:effectLst/>
                <a:latin typeface="Arial" panose="020B0604020202020204" pitchFamily="34" charset="0"/>
                <a:cs typeface="Arial" panose="020B0604020202020204" pitchFamily="34" charset="0"/>
              </a:rPr>
              <a:t> </a:t>
            </a:r>
            <a:r>
              <a:rPr lang="en-US" sz="900" b="1" i="0" u="none" strike="noStrike" dirty="0">
                <a:solidFill>
                  <a:srgbClr val="202020"/>
                </a:solidFill>
                <a:effectLst/>
                <a:latin typeface="Arial" panose="020B0604020202020204" pitchFamily="34" charset="0"/>
                <a:cs typeface="Arial" panose="020B0604020202020204" pitchFamily="34" charset="0"/>
              </a:rPr>
              <a:t>16</a:t>
            </a:r>
            <a:r>
              <a:rPr lang="en-US" sz="900" b="0" i="0" u="none" strike="noStrike" dirty="0">
                <a:solidFill>
                  <a:srgbClr val="202020"/>
                </a:solidFill>
                <a:effectLst/>
                <a:latin typeface="Arial" panose="020B0604020202020204" pitchFamily="34" charset="0"/>
                <a:cs typeface="Arial" panose="020B0604020202020204" pitchFamily="34" charset="0"/>
              </a:rPr>
              <a:t>(11): e0259180. </a:t>
            </a:r>
            <a:r>
              <a:rPr lang="en-US" sz="900" b="0" i="0" u="sng" strike="noStrike" dirty="0">
                <a:solidFill>
                  <a:srgbClr val="0563C1"/>
                </a:solidFill>
                <a:effectLst/>
                <a:latin typeface="Arial" panose="020B0604020202020204" pitchFamily="34" charset="0"/>
                <a:cs typeface="Arial" panose="020B0604020202020204" pitchFamily="34" charset="0"/>
                <a:hlinkClick r:id="rId2"/>
              </a:rPr>
              <a:t>https://doi.org/10.1371/journal.pone.0259180</a:t>
            </a:r>
            <a:endParaRPr lang="en-US" sz="900" dirty="0">
              <a:latin typeface="Arial" panose="020B0604020202020204" pitchFamily="34" charset="0"/>
              <a:ea typeface="MS Mincho" panose="02020609040205080304" pitchFamily="49" charset="-128"/>
              <a:cs typeface="Arial" panose="020B0604020202020204" pitchFamily="34" charset="0"/>
            </a:endParaRPr>
          </a:p>
        </p:txBody>
      </p:sp>
      <p:pic>
        <p:nvPicPr>
          <p:cNvPr id="9" name="Google Shape;64;p12">
            <a:extLst>
              <a:ext uri="{FF2B5EF4-FFF2-40B4-BE49-F238E27FC236}">
                <a16:creationId xmlns:a16="http://schemas.microsoft.com/office/drawing/2014/main" id="{A8DD3DF8-357A-4680-B6DE-AE99F5F059E0}"/>
              </a:ext>
            </a:extLst>
          </p:cNvPr>
          <p:cNvPicPr preferRelativeResize="0"/>
          <p:nvPr/>
        </p:nvPicPr>
        <p:blipFill>
          <a:blip r:embed="rId3">
            <a:alphaModFix/>
          </a:blip>
          <a:stretch>
            <a:fillRect/>
          </a:stretch>
        </p:blipFill>
        <p:spPr>
          <a:xfrm>
            <a:off x="4306186" y="1118042"/>
            <a:ext cx="4745075" cy="2932450"/>
          </a:xfrm>
          <a:prstGeom prst="rect">
            <a:avLst/>
          </a:prstGeom>
          <a:noFill/>
          <a:ln>
            <a:noFill/>
          </a:ln>
        </p:spPr>
      </p:pic>
      <p:sp>
        <p:nvSpPr>
          <p:cNvPr id="10" name="Google Shape;65;p12">
            <a:extLst>
              <a:ext uri="{FF2B5EF4-FFF2-40B4-BE49-F238E27FC236}">
                <a16:creationId xmlns:a16="http://schemas.microsoft.com/office/drawing/2014/main" id="{8B7C2F41-1018-4B77-AC59-3DE2EB63324B}"/>
              </a:ext>
            </a:extLst>
          </p:cNvPr>
          <p:cNvSpPr txBox="1"/>
          <p:nvPr/>
        </p:nvSpPr>
        <p:spPr>
          <a:xfrm>
            <a:off x="4562681" y="4065602"/>
            <a:ext cx="4483800" cy="1384964"/>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300" b="1" dirty="0">
                <a:solidFill>
                  <a:srgbClr val="0070C0"/>
                </a:solidFill>
                <a:latin typeface="Calibri" panose="020F0502020204030204" pitchFamily="34" charset="0"/>
                <a:cs typeface="Calibri" panose="020F0502020204030204" pitchFamily="34" charset="0"/>
              </a:rPr>
              <a:t>Figure: Annual mean yield hindcasts and projections under different methodological choices. </a:t>
            </a:r>
            <a:r>
              <a:rPr lang="en" sz="1300" dirty="0">
                <a:solidFill>
                  <a:srgbClr val="0070C0"/>
                </a:solidFill>
                <a:latin typeface="Calibri" panose="020F0502020204030204" pitchFamily="34" charset="0"/>
                <a:cs typeface="Calibri" panose="020F0502020204030204" pitchFamily="34" charset="0"/>
              </a:rPr>
              <a:t>The black dots are the yield observations. The green line is the best yield hindcast estimate. The deep blue lines are the best yield projection estimates under different climate forcings. The shaded areas are the 95% uncertainty ranges.</a:t>
            </a:r>
            <a:endParaRPr sz="1300" dirty="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45559921"/>
      </p:ext>
    </p:extLst>
  </p:cSld>
  <p:clrMapOvr>
    <a:masterClrMapping/>
  </p:clrMapOvr>
  <p:transition spd="med"/>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7547</TotalTime>
  <Words>265</Words>
  <Application>Microsoft Macintosh PowerPoint</Application>
  <PresentationFormat>On-screen Show (4:3)</PresentationFormat>
  <Paragraphs>11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Franklin Gothic Book</vt:lpstr>
      <vt:lpstr>Franklin Gothic Medium</vt:lpstr>
      <vt:lpstr>Times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Kostadinova, Katerina Lubomirova</dc:creator>
  <cp:lastModifiedBy>Kostadinova, Katerina Lubomirova</cp:lastModifiedBy>
  <cp:revision>41</cp:revision>
  <dcterms:created xsi:type="dcterms:W3CDTF">2019-03-01T18:13:06Z</dcterms:created>
  <dcterms:modified xsi:type="dcterms:W3CDTF">2021-11-22T20:50:22Z</dcterms:modified>
</cp:coreProperties>
</file>