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4660"/>
  </p:normalViewPr>
  <p:slideViewPr>
    <p:cSldViewPr snapToGrid="0">
      <p:cViewPr varScale="1">
        <p:scale>
          <a:sx n="149" d="100"/>
          <a:sy n="149" d="100"/>
        </p:scale>
        <p:origin x="1584" y="184"/>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1/20/22</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1/20/22</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271814" y="4556718"/>
            <a:ext cx="4453580" cy="163653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rPr>
              <a:t>Data produced by this work is publicly available, with Digital Object Identifiers (DOIs), and full metadata. Along with this paper – which details the methods employed to produce the data, and provides a link to a GitHub repository with associated code products – this data collection </a:t>
            </a:r>
            <a:r>
              <a:rPr lang="en-US" sz="1266" dirty="0">
                <a:latin typeface="Calibri" panose="020F0502020204030204" pitchFamily="34" charset="0"/>
              </a:rPr>
              <a:t>enables high resolution models to better represent the current state of agriculture.</a:t>
            </a:r>
          </a:p>
        </p:txBody>
      </p:sp>
      <p:sp>
        <p:nvSpPr>
          <p:cNvPr id="121" name="Shape 121"/>
          <p:cNvSpPr/>
          <p:nvPr/>
        </p:nvSpPr>
        <p:spPr>
          <a:xfrm>
            <a:off x="257568" y="131672"/>
            <a:ext cx="8240811" cy="1180131"/>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Global gridded crop harvested area, production, yield, and monthly physical area circa 2015</a:t>
            </a:r>
          </a:p>
          <a:p>
            <a:r>
              <a:rPr lang="en-US" sz="2400" dirty="0">
                <a:latin typeface="Calibri" panose="020F0502020204030204" pitchFamily="34" charset="0"/>
                <a:cs typeface="Calibri" panose="020F0502020204030204" pitchFamily="34" charset="0"/>
              </a:rPr>
              <a:t> </a:t>
            </a:r>
          </a:p>
        </p:txBody>
      </p:sp>
      <p:sp>
        <p:nvSpPr>
          <p:cNvPr id="122" name="Shape 122"/>
          <p:cNvSpPr/>
          <p:nvPr/>
        </p:nvSpPr>
        <p:spPr>
          <a:xfrm>
            <a:off x="271814" y="1180859"/>
            <a:ext cx="4834385" cy="1474186"/>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algn="l"/>
            <a:r>
              <a:rPr lang="en-US" sz="1300" dirty="0">
                <a:latin typeface="Calibri" panose="020F0502020204030204" pitchFamily="34" charset="0"/>
                <a:ea typeface="Times New Roman" panose="02020603050405020304" pitchFamily="18" charset="0"/>
                <a:cs typeface="Calibri" panose="020F0502020204030204" pitchFamily="34" charset="0"/>
              </a:rPr>
              <a:t>Crop data at high spatial and temporal resolution is a required input for many fine-scale Earth system and Multisector Dynamics models. While ongoing remote sensing projects are working to update these essential data from the most recent to more current timeframes, previous work only provided data up to year 2010. Here we develop a downscaling algorithm and apply it to year 2010 crop data to produce a gridded set of crop data for the year 2015 that can be used in gridded modeling.</a:t>
            </a:r>
            <a:endParaRPr lang="en-US" sz="1300" dirty="0">
              <a:latin typeface="Calibri" panose="020F0502020204030204" pitchFamily="34" charset="0"/>
              <a:cs typeface="Calibri" panose="020F0502020204030204" pitchFamily="34" charset="0"/>
            </a:endParaRPr>
          </a:p>
        </p:txBody>
      </p:sp>
      <p:sp>
        <p:nvSpPr>
          <p:cNvPr id="123" name="Shape 123"/>
          <p:cNvSpPr/>
          <p:nvPr/>
        </p:nvSpPr>
        <p:spPr>
          <a:xfrm>
            <a:off x="257568" y="2905910"/>
            <a:ext cx="4834385" cy="1641796"/>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l"/>
            <a:r>
              <a:rPr lang="en-US" sz="1300" dirty="0">
                <a:latin typeface="Calibri" panose="020F0502020204030204" pitchFamily="34" charset="0"/>
                <a:ea typeface="MS Mincho" panose="02020609040205080304" pitchFamily="49" charset="-128"/>
                <a:cs typeface="Calibri" panose="020F0502020204030204" pitchFamily="34" charset="0"/>
              </a:rPr>
              <a:t>We develop a downscaling algorithm that makes use of the most recent country-level crop statistics, grid cell crop distribution data, and spatially-distributed crop-specific planting and harvesting schedules to generate an internally consistent gridded dataset of crop harvested area, production, yield, and monthly physical area for 26 crops and crop categories. </a:t>
            </a:r>
          </a:p>
        </p:txBody>
      </p:sp>
      <p:sp>
        <p:nvSpPr>
          <p:cNvPr id="124" name="Shape 124"/>
          <p:cNvSpPr/>
          <p:nvPr/>
        </p:nvSpPr>
        <p:spPr>
          <a:xfrm>
            <a:off x="4725394" y="5956432"/>
            <a:ext cx="4271898" cy="507831"/>
          </a:xfrm>
          <a:prstGeom prst="rect">
            <a:avLst/>
          </a:prstGeom>
          <a:ln w="12700">
            <a:solidFill>
              <a:schemeClr val="accent1"/>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a:t>Grogan, D., </a:t>
            </a:r>
            <a:r>
              <a:rPr lang="en-US" sz="900" dirty="0" err="1"/>
              <a:t>Frolking</a:t>
            </a:r>
            <a:r>
              <a:rPr lang="en-US" sz="900" dirty="0"/>
              <a:t>, S., </a:t>
            </a:r>
            <a:r>
              <a:rPr lang="en-US" sz="900" dirty="0" err="1"/>
              <a:t>Wisser</a:t>
            </a:r>
            <a:r>
              <a:rPr lang="en-US" sz="900" dirty="0"/>
              <a:t>, D. </a:t>
            </a:r>
            <a:r>
              <a:rPr lang="en-US" sz="900" i="1" dirty="0"/>
              <a:t>et al.</a:t>
            </a:r>
            <a:r>
              <a:rPr lang="en-US" sz="900" dirty="0"/>
              <a:t> Global gridded crop harvested area, production, yield, and monthly physical area data circa 2015. </a:t>
            </a:r>
            <a:r>
              <a:rPr lang="en-US" sz="900" i="1" dirty="0"/>
              <a:t>Sci Data</a:t>
            </a:r>
            <a:r>
              <a:rPr lang="en-US" sz="900" dirty="0"/>
              <a:t> </a:t>
            </a:r>
            <a:r>
              <a:rPr lang="en-US" sz="900" b="1" dirty="0"/>
              <a:t>9, </a:t>
            </a:r>
            <a:r>
              <a:rPr lang="en-US" sz="900" dirty="0"/>
              <a:t>15 (2022). https://</a:t>
            </a:r>
            <a:r>
              <a:rPr lang="en-US" sz="900" dirty="0" err="1"/>
              <a:t>doi.org</a:t>
            </a:r>
            <a:r>
              <a:rPr lang="en-US" sz="900" dirty="0"/>
              <a:t>/10.1038/s41597-021-01115-2</a:t>
            </a:r>
            <a:r>
              <a:rPr lang="en-US" sz="844" dirty="0">
                <a:latin typeface="Arial" panose="020B0604020202020204" pitchFamily="34" charset="0"/>
                <a:ea typeface="MS Mincho" panose="02020609040205080304" pitchFamily="49" charset="-128"/>
              </a:rPr>
              <a:t>.</a:t>
            </a:r>
          </a:p>
        </p:txBody>
      </p:sp>
      <p:sp>
        <p:nvSpPr>
          <p:cNvPr id="8" name="Shape 119">
            <a:extLst>
              <a:ext uri="{FF2B5EF4-FFF2-40B4-BE49-F238E27FC236}">
                <a16:creationId xmlns:a16="http://schemas.microsoft.com/office/drawing/2014/main" id="{D05CE714-975C-5F45-B8FB-334BF21660D6}"/>
              </a:ext>
            </a:extLst>
          </p:cNvPr>
          <p:cNvSpPr/>
          <p:nvPr/>
        </p:nvSpPr>
        <p:spPr>
          <a:xfrm>
            <a:off x="4830706" y="5408714"/>
            <a:ext cx="4271897" cy="472245"/>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algn="ctr" defTabSz="321457">
              <a:spcBef>
                <a:spcPts val="844"/>
              </a:spcBef>
              <a:defRPr sz="1700">
                <a:latin typeface="Helvetica"/>
                <a:ea typeface="Helvetica"/>
                <a:cs typeface="Helvetica"/>
                <a:sym typeface="Helvetica"/>
              </a:defRPr>
            </a:pPr>
            <a:r>
              <a:rPr lang="en-US" sz="1300" b="1" dirty="0">
                <a:solidFill>
                  <a:srgbClr val="0070C0"/>
                </a:solidFill>
                <a:latin typeface="Calibri" panose="020F0502020204030204" pitchFamily="34" charset="0"/>
                <a:cs typeface="Calibri" panose="020F0502020204030204" pitchFamily="34" charset="0"/>
              </a:rPr>
              <a:t>Figure</a:t>
            </a:r>
            <a:r>
              <a:rPr sz="1300" b="1" dirty="0">
                <a:solidFill>
                  <a:srgbClr val="0070C0"/>
                </a:solidFill>
                <a:latin typeface="Calibri" panose="020F0502020204030204" pitchFamily="34" charset="0"/>
                <a:cs typeface="Calibri" panose="020F0502020204030204" pitchFamily="34" charset="0"/>
              </a:rPr>
              <a:t>:</a:t>
            </a:r>
            <a:r>
              <a:rPr sz="1300" dirty="0">
                <a:solidFill>
                  <a:srgbClr val="0070C0"/>
                </a:solidFill>
                <a:latin typeface="Calibri" panose="020F0502020204030204" pitchFamily="34" charset="0"/>
                <a:cs typeface="Calibri" panose="020F0502020204030204" pitchFamily="34" charset="0"/>
              </a:rPr>
              <a:t> </a:t>
            </a:r>
            <a:r>
              <a:rPr lang="en-US" sz="1300" dirty="0">
                <a:solidFill>
                  <a:srgbClr val="0070C0"/>
                </a:solidFill>
                <a:latin typeface="Calibri" panose="020F0502020204030204" pitchFamily="34" charset="0"/>
                <a:cs typeface="Calibri" panose="020F0502020204030204" pitchFamily="34" charset="0"/>
              </a:rPr>
              <a:t>(top) Year 2015 irrigated cropland as a fraction of each 5-minute grid cell. (bottom): same for rainfed cropland</a:t>
            </a:r>
          </a:p>
        </p:txBody>
      </p:sp>
      <p:pic>
        <p:nvPicPr>
          <p:cNvPr id="3" name="Picture 2" descr="A picture containing map&#10;&#10;Description automatically generated">
            <a:extLst>
              <a:ext uri="{FF2B5EF4-FFF2-40B4-BE49-F238E27FC236}">
                <a16:creationId xmlns:a16="http://schemas.microsoft.com/office/drawing/2014/main" id="{3AFF6E4A-85AF-4E4B-80C9-B6CE6256DD96}"/>
              </a:ext>
            </a:extLst>
          </p:cNvPr>
          <p:cNvPicPr>
            <a:picLocks noChangeAspect="1"/>
          </p:cNvPicPr>
          <p:nvPr/>
        </p:nvPicPr>
        <p:blipFill rotWithShape="1">
          <a:blip r:embed="rId2">
            <a:extLst>
              <a:ext uri="{28A0092B-C50C-407E-A947-70E740481C1C}">
                <a14:useLocalDpi xmlns:a14="http://schemas.microsoft.com/office/drawing/2010/main" val="0"/>
              </a:ext>
            </a:extLst>
          </a:blip>
          <a:srcRect l="8890" r="6857"/>
          <a:stretch/>
        </p:blipFill>
        <p:spPr>
          <a:xfrm>
            <a:off x="5106199" y="1022279"/>
            <a:ext cx="3720913" cy="4416367"/>
          </a:xfrm>
          <a:prstGeom prst="rect">
            <a:avLst/>
          </a:prstGeom>
        </p:spPr>
      </p:pic>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7534</TotalTime>
  <Words>303</Words>
  <Application>Microsoft Macintosh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Franklin Gothic Book</vt:lpstr>
      <vt:lpstr>Franklin Gothic Medium</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Danielle Grogan</cp:lastModifiedBy>
  <cp:revision>40</cp:revision>
  <dcterms:created xsi:type="dcterms:W3CDTF">2019-03-01T18:13:06Z</dcterms:created>
  <dcterms:modified xsi:type="dcterms:W3CDTF">2022-01-20T17:35:43Z</dcterms:modified>
</cp:coreProperties>
</file>