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66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698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96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700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868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89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78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85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4875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31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27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5421D-04C3-4F9B-A429-AF33E558EABD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1989B-0814-41B5-B8DD-E255F384E5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022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905000" y="914400"/>
            <a:ext cx="2667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 smtClean="0"/>
              <a:t>Objective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676400" y="76200"/>
            <a:ext cx="6172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/>
              <a:t>Energy considerations </a:t>
            </a:r>
            <a:r>
              <a:rPr lang="en-US" sz="2400" b="1" dirty="0"/>
              <a:t>in </a:t>
            </a:r>
            <a:r>
              <a:rPr lang="en-US" sz="2400" b="1" dirty="0" smtClean="0"/>
              <a:t>the</a:t>
            </a:r>
          </a:p>
          <a:p>
            <a:pPr algn="ctr"/>
            <a:r>
              <a:rPr lang="en-US" sz="2400" b="1" dirty="0" smtClean="0"/>
              <a:t>Community </a:t>
            </a:r>
            <a:r>
              <a:rPr lang="en-US" sz="2400" b="1" dirty="0"/>
              <a:t>Atmosphere Model (CAM</a:t>
            </a:r>
            <a:r>
              <a:rPr lang="en-US" sz="2400" b="1" dirty="0" smtClean="0"/>
              <a:t>)</a:t>
            </a:r>
            <a:endParaRPr lang="en-US" sz="2400" b="1" dirty="0"/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auto">
          <a:xfrm>
            <a:off x="4495800" y="685800"/>
            <a:ext cx="4343400" cy="27432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7" name="Rectangle 20"/>
          <p:cNvSpPr>
            <a:spLocks noChangeArrowheads="1"/>
          </p:cNvSpPr>
          <p:nvPr/>
        </p:nvSpPr>
        <p:spPr bwMode="auto">
          <a:xfrm>
            <a:off x="4343400" y="914400"/>
            <a:ext cx="4419600" cy="2895600"/>
          </a:xfrm>
          <a:prstGeom prst="rect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</p:txBody>
      </p:sp>
      <p:sp>
        <p:nvSpPr>
          <p:cNvPr id="8" name="TextBox 24"/>
          <p:cNvSpPr txBox="1">
            <a:spLocks noChangeArrowheads="1"/>
          </p:cNvSpPr>
          <p:nvPr/>
        </p:nvSpPr>
        <p:spPr bwMode="auto">
          <a:xfrm>
            <a:off x="990600" y="2895600"/>
            <a:ext cx="464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 smtClean="0"/>
              <a:t>Impact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6019800"/>
            <a:ext cx="8458200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400" b="1" dirty="0" smtClean="0"/>
              <a:t>D. L. </a:t>
            </a:r>
            <a:r>
              <a:rPr lang="en-US" sz="1400" b="1" dirty="0"/>
              <a:t>Williamson</a:t>
            </a:r>
            <a:r>
              <a:rPr lang="en-US" sz="1400" b="1" dirty="0" smtClean="0"/>
              <a:t>, </a:t>
            </a:r>
            <a:r>
              <a:rPr lang="en-US" sz="1400" b="1" dirty="0"/>
              <a:t>J. G. Olson, C. </a:t>
            </a:r>
            <a:r>
              <a:rPr lang="en-US" sz="1400" b="1" dirty="0" err="1"/>
              <a:t>Hannay</a:t>
            </a:r>
            <a:r>
              <a:rPr lang="en-US" sz="1400" b="1" dirty="0"/>
              <a:t>, T. </a:t>
            </a:r>
            <a:r>
              <a:rPr lang="en-US" sz="1400" b="1" dirty="0" err="1"/>
              <a:t>Toniazzo</a:t>
            </a:r>
            <a:r>
              <a:rPr lang="en-US" sz="1400" b="1" dirty="0"/>
              <a:t>, M. Taylor, and V. </a:t>
            </a:r>
            <a:r>
              <a:rPr lang="en-US" sz="1400" b="1" dirty="0" err="1" smtClean="0"/>
              <a:t>Yudin</a:t>
            </a:r>
            <a:r>
              <a:rPr lang="en-US" sz="1400" b="1" dirty="0" smtClean="0"/>
              <a:t>, 2015: Energy Considerations in the Community Atmosphere Model (</a:t>
            </a:r>
            <a:r>
              <a:rPr lang="en-US" sz="1400" b="1" dirty="0"/>
              <a:t>CAM). J. Adv. Model. Earth Syst., 07, doi:10.1002/2015MS000448 </a:t>
            </a:r>
            <a:endParaRPr lang="en-US" sz="1400" b="1" dirty="0" smtClean="0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295400" y="1905000"/>
            <a:ext cx="396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 smtClean="0"/>
              <a:t>Approach</a:t>
            </a:r>
          </a:p>
          <a:p>
            <a:pPr marL="231775" indent="-231775">
              <a:spcBef>
                <a:spcPct val="15000"/>
              </a:spcBef>
            </a:pP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228600" y="654627"/>
            <a:ext cx="39624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 smtClean="0"/>
              <a:t> </a:t>
            </a:r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endParaRPr lang="en-US" sz="1400" dirty="0" smtClean="0"/>
          </a:p>
          <a:p>
            <a:r>
              <a:rPr lang="en-US" sz="1400" dirty="0" smtClean="0"/>
              <a:t>  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>
            <a:off x="5638800" y="1371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052" t="13334" r="31897" b="38470"/>
          <a:stretch/>
        </p:blipFill>
        <p:spPr>
          <a:xfrm>
            <a:off x="6705600" y="1142999"/>
            <a:ext cx="1788840" cy="3276601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04800" y="1295400"/>
            <a:ext cx="63627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An error in the energy formulation in the </a:t>
            </a:r>
            <a:r>
              <a:rPr lang="en-US" sz="1600" dirty="0" smtClean="0"/>
              <a:t>Community Atmosphere Model (</a:t>
            </a:r>
            <a:r>
              <a:rPr lang="en-US" sz="1600" dirty="0"/>
              <a:t>CAM) is identified and corrected</a:t>
            </a:r>
            <a:r>
              <a:rPr lang="en-US" dirty="0"/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04800" y="2286000"/>
            <a:ext cx="6593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Ten-year AMIP simulations </a:t>
            </a:r>
            <a:r>
              <a:rPr lang="en-US" sz="1600" dirty="0" smtClean="0"/>
              <a:t>are compared </a:t>
            </a:r>
            <a:r>
              <a:rPr lang="en-US" sz="1600" dirty="0"/>
              <a:t>using the correct and incorrect energy formulations</a:t>
            </a:r>
            <a:r>
              <a:rPr lang="en-US" sz="1600" dirty="0" smtClean="0"/>
              <a:t>. </a:t>
            </a:r>
            <a:r>
              <a:rPr lang="en-US" sz="1600" dirty="0"/>
              <a:t>Statistics of selected primary variables </a:t>
            </a:r>
            <a:r>
              <a:rPr lang="en-US" sz="1600" dirty="0" smtClean="0"/>
              <a:t> are compared.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381000" y="3276600"/>
            <a:ext cx="571500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All  statistics indicate </a:t>
            </a:r>
            <a:r>
              <a:rPr lang="en-US" sz="1600" dirty="0"/>
              <a:t>physically insignificant differences between </a:t>
            </a:r>
            <a:r>
              <a:rPr lang="en-US" sz="1600" dirty="0" smtClean="0"/>
              <a:t>the simulations,  </a:t>
            </a:r>
            <a:r>
              <a:rPr lang="en-US" sz="1600" dirty="0"/>
              <a:t>comparable to differences with simulations </a:t>
            </a:r>
            <a:r>
              <a:rPr lang="en-US" sz="1600" dirty="0" smtClean="0"/>
              <a:t>initialized with </a:t>
            </a:r>
            <a:r>
              <a:rPr lang="en-US" sz="1600" dirty="0"/>
              <a:t>rounding </a:t>
            </a:r>
            <a:r>
              <a:rPr lang="en-US" sz="1600" dirty="0" smtClean="0"/>
              <a:t>sized perturbations</a:t>
            </a:r>
            <a:r>
              <a:rPr lang="en-US" sz="1600" dirty="0"/>
              <a:t>. </a:t>
            </a:r>
            <a:r>
              <a:rPr lang="en-US" sz="1600" dirty="0" smtClean="0"/>
              <a:t>The </a:t>
            </a:r>
            <a:r>
              <a:rPr lang="en-US" sz="1600" dirty="0"/>
              <a:t>two simulations are so </a:t>
            </a:r>
            <a:r>
              <a:rPr lang="en-US" sz="1600" dirty="0" smtClean="0"/>
              <a:t>similar </a:t>
            </a:r>
            <a:r>
              <a:rPr lang="en-US" sz="1600" dirty="0"/>
              <a:t>because of an </a:t>
            </a:r>
            <a:r>
              <a:rPr lang="en-US" sz="1600" dirty="0" smtClean="0"/>
              <a:t>inconsistency </a:t>
            </a:r>
            <a:r>
              <a:rPr lang="en-US" sz="1600" dirty="0"/>
              <a:t>in the application of the </a:t>
            </a:r>
            <a:r>
              <a:rPr lang="en-US" sz="1600" dirty="0" smtClean="0"/>
              <a:t>incorrect energy </a:t>
            </a:r>
            <a:r>
              <a:rPr lang="en-US" sz="1600" dirty="0"/>
              <a:t>formulation in the original CAM. </a:t>
            </a:r>
            <a:r>
              <a:rPr lang="en-US" sz="1600" dirty="0" smtClean="0"/>
              <a:t> </a:t>
            </a:r>
            <a:r>
              <a:rPr lang="en-US" sz="1600" dirty="0"/>
              <a:t>CAM used the erroneous </a:t>
            </a:r>
            <a:r>
              <a:rPr lang="en-US" sz="1600" dirty="0" smtClean="0"/>
              <a:t>energy form </a:t>
            </a:r>
            <a:r>
              <a:rPr lang="en-US" sz="1600" dirty="0"/>
              <a:t>to determine the states passed between </a:t>
            </a:r>
            <a:r>
              <a:rPr lang="en-US" sz="1600" dirty="0" smtClean="0"/>
              <a:t>the parameterizations</a:t>
            </a:r>
            <a:r>
              <a:rPr lang="en-US" sz="1600" dirty="0"/>
              <a:t>, </a:t>
            </a:r>
            <a:r>
              <a:rPr lang="en-US" sz="1600" dirty="0" smtClean="0"/>
              <a:t>but used </a:t>
            </a:r>
            <a:r>
              <a:rPr lang="en-US" sz="1600" dirty="0"/>
              <a:t>a form related to the correct formulation for the state </a:t>
            </a:r>
            <a:r>
              <a:rPr lang="en-US" sz="1600" dirty="0" smtClean="0"/>
              <a:t>passed from the parameterizations </a:t>
            </a:r>
            <a:r>
              <a:rPr lang="en-US" sz="1600" dirty="0"/>
              <a:t>to the dynamical core</a:t>
            </a:r>
            <a:r>
              <a:rPr lang="en-US" sz="1600" dirty="0" smtClean="0"/>
              <a:t>. The paper shows that the error does not invalidate the hundreds of papers written using CAM. </a:t>
            </a:r>
            <a:endParaRPr lang="en-US" sz="1600" dirty="0"/>
          </a:p>
        </p:txBody>
      </p:sp>
      <p:sp>
        <p:nvSpPr>
          <p:cNvPr id="17" name="TextBox 16"/>
          <p:cNvSpPr txBox="1"/>
          <p:nvPr/>
        </p:nvSpPr>
        <p:spPr>
          <a:xfrm>
            <a:off x="6248400" y="4419600"/>
            <a:ext cx="297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Ten-year annual average, zonal average </a:t>
            </a:r>
            <a:r>
              <a:rPr lang="en-US" sz="1200" dirty="0" smtClean="0"/>
              <a:t>temperature differences </a:t>
            </a:r>
            <a:r>
              <a:rPr lang="en-US" sz="1200" dirty="0"/>
              <a:t>from simulation with </a:t>
            </a:r>
            <a:r>
              <a:rPr lang="en-US" sz="1200" dirty="0" smtClean="0"/>
              <a:t>correct  </a:t>
            </a:r>
            <a:r>
              <a:rPr lang="en-US" sz="1200" dirty="0"/>
              <a:t>energy formulation </a:t>
            </a:r>
            <a:r>
              <a:rPr lang="en-US" sz="1200" dirty="0" smtClean="0"/>
              <a:t>minus simulation </a:t>
            </a:r>
            <a:r>
              <a:rPr lang="en-US" sz="1200" dirty="0"/>
              <a:t>with standard CAM (top</a:t>
            </a:r>
            <a:r>
              <a:rPr lang="en-US" sz="1200" dirty="0" smtClean="0"/>
              <a:t>)  </a:t>
            </a:r>
            <a:r>
              <a:rPr lang="en-US" sz="1200" dirty="0"/>
              <a:t>and simulation with </a:t>
            </a:r>
            <a:r>
              <a:rPr lang="en-US" sz="1200" dirty="0" smtClean="0"/>
              <a:t>correct energy formulation minus simulation  </a:t>
            </a:r>
            <a:r>
              <a:rPr lang="en-US" sz="1200" dirty="0"/>
              <a:t>with initial perturbation </a:t>
            </a:r>
            <a:r>
              <a:rPr lang="en-US" sz="1200" dirty="0" smtClean="0"/>
              <a:t>added to </a:t>
            </a:r>
            <a:r>
              <a:rPr lang="en-US" sz="1200" dirty="0"/>
              <a:t>same model (bottom).</a:t>
            </a:r>
          </a:p>
        </p:txBody>
      </p:sp>
    </p:spTree>
    <p:extLst>
      <p:ext uri="{BB962C8B-B14F-4D97-AF65-F5344CB8AC3E}">
        <p14:creationId xmlns:p14="http://schemas.microsoft.com/office/powerpoint/2010/main" val="35390741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On-screen Show (4:3)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NCAR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Shearer</dc:creator>
  <cp:lastModifiedBy>Stephanie Shearer</cp:lastModifiedBy>
  <cp:revision>1</cp:revision>
  <dcterms:created xsi:type="dcterms:W3CDTF">2015-11-19T22:34:16Z</dcterms:created>
  <dcterms:modified xsi:type="dcterms:W3CDTF">2015-11-19T22:34:40Z</dcterms:modified>
</cp:coreProperties>
</file>