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9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9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0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6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8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7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8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8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2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5421D-04C3-4F9B-A429-AF33E558EAB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989B-0814-41B5-B8DD-E255F384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2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05000" y="91440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 smtClean="0"/>
              <a:t>Objective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76400" y="76200"/>
            <a:ext cx="617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Energy considerations </a:t>
            </a:r>
            <a:r>
              <a:rPr lang="en-US" sz="2400" b="1" dirty="0"/>
              <a:t>in </a:t>
            </a:r>
            <a:r>
              <a:rPr lang="en-US" sz="2400" b="1" dirty="0" smtClean="0"/>
              <a:t>the</a:t>
            </a:r>
          </a:p>
          <a:p>
            <a:pPr algn="ctr"/>
            <a:r>
              <a:rPr lang="en-US" sz="2400" b="1" dirty="0" smtClean="0"/>
              <a:t>Community </a:t>
            </a:r>
            <a:r>
              <a:rPr lang="en-US" sz="2400" b="1" dirty="0"/>
              <a:t>Atmosphere Model (CAM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990600" y="2895600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Impact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6019800"/>
            <a:ext cx="84582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/>
              <a:t>D. L. </a:t>
            </a:r>
            <a:r>
              <a:rPr lang="en-US" sz="1400" b="1" dirty="0"/>
              <a:t>Williamson</a:t>
            </a:r>
            <a:r>
              <a:rPr lang="en-US" sz="1400" b="1" dirty="0" smtClean="0"/>
              <a:t>, </a:t>
            </a:r>
            <a:r>
              <a:rPr lang="en-US" sz="1400" b="1" dirty="0"/>
              <a:t>J. G. Olson, C. </a:t>
            </a:r>
            <a:r>
              <a:rPr lang="en-US" sz="1400" b="1" dirty="0" err="1"/>
              <a:t>Hannay</a:t>
            </a:r>
            <a:r>
              <a:rPr lang="en-US" sz="1400" b="1" dirty="0"/>
              <a:t>, T. </a:t>
            </a:r>
            <a:r>
              <a:rPr lang="en-US" sz="1400" b="1" dirty="0" err="1"/>
              <a:t>Toniazzo</a:t>
            </a:r>
            <a:r>
              <a:rPr lang="en-US" sz="1400" b="1" dirty="0"/>
              <a:t>, M. Taylor, and V. </a:t>
            </a:r>
            <a:r>
              <a:rPr lang="en-US" sz="1400" b="1" dirty="0" err="1" smtClean="0"/>
              <a:t>Yudin</a:t>
            </a:r>
            <a:r>
              <a:rPr lang="en-US" sz="1400" b="1" dirty="0" smtClean="0"/>
              <a:t>, 2015: Energy Considerations in the Community Atmosphere Model (</a:t>
            </a:r>
            <a:r>
              <a:rPr lang="en-US" sz="1400" b="1" dirty="0"/>
              <a:t>CAM). J. Adv. Model. Earth Syst., 07, doi:10.1002/2015MS000448 </a:t>
            </a:r>
            <a:endParaRPr lang="en-US" sz="1400" b="1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95400" y="1905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 smtClean="0"/>
              <a:t>Approach</a:t>
            </a:r>
          </a:p>
          <a:p>
            <a:pPr marL="231775" indent="-231775">
              <a:spcBef>
                <a:spcPct val="15000"/>
              </a:spcBef>
            </a:pP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228600" y="654627"/>
            <a:ext cx="396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 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52" t="13334" r="31897" b="38470"/>
          <a:stretch/>
        </p:blipFill>
        <p:spPr>
          <a:xfrm>
            <a:off x="6705600" y="1142999"/>
            <a:ext cx="1788840" cy="32766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800" y="1295400"/>
            <a:ext cx="63627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An error in the energy formulation in the </a:t>
            </a:r>
            <a:r>
              <a:rPr lang="en-US" sz="1600" dirty="0" smtClean="0"/>
              <a:t>Community Atmosphere Model (</a:t>
            </a:r>
            <a:r>
              <a:rPr lang="en-US" sz="1600" dirty="0"/>
              <a:t>CAM) is identified and corrected</a:t>
            </a:r>
            <a:r>
              <a:rPr lang="en-US" dirty="0"/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2286000"/>
            <a:ext cx="6593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Ten-year AMIP simulations </a:t>
            </a:r>
            <a:r>
              <a:rPr lang="en-US" sz="1600" dirty="0" smtClean="0"/>
              <a:t>are compared </a:t>
            </a:r>
            <a:r>
              <a:rPr lang="en-US" sz="1600" dirty="0"/>
              <a:t>using the correct and incorrect energy formulations</a:t>
            </a:r>
            <a:r>
              <a:rPr lang="en-US" sz="1600" dirty="0" smtClean="0"/>
              <a:t>. </a:t>
            </a:r>
            <a:r>
              <a:rPr lang="en-US" sz="1600" dirty="0"/>
              <a:t>Statistics of selected primary variables </a:t>
            </a:r>
            <a:r>
              <a:rPr lang="en-US" sz="1600" dirty="0" smtClean="0"/>
              <a:t> are compared.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3276600"/>
            <a:ext cx="57150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All  statistics indicate </a:t>
            </a:r>
            <a:r>
              <a:rPr lang="en-US" sz="1600" dirty="0"/>
              <a:t>physically insignificant differences between </a:t>
            </a:r>
            <a:r>
              <a:rPr lang="en-US" sz="1600" dirty="0" smtClean="0"/>
              <a:t>the simulations,  </a:t>
            </a:r>
            <a:r>
              <a:rPr lang="en-US" sz="1600" dirty="0"/>
              <a:t>comparable to differences with simulations </a:t>
            </a:r>
            <a:r>
              <a:rPr lang="en-US" sz="1600" dirty="0" smtClean="0"/>
              <a:t>initialized with </a:t>
            </a:r>
            <a:r>
              <a:rPr lang="en-US" sz="1600" dirty="0"/>
              <a:t>rounding </a:t>
            </a:r>
            <a:r>
              <a:rPr lang="en-US" sz="1600" dirty="0" smtClean="0"/>
              <a:t>sized perturbations</a:t>
            </a:r>
            <a:r>
              <a:rPr lang="en-US" sz="1600" dirty="0"/>
              <a:t>. </a:t>
            </a:r>
            <a:r>
              <a:rPr lang="en-US" sz="1600" dirty="0" smtClean="0"/>
              <a:t>The </a:t>
            </a:r>
            <a:r>
              <a:rPr lang="en-US" sz="1600" dirty="0"/>
              <a:t>two simulations are so </a:t>
            </a:r>
            <a:r>
              <a:rPr lang="en-US" sz="1600" dirty="0" smtClean="0"/>
              <a:t>similar </a:t>
            </a:r>
            <a:r>
              <a:rPr lang="en-US" sz="1600" dirty="0"/>
              <a:t>because of an </a:t>
            </a:r>
            <a:r>
              <a:rPr lang="en-US" sz="1600" dirty="0" smtClean="0"/>
              <a:t>inconsistency </a:t>
            </a:r>
            <a:r>
              <a:rPr lang="en-US" sz="1600" dirty="0"/>
              <a:t>in the application of the </a:t>
            </a:r>
            <a:r>
              <a:rPr lang="en-US" sz="1600" dirty="0" smtClean="0"/>
              <a:t>incorrect energy </a:t>
            </a:r>
            <a:r>
              <a:rPr lang="en-US" sz="1600" dirty="0"/>
              <a:t>formulation in the original CAM. </a:t>
            </a:r>
            <a:r>
              <a:rPr lang="en-US" sz="1600" dirty="0" smtClean="0"/>
              <a:t> </a:t>
            </a:r>
            <a:r>
              <a:rPr lang="en-US" sz="1600" dirty="0"/>
              <a:t>CAM used the erroneous </a:t>
            </a:r>
            <a:r>
              <a:rPr lang="en-US" sz="1600" dirty="0" smtClean="0"/>
              <a:t>energy form </a:t>
            </a:r>
            <a:r>
              <a:rPr lang="en-US" sz="1600" dirty="0"/>
              <a:t>to determine the states passed between </a:t>
            </a:r>
            <a:r>
              <a:rPr lang="en-US" sz="1600" dirty="0" smtClean="0"/>
              <a:t>the parameterizations</a:t>
            </a:r>
            <a:r>
              <a:rPr lang="en-US" sz="1600" dirty="0"/>
              <a:t>, </a:t>
            </a:r>
            <a:r>
              <a:rPr lang="en-US" sz="1600" dirty="0" smtClean="0"/>
              <a:t>but used </a:t>
            </a:r>
            <a:r>
              <a:rPr lang="en-US" sz="1600" dirty="0"/>
              <a:t>a form related to the correct formulation for the state </a:t>
            </a:r>
            <a:r>
              <a:rPr lang="en-US" sz="1600" dirty="0" smtClean="0"/>
              <a:t>passed from the parameterizations </a:t>
            </a:r>
            <a:r>
              <a:rPr lang="en-US" sz="1600" dirty="0"/>
              <a:t>to the dynamical core</a:t>
            </a:r>
            <a:r>
              <a:rPr lang="en-US" sz="1600" dirty="0" smtClean="0"/>
              <a:t>. The paper shows that the error does not invalidate the hundreds of papers written using CAM. 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4419600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Ten-year annual average, zonal average </a:t>
            </a:r>
            <a:r>
              <a:rPr lang="en-US" sz="1200" dirty="0" smtClean="0"/>
              <a:t>temperature differences </a:t>
            </a:r>
            <a:r>
              <a:rPr lang="en-US" sz="1200" dirty="0"/>
              <a:t>from simulation with </a:t>
            </a:r>
            <a:r>
              <a:rPr lang="en-US" sz="1200" dirty="0" smtClean="0"/>
              <a:t>correct  </a:t>
            </a:r>
            <a:r>
              <a:rPr lang="en-US" sz="1200" dirty="0"/>
              <a:t>energy formulation </a:t>
            </a:r>
            <a:r>
              <a:rPr lang="en-US" sz="1200" dirty="0" smtClean="0"/>
              <a:t>minus simulation </a:t>
            </a:r>
            <a:r>
              <a:rPr lang="en-US" sz="1200" dirty="0"/>
              <a:t>with standard CAM (top</a:t>
            </a:r>
            <a:r>
              <a:rPr lang="en-US" sz="1200" dirty="0" smtClean="0"/>
              <a:t>)  </a:t>
            </a:r>
            <a:r>
              <a:rPr lang="en-US" sz="1200" dirty="0"/>
              <a:t>and simulation with </a:t>
            </a:r>
            <a:r>
              <a:rPr lang="en-US" sz="1200" dirty="0" smtClean="0"/>
              <a:t>correct energy formulation minus simulation  </a:t>
            </a:r>
            <a:r>
              <a:rPr lang="en-US" sz="1200" dirty="0"/>
              <a:t>with initial perturbation </a:t>
            </a:r>
            <a:r>
              <a:rPr lang="en-US" sz="1200" dirty="0" smtClean="0"/>
              <a:t>added to </a:t>
            </a:r>
            <a:r>
              <a:rPr lang="en-US" sz="1200" dirty="0"/>
              <a:t>same model (bottom).</a:t>
            </a:r>
          </a:p>
        </p:txBody>
      </p:sp>
    </p:spTree>
    <p:extLst>
      <p:ext uri="{BB962C8B-B14F-4D97-AF65-F5344CB8AC3E}">
        <p14:creationId xmlns:p14="http://schemas.microsoft.com/office/powerpoint/2010/main" val="353907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2015-11-19T22:34:16Z</dcterms:created>
  <dcterms:modified xsi:type="dcterms:W3CDTF">2015-11-19T22:34:40Z</dcterms:modified>
</cp:coreProperties>
</file>