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13465-B375-4E50-BC1A-549C70D6A8E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567B-5E0C-479F-99B2-154BC0D19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02756" indent="-270291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081164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513629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1946095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chemeClr val="accent2"/>
                </a:solidFill>
              </a:rPr>
              <a:t>12/07/01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02756" indent="-270291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081164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513629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1946095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8DFB801-4558-4BE0-B3F5-C1ED8066F55A}" type="slidenum">
              <a:rPr lang="en-US" altLang="en-US" sz="1100">
                <a:solidFill>
                  <a:schemeClr val="accent2"/>
                </a:solidFill>
              </a:rPr>
              <a:pPr eaLnBrk="1" hangingPunct="1"/>
              <a:t>1</a:t>
            </a:fld>
            <a:endParaRPr lang="en-US" altLang="en-US" sz="110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2FEF7-F8E1-491F-BDD4-7EE8F0131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34378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13364-7909-4BB3-A21D-F31DDE9C4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18611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8ED15-A0A2-47B1-A7BF-07FB1A3B9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214812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473825"/>
            <a:ext cx="3962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 6502 - Quasi-Geostrophic Theory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9A5ECB-CB9C-490F-B452-A0FB89001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4335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07663-B780-4DA5-BC65-D9A3EFB4B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59851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D119B-4081-4A2D-9241-FF60F8EFC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25540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77808-1A8D-4B2E-AFDA-2725A79E4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32009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7DA6C-0A63-4C5E-92EF-8CDE444C2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95449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753B9-341F-4B29-852D-89EA328F6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0709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65533-7D3B-422E-973F-3CA0EED4A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58431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DB359-D5AC-4D08-8D9A-1F3C69BF6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87862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AD604-1DE4-4482-A73C-E62888446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5666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10091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2D9769-5229-40B7-B555-89022F5E8913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24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wmf"/><Relationship Id="rId5" Type="http://schemas.openxmlformats.org/officeDocument/2006/relationships/image" Target="../media/image4.jpeg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495300" y="787400"/>
            <a:ext cx="8153400" cy="602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452438" indent="-452438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chemeClr val="hlink"/>
              </a:buClr>
            </a:pPr>
            <a:r>
              <a:rPr lang="en-US" altLang="en-US" sz="2400" b="1" i="1" dirty="0" smtClean="0">
                <a:solidFill>
                  <a:schemeClr val="bg2"/>
                </a:solidFill>
              </a:rPr>
              <a:t>Low Frequency Modulation of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Warm Wave </a:t>
            </a:r>
            <a:r>
              <a:rPr lang="en-US" altLang="en-US" sz="2400" b="1" i="1" dirty="0" smtClean="0">
                <a:solidFill>
                  <a:schemeClr val="bg2"/>
                </a:solidFill>
              </a:rPr>
              <a:t>Frequency</a:t>
            </a:r>
          </a:p>
          <a:p>
            <a:pPr eaLnBrk="1" hangingPunct="1">
              <a:spcAft>
                <a:spcPts val="1200"/>
              </a:spcAft>
              <a:buClr>
                <a:schemeClr val="hlink"/>
              </a:buClr>
            </a:pPr>
            <a:r>
              <a:rPr lang="en-US" altLang="en-US" sz="2400" b="1" i="1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hlink"/>
              </a:buClr>
            </a:pPr>
            <a:r>
              <a:rPr lang="en-US" altLang="en-US" sz="2000" b="1" dirty="0" smtClean="0">
                <a:solidFill>
                  <a:srgbClr val="000000"/>
                </a:solidFill>
              </a:rPr>
              <a:t>♣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</a:rPr>
              <a:t>	No significant long-term trends in cold air outbreaks or warm waves</a:t>
            </a:r>
          </a:p>
          <a:p>
            <a:pPr eaLnBrk="1" hangingPunct="1">
              <a:buClr>
                <a:schemeClr val="hlink"/>
              </a:buClr>
            </a:pPr>
            <a:r>
              <a:rPr lang="en-US" altLang="en-US" sz="1800" b="1" dirty="0" smtClean="0">
                <a:solidFill>
                  <a:schemeClr val="bg2"/>
                </a:solidFill>
              </a:rPr>
              <a:t>♠</a:t>
            </a:r>
            <a:r>
              <a:rPr lang="en-US" altLang="en-US" sz="1800" b="1" dirty="0">
                <a:solidFill>
                  <a:schemeClr val="bg2"/>
                </a:solidFill>
              </a:rPr>
              <a:t>	</a:t>
            </a:r>
            <a:r>
              <a:rPr lang="pt-BR" altLang="en-US" sz="2000" b="1" i="1" dirty="0" smtClean="0">
                <a:solidFill>
                  <a:schemeClr val="bg2"/>
                </a:solidFill>
                <a:sym typeface="Symbol" pitchFamily="18" charset="2"/>
              </a:rPr>
              <a:t>Regional frequency modulation by NAO/AO, PNA, ENSO and PDO</a:t>
            </a:r>
            <a:endParaRPr lang="en-US" altLang="en-US" sz="2000" b="1" i="1" dirty="0">
              <a:solidFill>
                <a:schemeClr val="bg2"/>
              </a:solidFill>
              <a:sym typeface="Symbol" pitchFamily="18" charset="2"/>
            </a:endParaRPr>
          </a:p>
          <a:p>
            <a:pPr lvl="1" eaLnBrk="1" hangingPunct="1">
              <a:spcAft>
                <a:spcPts val="0"/>
              </a:spcAft>
              <a:buClr>
                <a:srgbClr val="FF0000"/>
              </a:buClr>
            </a:pPr>
            <a:r>
              <a:rPr lang="en-US" altLang="en-US" sz="1800" b="1" dirty="0">
                <a:solidFill>
                  <a:srgbClr val="FF0000"/>
                </a:solidFill>
              </a:rPr>
              <a:t>♥	</a:t>
            </a:r>
            <a:r>
              <a:rPr lang="en-US" altLang="en-US" sz="2000" b="1" i="1" dirty="0" smtClean="0">
                <a:solidFill>
                  <a:schemeClr val="bg2"/>
                </a:solidFill>
                <a:sym typeface="Symbol" pitchFamily="18" charset="2"/>
              </a:rPr>
              <a:t>Low frequency modulation is underestimated in most CMIP5 models</a:t>
            </a:r>
            <a:endParaRPr lang="en-US" altLang="en-US" sz="2000" b="1" i="1" dirty="0">
              <a:solidFill>
                <a:schemeClr val="bg2"/>
              </a:solidFill>
            </a:endParaRPr>
          </a:p>
          <a:p>
            <a:pPr algn="ctr" eaLnBrk="1" hangingPunct="1">
              <a:buClr>
                <a:schemeClr val="hlink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 	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Westby, Lee and Black (2013)</a:t>
            </a:r>
            <a:endParaRPr lang="en-US" alt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 descr="Corr_Map_NOD_WW_and_PDO_1948_2011_detrend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542" y="3322075"/>
            <a:ext cx="3587955" cy="2011679"/>
          </a:xfrm>
          <a:prstGeom prst="rect">
            <a:avLst/>
          </a:prstGeom>
        </p:spPr>
      </p:pic>
      <p:pic>
        <p:nvPicPr>
          <p:cNvPr id="15" name="Picture 14" descr="Corr_Map_NOD_WW_and_NAO_1948_2011_detrend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047" y="3322075"/>
            <a:ext cx="3587953" cy="2011678"/>
          </a:xfrm>
          <a:prstGeom prst="rect">
            <a:avLst/>
          </a:prstGeom>
        </p:spPr>
      </p:pic>
      <p:sp>
        <p:nvSpPr>
          <p:cNvPr id="4097" name="Rectangle 7"/>
          <p:cNvSpPr>
            <a:spLocks noGrp="1" noChangeArrowheads="1"/>
          </p:cNvSpPr>
          <p:nvPr>
            <p:ph type="title"/>
          </p:nvPr>
        </p:nvSpPr>
        <p:spPr>
          <a:xfrm>
            <a:off x="3175" y="184150"/>
            <a:ext cx="9140825" cy="1143000"/>
          </a:xfrm>
        </p:spPr>
        <p:txBody>
          <a:bodyPr/>
          <a:lstStyle/>
          <a:p>
            <a:pPr eaLnBrk="1" hangingPunct="1"/>
            <a:r>
              <a:rPr lang="en-US" altLang="en-US" sz="2800" b="1" i="1" u="sng" dirty="0" smtClean="0">
                <a:solidFill>
                  <a:schemeClr val="bg2"/>
                </a:solidFill>
              </a:rPr>
              <a:t>Cool Season </a:t>
            </a:r>
            <a:r>
              <a:rPr lang="en-US" altLang="en-US" sz="2800" b="1" i="1" u="sng" dirty="0" smtClean="0">
                <a:solidFill>
                  <a:schemeClr val="bg2"/>
                </a:solidFill>
              </a:rPr>
              <a:t>Cold Air Outbreaks &amp; Warm Waves</a:t>
            </a:r>
            <a:r>
              <a:rPr lang="en-US" altLang="en-US" sz="800" b="1" i="1" dirty="0" smtClean="0"/>
              <a:t/>
            </a:r>
            <a:br>
              <a:rPr lang="en-US" altLang="en-US" sz="800" b="1" i="1" dirty="0" smtClean="0"/>
            </a:br>
            <a:r>
              <a:rPr lang="en-US" altLang="en-US" sz="800" b="1" i="1" dirty="0" smtClean="0"/>
              <a:t>  </a:t>
            </a:r>
            <a:br>
              <a:rPr lang="en-US" altLang="en-US" sz="800" b="1" i="1" dirty="0" smtClean="0"/>
            </a:br>
            <a:endParaRPr lang="en-US" altLang="en-US" sz="2000" b="1" i="1" dirty="0" smtClean="0"/>
          </a:p>
        </p:txBody>
      </p:sp>
      <p:pic>
        <p:nvPicPr>
          <p:cNvPr id="4099" name="Picture 31" descr="nu_logotop_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0"/>
            <a:ext cx="541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1" descr="nu_logotop_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92875"/>
            <a:ext cx="541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17"/>
          <p:cNvSpPr>
            <a:spLocks noChangeArrowheads="1"/>
          </p:cNvSpPr>
          <p:nvPr/>
        </p:nvSpPr>
        <p:spPr bwMode="auto">
          <a:xfrm>
            <a:off x="115888" y="115888"/>
            <a:ext cx="8912225" cy="6626225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2" name="Picture 19" descr="wallpaper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49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wallpaper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-9525"/>
            <a:ext cx="500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7" descr="http://phys.educ.ksu.edu/images/logo/nsf_logo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6421438"/>
            <a:ext cx="4381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7" descr="http://phys.educ.ksu.edu/images/logo/nsf_logo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Freeform 16"/>
          <p:cNvSpPr>
            <a:spLocks/>
          </p:cNvSpPr>
          <p:nvPr/>
        </p:nvSpPr>
        <p:spPr bwMode="auto">
          <a:xfrm>
            <a:off x="6051550" y="2878138"/>
            <a:ext cx="769938" cy="1577975"/>
          </a:xfrm>
          <a:custGeom>
            <a:avLst/>
            <a:gdLst>
              <a:gd name="T0" fmla="*/ 141139 w 770091"/>
              <a:gd name="T1" fmla="*/ 0 h 1576891"/>
              <a:gd name="T2" fmla="*/ 44377 w 770091"/>
              <a:gd name="T3" fmla="*/ 495904 h 1576891"/>
              <a:gd name="T4" fmla="*/ 770091 w 770091"/>
              <a:gd name="T5" fmla="*/ 1366762 h 15768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0091" h="1576891">
                <a:moveTo>
                  <a:pt x="141139" y="0"/>
                </a:moveTo>
                <a:cubicBezTo>
                  <a:pt x="40345" y="134055"/>
                  <a:pt x="-60448" y="268110"/>
                  <a:pt x="44377" y="495904"/>
                </a:cubicBezTo>
                <a:cubicBezTo>
                  <a:pt x="149202" y="723698"/>
                  <a:pt x="528186" y="2092476"/>
                  <a:pt x="770091" y="136676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2" descr="Corr_Map_NOD_WW_and_NAO_1948_2011_detrend.ep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2542" y="1254102"/>
            <a:ext cx="3587953" cy="2011679"/>
          </a:xfrm>
          <a:prstGeom prst="rect">
            <a:avLst/>
          </a:prstGeom>
        </p:spPr>
      </p:pic>
      <p:pic>
        <p:nvPicPr>
          <p:cNvPr id="14" name="Picture 13" descr="Corr_Map_NOD_WW_and_PNA_1948_2011_detrend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4045" y="1254103"/>
            <a:ext cx="3587955" cy="20116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900" y="205988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PNA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40" y="4082638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ENSO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66553" y="2059887"/>
            <a:ext cx="754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2388" y="4127859"/>
            <a:ext cx="72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PDO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342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2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2_Default Design</vt:lpstr>
      <vt:lpstr>Cool Season Cold Air Outbreaks &amp; Warm Waves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Frequency Modes (LFM) in CMIP5 Models</dc:title>
  <dc:creator>Robert X Black</dc:creator>
  <cp:lastModifiedBy>Robert X Black</cp:lastModifiedBy>
  <cp:revision>4</cp:revision>
  <dcterms:created xsi:type="dcterms:W3CDTF">2014-06-12T16:54:34Z</dcterms:created>
  <dcterms:modified xsi:type="dcterms:W3CDTF">2014-06-12T19:09:26Z</dcterms:modified>
</cp:coreProperties>
</file>