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344" autoAdjust="0"/>
    <p:restoredTop sz="94698" autoAdjust="0"/>
  </p:normalViewPr>
  <p:slideViewPr>
    <p:cSldViewPr>
      <p:cViewPr varScale="1">
        <p:scale>
          <a:sx n="100" d="100"/>
          <a:sy n="100" d="100"/>
        </p:scale>
        <p:origin x="-18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3465-B375-4E50-BC1A-549C70D6A8E3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567B-5E0C-479F-99B2-154BC0D19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02756" indent="-270291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081164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513629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1946095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C0504D"/>
                </a:solidFill>
              </a:rPr>
              <a:t>12/07/01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02756" indent="-270291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081164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513629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1946095" indent="-216233" defTabSz="914485" eaLnBrk="0" hangingPunct="0"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A9DC486-2627-4B9E-8C24-94E1ED3B5A61}" type="slidenum">
              <a:rPr lang="en-US" altLang="en-US" sz="1100">
                <a:solidFill>
                  <a:srgbClr val="C0504D"/>
                </a:solidFill>
              </a:rPr>
              <a:pPr eaLnBrk="1" hangingPunct="1"/>
              <a:t>1</a:t>
            </a:fld>
            <a:endParaRPr lang="en-US" altLang="en-US" sz="110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8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2FEF7-F8E1-491F-BDD4-7EE8F0131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34378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13364-7909-4BB3-A21D-F31DDE9C4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18611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8ED15-A0A2-47B1-A7BF-07FB1A3B9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21481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473825"/>
            <a:ext cx="39624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EAS 6502 - Quasi-Geostrophic Theory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9A5ECB-CB9C-490F-B452-A0FB89001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433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07663-B780-4DA5-BC65-D9A3EFB4B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59851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D119B-4081-4A2D-9241-FF60F8EFC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5540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77808-1A8D-4B2E-AFDA-2725A79E4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32009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7DA6C-0A63-4C5E-92EF-8CDE444C2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95449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753B9-341F-4B29-852D-89EA328F6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0709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65533-7D3B-422E-973F-3CA0EED4A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58431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DB359-D5AC-4D08-8D9A-1F3C69BF6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8786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AD604-1DE4-4482-A73C-E62888446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666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10091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AGU Chapman Conference Santorini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2D9769-5229-40B7-B555-89022F5E8913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4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title"/>
          </p:nvPr>
        </p:nvSpPr>
        <p:spPr>
          <a:xfrm>
            <a:off x="3175" y="184150"/>
            <a:ext cx="9140825" cy="1143000"/>
          </a:xfrm>
        </p:spPr>
        <p:txBody>
          <a:bodyPr/>
          <a:lstStyle/>
          <a:p>
            <a:pPr eaLnBrk="1" hangingPunct="1"/>
            <a:r>
              <a:rPr lang="en-US" altLang="en-US" sz="2400" b="1" i="1" u="sng" dirty="0" smtClean="0">
                <a:solidFill>
                  <a:schemeClr val="bg2"/>
                </a:solidFill>
              </a:rPr>
              <a:t>Anomalous Temperature Regime (</a:t>
            </a:r>
            <a:r>
              <a:rPr lang="en-US" altLang="en-US" sz="2400" b="1" i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ATR</a:t>
            </a:r>
            <a:r>
              <a:rPr lang="en-US" altLang="en-US" sz="2400" b="1" i="1" u="sng" dirty="0" smtClean="0">
                <a:solidFill>
                  <a:schemeClr val="bg2"/>
                </a:solidFill>
              </a:rPr>
              <a:t>) Onset in the Southeast</a:t>
            </a:r>
            <a:r>
              <a:rPr lang="en-US" altLang="en-US" sz="2400" b="1" i="1" dirty="0" smtClean="0"/>
              <a:t/>
            </a:r>
            <a:br>
              <a:rPr lang="en-US" altLang="en-US" sz="2400" b="1" i="1" dirty="0" smtClean="0"/>
            </a:br>
            <a:r>
              <a:rPr lang="en-US" altLang="en-US" sz="800" b="1" i="1" dirty="0" smtClean="0"/>
              <a:t>  </a:t>
            </a:r>
            <a:br>
              <a:rPr lang="en-US" altLang="en-US" sz="800" b="1" i="1" dirty="0" smtClean="0"/>
            </a:br>
            <a:endParaRPr lang="en-US" altLang="en-US" sz="2000" b="1" i="1" dirty="0" smtClean="0"/>
          </a:p>
        </p:txBody>
      </p:sp>
      <p:pic>
        <p:nvPicPr>
          <p:cNvPr id="5122" name="Picture 31" descr="nu_logotop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0"/>
            <a:ext cx="541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1" descr="nu_logotop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92875"/>
            <a:ext cx="541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17"/>
          <p:cNvSpPr>
            <a:spLocks noChangeArrowheads="1"/>
          </p:cNvSpPr>
          <p:nvPr/>
        </p:nvSpPr>
        <p:spPr bwMode="auto">
          <a:xfrm>
            <a:off x="115888" y="115888"/>
            <a:ext cx="8912225" cy="6626225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5125" name="Picture 19" descr="wallpaper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49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9" descr="wallpaper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-9525"/>
            <a:ext cx="500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7" descr="http://phys.educ.ksu.edu/images/logo/nsf_logo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6421438"/>
            <a:ext cx="4381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7" descr="http://phys.educ.ksu.edu/images/logo/nsf_logo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Freeform 16"/>
          <p:cNvSpPr>
            <a:spLocks/>
          </p:cNvSpPr>
          <p:nvPr/>
        </p:nvSpPr>
        <p:spPr bwMode="auto">
          <a:xfrm>
            <a:off x="6051550" y="2878138"/>
            <a:ext cx="769938" cy="1577975"/>
          </a:xfrm>
          <a:custGeom>
            <a:avLst/>
            <a:gdLst>
              <a:gd name="T0" fmla="*/ 141139 w 770091"/>
              <a:gd name="T1" fmla="*/ 0 h 1576891"/>
              <a:gd name="T2" fmla="*/ 44377 w 770091"/>
              <a:gd name="T3" fmla="*/ 495904 h 1576891"/>
              <a:gd name="T4" fmla="*/ 770091 w 770091"/>
              <a:gd name="T5" fmla="*/ 1366762 h 15768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0091" h="1576891">
                <a:moveTo>
                  <a:pt x="141139" y="0"/>
                </a:moveTo>
                <a:cubicBezTo>
                  <a:pt x="40345" y="134055"/>
                  <a:pt x="-60448" y="268110"/>
                  <a:pt x="44377" y="495904"/>
                </a:cubicBezTo>
                <a:cubicBezTo>
                  <a:pt x="149202" y="723698"/>
                  <a:pt x="528186" y="2092476"/>
                  <a:pt x="770091" y="136676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513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928" y="2011312"/>
            <a:ext cx="6588143" cy="25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2"/>
          <p:cNvSpPr>
            <a:spLocks noChangeArrowheads="1"/>
          </p:cNvSpPr>
          <p:nvPr/>
        </p:nvSpPr>
        <p:spPr bwMode="auto">
          <a:xfrm>
            <a:off x="115888" y="4648200"/>
            <a:ext cx="89122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688975" indent="-574675" defTabSz="457200" eaLnBrk="0" hangingPunct="0"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39825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♠</a:t>
            </a:r>
            <a:r>
              <a:rPr lang="en-US" altLang="en-US" sz="2000" dirty="0">
                <a:solidFill>
                  <a:srgbClr val="000000"/>
                </a:solidFill>
                <a:sym typeface="Symbol" pitchFamily="18" charset="2"/>
              </a:rPr>
              <a:t> 	</a:t>
            </a:r>
            <a:r>
              <a:rPr lang="en-US" altLang="en-US" sz="2000" b="1" i="1" dirty="0" smtClean="0">
                <a:solidFill>
                  <a:srgbClr val="000000"/>
                </a:solidFill>
              </a:rPr>
              <a:t>Low</a:t>
            </a:r>
            <a:r>
              <a:rPr lang="en-US" altLang="en-US" sz="2000" b="1" i="1" dirty="0">
                <a:solidFill>
                  <a:srgbClr val="000000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</a:rPr>
              <a:t>frequency modes provide a favorable environment for </a:t>
            </a:r>
            <a:r>
              <a:rPr lang="en-US" altLang="en-US" sz="2000" b="1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ATR </a:t>
            </a:r>
            <a:r>
              <a:rPr lang="en-US" altLang="en-US" sz="2000" b="1" i="1" dirty="0" smtClean="0">
                <a:solidFill>
                  <a:srgbClr val="000000"/>
                </a:solidFill>
              </a:rPr>
              <a:t>onset</a:t>
            </a:r>
            <a:endParaRPr lang="en-US" altLang="en-US" sz="2000" b="1" i="1" dirty="0">
              <a:solidFill>
                <a:srgbClr val="0000FF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</a:pPr>
            <a:r>
              <a:rPr lang="en-US" altLang="en-US" sz="2000" b="1" dirty="0">
                <a:solidFill>
                  <a:srgbClr val="FF0000"/>
                </a:solidFill>
              </a:rPr>
              <a:t>♥</a:t>
            </a:r>
            <a:r>
              <a:rPr lang="en-US" altLang="en-US" sz="2000" dirty="0">
                <a:solidFill>
                  <a:srgbClr val="000000"/>
                </a:solidFill>
              </a:rPr>
              <a:t> 	</a:t>
            </a:r>
            <a:r>
              <a:rPr lang="en-US" altLang="en-US" sz="2000" b="1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ATR </a:t>
            </a:r>
            <a:r>
              <a:rPr lang="en-US" altLang="en-US" sz="2000" b="1" i="1" dirty="0" smtClean="0">
                <a:solidFill>
                  <a:srgbClr val="000000"/>
                </a:solidFill>
              </a:rPr>
              <a:t>on</a:t>
            </a:r>
            <a:r>
              <a:rPr lang="en-US" altLang="en-US" sz="2000" b="1" i="1" dirty="0" smtClean="0">
                <a:solidFill>
                  <a:srgbClr val="000000"/>
                </a:solidFill>
              </a:rPr>
              <a:t>set is triggere</a:t>
            </a:r>
            <a:r>
              <a:rPr lang="en-US" altLang="en-US" sz="2000" b="1" i="1" dirty="0" smtClean="0">
                <a:solidFill>
                  <a:srgbClr val="000000"/>
                </a:solidFill>
              </a:rPr>
              <a:t>d by specific synoptic-scale disturbance patterns</a:t>
            </a:r>
            <a:endParaRPr lang="en-US" altLang="en-US" sz="2000" b="1" i="1" dirty="0">
              <a:solidFill>
                <a:srgbClr val="0000FF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♣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	</a:t>
            </a:r>
            <a:r>
              <a:rPr lang="en-US" altLang="en-US" sz="2000" b="1" i="1" dirty="0" smtClean="0">
                <a:solidFill>
                  <a:srgbClr val="000000"/>
                </a:solidFill>
                <a:sym typeface="Symbol" pitchFamily="18" charset="2"/>
              </a:rPr>
              <a:t>Cold air outbreaks (</a:t>
            </a:r>
            <a:r>
              <a:rPr lang="en-US" altLang="en-US" sz="2000" b="1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CAO</a:t>
            </a:r>
            <a:r>
              <a:rPr lang="en-US" altLang="en-US" sz="2000" b="1" i="1" dirty="0" smtClean="0">
                <a:solidFill>
                  <a:srgbClr val="000000"/>
                </a:solidFill>
                <a:sym typeface="Symbol" pitchFamily="18" charset="2"/>
              </a:rPr>
              <a:t>) involve air mass transport from high latitudes</a:t>
            </a:r>
            <a:endParaRPr lang="en-US" altLang="en-US" sz="2000" b="1" i="1" dirty="0" smtClean="0">
              <a:solidFill>
                <a:srgbClr val="000000"/>
              </a:solidFill>
              <a:sym typeface="Symbol" pitchFamily="18" charset="2"/>
            </a:endParaRPr>
          </a:p>
          <a:p>
            <a:pPr lvl="1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</a:pPr>
            <a:r>
              <a:rPr lang="en-US" altLang="en-US" sz="2000" b="1" i="1" dirty="0">
                <a:solidFill>
                  <a:srgbClr val="FF0000"/>
                </a:solidFill>
              </a:rPr>
              <a:t>♦</a:t>
            </a:r>
            <a:r>
              <a:rPr lang="en-US" altLang="en-US" sz="2000" dirty="0">
                <a:solidFill>
                  <a:srgbClr val="FF0000"/>
                </a:solidFill>
              </a:rPr>
              <a:t> 	</a:t>
            </a:r>
            <a:r>
              <a:rPr lang="en-US" altLang="en-US" sz="2000" b="1" i="1" dirty="0" smtClean="0">
                <a:solidFill>
                  <a:srgbClr val="000000"/>
                </a:solidFill>
                <a:sym typeface="Symbol" pitchFamily="18" charset="2"/>
              </a:rPr>
              <a:t>North Atlantic Oscillation contributes to both </a:t>
            </a:r>
            <a:r>
              <a:rPr lang="en-US" altLang="en-US" sz="20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sym typeface="Symbol" pitchFamily="18" charset="2"/>
              </a:rPr>
              <a:t>CAO </a:t>
            </a:r>
            <a:r>
              <a:rPr lang="en-US" altLang="en-US" sz="2000" b="1" i="1" dirty="0" smtClean="0">
                <a:solidFill>
                  <a:srgbClr val="000000"/>
                </a:solidFill>
                <a:sym typeface="Symbol" pitchFamily="18" charset="2"/>
              </a:rPr>
              <a:t>onset and demise</a:t>
            </a:r>
            <a:endParaRPr lang="en-US" altLang="en-US" sz="2000" b="1" i="1" dirty="0">
              <a:solidFill>
                <a:srgbClr val="000000"/>
              </a:solidFill>
            </a:endParaRPr>
          </a:p>
        </p:txBody>
      </p:sp>
      <p:sp>
        <p:nvSpPr>
          <p:cNvPr id="5132" name="Rectangle 3"/>
          <p:cNvSpPr>
            <a:spLocks noChangeArrowheads="1"/>
          </p:cNvSpPr>
          <p:nvPr/>
        </p:nvSpPr>
        <p:spPr bwMode="auto">
          <a:xfrm>
            <a:off x="2583080" y="6168166"/>
            <a:ext cx="3977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2438" indent="-452438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 sz="2800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b="1" i="1" dirty="0" smtClean="0">
                <a:solidFill>
                  <a:srgbClr val="0000FF"/>
                </a:solidFill>
              </a:rPr>
              <a:t>Westby and </a:t>
            </a:r>
            <a:r>
              <a:rPr lang="en-US" altLang="en-US" b="1" i="1" dirty="0">
                <a:solidFill>
                  <a:srgbClr val="0000FF"/>
                </a:solidFill>
              </a:rPr>
              <a:t>Black (</a:t>
            </a:r>
            <a:r>
              <a:rPr lang="en-US" altLang="en-US" b="1" i="1" dirty="0" smtClean="0">
                <a:solidFill>
                  <a:srgbClr val="0000FF"/>
                </a:solidFill>
              </a:rPr>
              <a:t>2015)</a:t>
            </a:r>
            <a:endParaRPr lang="en-US" altLang="en-US" b="1" i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762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sz="2400" b="1" i="1" dirty="0" smtClean="0">
                <a:solidFill>
                  <a:srgbClr val="CC3300"/>
                </a:solidFill>
              </a:rPr>
              <a:t>The R</a:t>
            </a:r>
            <a:r>
              <a:rPr lang="en-US" altLang="en-US" sz="2400" b="1" i="1" dirty="0" smtClean="0">
                <a:solidFill>
                  <a:srgbClr val="CC3300"/>
                </a:solidFill>
              </a:rPr>
              <a:t>ole of the </a:t>
            </a:r>
            <a:r>
              <a:rPr lang="en-US" altLang="en-US" sz="2400" b="1" i="1" dirty="0" smtClean="0">
                <a:solidFill>
                  <a:srgbClr val="CC3300"/>
                </a:solidFill>
              </a:rPr>
              <a:t>NAO circulation in Southeast Cold Air Outbreaks</a:t>
            </a:r>
            <a:endParaRPr lang="en-US" altLang="en-US" sz="2400" b="1" i="1" dirty="0" smtClean="0">
              <a:solidFill>
                <a:srgbClr val="CC33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sz="800" b="1" i="1" dirty="0" smtClean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b="1" i="1" dirty="0" smtClean="0">
                <a:solidFill>
                  <a:srgbClr val="000000"/>
                </a:solidFill>
              </a:rPr>
              <a:t>(</a:t>
            </a:r>
            <a:r>
              <a:rPr lang="en-US" altLang="en-US" b="1" i="1" dirty="0" smtClean="0">
                <a:solidFill>
                  <a:srgbClr val="FF0000"/>
                </a:solidFill>
              </a:rPr>
              <a:t>Left</a:t>
            </a:r>
            <a:r>
              <a:rPr lang="en-US" altLang="en-US" b="1" i="1" dirty="0" smtClean="0">
                <a:solidFill>
                  <a:srgbClr val="000000"/>
                </a:solidFill>
              </a:rPr>
              <a:t>: 1000 </a:t>
            </a:r>
            <a:r>
              <a:rPr lang="en-US" altLang="en-US" b="1" i="1" dirty="0" err="1" smtClean="0">
                <a:solidFill>
                  <a:srgbClr val="000000"/>
                </a:solidFill>
              </a:rPr>
              <a:t>hPa</a:t>
            </a:r>
            <a:r>
              <a:rPr lang="en-US" altLang="en-US" b="1" i="1" dirty="0" smtClean="0">
                <a:solidFill>
                  <a:srgbClr val="000000"/>
                </a:solidFill>
              </a:rPr>
              <a:t> wind anomalies [m/s]; </a:t>
            </a:r>
            <a:r>
              <a:rPr lang="en-US" altLang="en-US" b="1" i="1" dirty="0" smtClean="0">
                <a:solidFill>
                  <a:srgbClr val="000000"/>
                </a:solidFill>
              </a:rPr>
              <a:t>surface air temperature anomalies [K]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b="1" i="1" dirty="0" smtClean="0">
                <a:solidFill>
                  <a:srgbClr val="0000FF"/>
                </a:solidFill>
              </a:rPr>
              <a:t>Right</a:t>
            </a:r>
            <a:r>
              <a:rPr lang="en-US" altLang="en-US" b="1" i="1" dirty="0" smtClean="0">
                <a:solidFill>
                  <a:srgbClr val="000000"/>
                </a:solidFill>
              </a:rPr>
              <a:t>: sea level pressure [</a:t>
            </a:r>
            <a:r>
              <a:rPr lang="en-US" altLang="en-US" b="1" i="1" dirty="0" err="1" smtClean="0">
                <a:solidFill>
                  <a:srgbClr val="000000"/>
                </a:solidFill>
              </a:rPr>
              <a:t>hPa</a:t>
            </a:r>
            <a:r>
              <a:rPr lang="en-US" altLang="en-US" b="1" i="1" dirty="0" smtClean="0">
                <a:solidFill>
                  <a:srgbClr val="000000"/>
                </a:solidFill>
              </a:rPr>
              <a:t>]; 1000-500 </a:t>
            </a:r>
            <a:r>
              <a:rPr lang="en-US" altLang="en-US" b="1" i="1" dirty="0" err="1" smtClean="0">
                <a:solidFill>
                  <a:srgbClr val="000000"/>
                </a:solidFill>
              </a:rPr>
              <a:t>hPa</a:t>
            </a:r>
            <a:r>
              <a:rPr lang="en-US" altLang="en-US" b="1" i="1" dirty="0" smtClean="0">
                <a:solidFill>
                  <a:srgbClr val="000000"/>
                </a:solidFill>
              </a:rPr>
              <a:t> thickness [m]</a:t>
            </a:r>
            <a:r>
              <a:rPr lang="en-US" altLang="en-US" b="1" i="1" dirty="0" smtClean="0">
                <a:solidFill>
                  <a:srgbClr val="000000"/>
                </a:solidFill>
              </a:rPr>
              <a:t>)</a:t>
            </a:r>
            <a:endParaRPr lang="en-US" altLang="en-US" b="1" i="1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sz="800" b="1" i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Picture 3" descr="Screenshot 2015-04-23 09.11.5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56" y="1938528"/>
            <a:ext cx="2231644" cy="169418"/>
          </a:xfrm>
          <a:prstGeom prst="rect">
            <a:avLst/>
          </a:prstGeom>
        </p:spPr>
      </p:pic>
      <p:pic>
        <p:nvPicPr>
          <p:cNvPr id="5" name="Picture 4" descr="Screenshot 2015-04-23 09.11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302184" cy="1828800"/>
          </a:xfrm>
          <a:prstGeom prst="rect">
            <a:avLst/>
          </a:prstGeom>
        </p:spPr>
      </p:pic>
      <p:pic>
        <p:nvPicPr>
          <p:cNvPr id="6" name="Picture 5" descr="Screenshot 2015-04-23 09.11.3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938528"/>
            <a:ext cx="2590800" cy="1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7097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bg2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7235</TotalTime>
  <Words>74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2_Default Design</vt:lpstr>
      <vt:lpstr>Anomalous Temperature Regime (ATR) Onset in the Southeast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Frequency Modes (LFM) in CMIP5 Models</dc:title>
  <dc:creator>Robert X Black</dc:creator>
  <cp:lastModifiedBy>Rob Black</cp:lastModifiedBy>
  <cp:revision>20</cp:revision>
  <dcterms:created xsi:type="dcterms:W3CDTF">2014-06-12T16:54:34Z</dcterms:created>
  <dcterms:modified xsi:type="dcterms:W3CDTF">2015-04-23T18:09:57Z</dcterms:modified>
</cp:coreProperties>
</file>