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264" y="-80"/>
      </p:cViewPr>
      <p:guideLst>
        <p:guide orient="horz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AD94F-A9DF-47F8-8C25-655497794EAE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4E4AD-89E7-494E-8614-5DFBD6D9E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4E4AD-89E7-494E-8614-5DFBD6D9E9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9076"/>
            <a:ext cx="9144000" cy="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80"/>
              </a:lnSpc>
            </a:pPr>
            <a:r>
              <a:rPr lang="en-US" sz="2000" b="1" dirty="0" smtClean="0">
                <a:solidFill>
                  <a:srgbClr val="008000"/>
                </a:solidFill>
                <a:cs typeface="Helvetica Light"/>
              </a:rPr>
              <a:t>Relative </a:t>
            </a:r>
            <a:r>
              <a:rPr lang="en-US" sz="2000" b="1" dirty="0">
                <a:solidFill>
                  <a:srgbClr val="008000"/>
                </a:solidFill>
                <a:cs typeface="Helvetica Light"/>
              </a:rPr>
              <a:t>contributions of mean-state shifts and ENSO-driven variability to precipitation changes in a warming </a:t>
            </a:r>
            <a:r>
              <a:rPr lang="en-US" sz="2000" b="1" dirty="0" smtClean="0">
                <a:solidFill>
                  <a:srgbClr val="008000"/>
                </a:solidFill>
                <a:cs typeface="Helvetica Light"/>
              </a:rPr>
              <a:t>climate</a:t>
            </a:r>
            <a:endParaRPr lang="en-US" sz="2000" b="1" dirty="0">
              <a:solidFill>
                <a:srgbClr val="008000"/>
              </a:solidFill>
              <a:cs typeface="Helvetica Light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2400" y="849540"/>
            <a:ext cx="4572000" cy="486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300" b="1" dirty="0" smtClean="0">
                <a:solidFill>
                  <a:srgbClr val="3366FF"/>
                </a:solidFill>
                <a:cs typeface="Helvetica Light"/>
              </a:rPr>
              <a:t>Objective</a:t>
            </a:r>
          </a:p>
          <a:p>
            <a:pPr algn="just">
              <a:spcAft>
                <a:spcPts val="300"/>
              </a:spcAft>
            </a:pPr>
            <a:r>
              <a:rPr lang="en-US" sz="1300" dirty="0" smtClean="0">
                <a:cs typeface="Helvetica Light"/>
              </a:rPr>
              <a:t>Investigate how regional precipitation (P) in the 21</a:t>
            </a:r>
            <a:r>
              <a:rPr lang="en-US" sz="1300" baseline="30000" dirty="0" smtClean="0">
                <a:cs typeface="Helvetica Light"/>
              </a:rPr>
              <a:t>st</a:t>
            </a:r>
            <a:r>
              <a:rPr lang="en-US" sz="1300" dirty="0" smtClean="0">
                <a:cs typeface="Helvetica Light"/>
              </a:rPr>
              <a:t> century may be affected by changes in both ENSO-driven P variability and slowly-evolving mean P. </a:t>
            </a:r>
          </a:p>
          <a:p>
            <a:pPr algn="just">
              <a:spcAft>
                <a:spcPts val="300"/>
              </a:spcAft>
            </a:pPr>
            <a:endParaRPr lang="en-US" sz="500" dirty="0" smtClean="0">
              <a:cs typeface="Helvetica Light"/>
            </a:endParaRPr>
          </a:p>
          <a:p>
            <a:pPr marL="109728" indent="-112713">
              <a:spcBef>
                <a:spcPts val="100"/>
              </a:spcBef>
              <a:spcAft>
                <a:spcPts val="400"/>
              </a:spcAft>
            </a:pPr>
            <a:r>
              <a:rPr lang="en-US" sz="1300" b="1" dirty="0" smtClean="0">
                <a:solidFill>
                  <a:srgbClr val="3366FF"/>
                </a:solidFill>
                <a:cs typeface="Helvetica Light"/>
              </a:rPr>
              <a:t>Research</a:t>
            </a:r>
            <a:endParaRPr lang="en-US" sz="1300" dirty="0">
              <a:solidFill>
                <a:srgbClr val="3366FF"/>
              </a:solidFill>
              <a:cs typeface="Helvetica Light"/>
            </a:endParaRPr>
          </a:p>
          <a:p>
            <a:pPr marL="109728" indent="-112713" algn="just">
              <a:spcBef>
                <a:spcPts val="100"/>
              </a:spcBef>
              <a:buFont typeface="Arial"/>
              <a:buChar char="•"/>
            </a:pPr>
            <a:r>
              <a:rPr lang="en-US" sz="1300" dirty="0">
                <a:cs typeface="Helvetica Light"/>
              </a:rPr>
              <a:t>Identify </a:t>
            </a:r>
            <a:r>
              <a:rPr lang="en-US" sz="1300" dirty="0" smtClean="0">
                <a:cs typeface="Helvetica Light"/>
              </a:rPr>
              <a:t>a time</a:t>
            </a:r>
            <a:r>
              <a:rPr lang="en-US" sz="1300" dirty="0">
                <a:cs typeface="Helvetica Light"/>
              </a:rPr>
              <a:t>-</a:t>
            </a:r>
            <a:r>
              <a:rPr lang="en-US" sz="1300" dirty="0" smtClean="0">
                <a:cs typeface="Helvetica Light"/>
              </a:rPr>
              <a:t>invariant </a:t>
            </a:r>
            <a:r>
              <a:rPr lang="en-US" sz="1300" dirty="0">
                <a:cs typeface="Helvetica Light"/>
              </a:rPr>
              <a:t>canonical ENSO (</a:t>
            </a:r>
            <a:r>
              <a:rPr lang="en-US" sz="1300" dirty="0" err="1">
                <a:cs typeface="Helvetica Light"/>
              </a:rPr>
              <a:t>cENSO</a:t>
            </a:r>
            <a:r>
              <a:rPr lang="en-US" sz="1300" dirty="0">
                <a:cs typeface="Helvetica Light"/>
              </a:rPr>
              <a:t>) </a:t>
            </a:r>
            <a:r>
              <a:rPr lang="en-US" sz="1300" dirty="0" smtClean="0">
                <a:cs typeface="Helvetica Light"/>
              </a:rPr>
              <a:t>pattern </a:t>
            </a:r>
            <a:r>
              <a:rPr lang="en-US" sz="1300" dirty="0">
                <a:cs typeface="Helvetica Light"/>
              </a:rPr>
              <a:t>in observed SST data (Fig. 1</a:t>
            </a:r>
            <a:r>
              <a:rPr lang="en-US" sz="1300" dirty="0" smtClean="0">
                <a:cs typeface="Helvetica Light"/>
              </a:rPr>
              <a:t>).</a:t>
            </a:r>
            <a:endParaRPr lang="en-US" sz="1300" dirty="0">
              <a:cs typeface="Helvetica Light"/>
            </a:endParaRPr>
          </a:p>
          <a:p>
            <a:pPr marL="109728" indent="-112713" algn="just">
              <a:spcBef>
                <a:spcPts val="100"/>
              </a:spcBef>
              <a:buFont typeface="Arial"/>
              <a:buChar char="•"/>
            </a:pPr>
            <a:r>
              <a:rPr lang="en-US" sz="1300" dirty="0">
                <a:cs typeface="Helvetica Light"/>
              </a:rPr>
              <a:t>Evaluate </a:t>
            </a:r>
            <a:r>
              <a:rPr lang="en-US" sz="1300" dirty="0" smtClean="0">
                <a:cs typeface="Helvetica Light"/>
              </a:rPr>
              <a:t>how well/when 33 coupled models replicate </a:t>
            </a:r>
            <a:r>
              <a:rPr lang="en-US" sz="1300" i="1" dirty="0" smtClean="0">
                <a:cs typeface="Helvetica Light"/>
              </a:rPr>
              <a:t>this</a:t>
            </a:r>
            <a:r>
              <a:rPr lang="en-US" sz="1300" dirty="0" smtClean="0">
                <a:cs typeface="Helvetica Light"/>
              </a:rPr>
              <a:t> pattern in simulations of the historical and future climate.</a:t>
            </a:r>
          </a:p>
          <a:p>
            <a:pPr marL="109728" indent="-112713" algn="just">
              <a:spcBef>
                <a:spcPts val="100"/>
              </a:spcBef>
              <a:buFont typeface="Arial"/>
              <a:buChar char="•"/>
            </a:pPr>
            <a:r>
              <a:rPr lang="en-US" sz="1300" dirty="0">
                <a:cs typeface="Helvetica Light"/>
              </a:rPr>
              <a:t>Compute the </a:t>
            </a:r>
            <a:r>
              <a:rPr lang="en-US" sz="1300" dirty="0" smtClean="0">
                <a:cs typeface="Helvetica Light"/>
              </a:rPr>
              <a:t>associated winter </a:t>
            </a:r>
            <a:r>
              <a:rPr lang="en-US" sz="1300" dirty="0">
                <a:cs typeface="Helvetica Light"/>
              </a:rPr>
              <a:t>P responses to ENSO variability for the 20</a:t>
            </a:r>
            <a:r>
              <a:rPr lang="en-US" sz="1300" baseline="30000" dirty="0">
                <a:cs typeface="Helvetica Light"/>
              </a:rPr>
              <a:t>th</a:t>
            </a:r>
            <a:r>
              <a:rPr lang="en-US" sz="1300" dirty="0">
                <a:cs typeface="Helvetica Light"/>
              </a:rPr>
              <a:t> </a:t>
            </a:r>
            <a:r>
              <a:rPr lang="en-US" sz="1300" dirty="0" smtClean="0">
                <a:cs typeface="Helvetica Light"/>
              </a:rPr>
              <a:t>century.</a:t>
            </a:r>
          </a:p>
          <a:p>
            <a:pPr marL="109728" indent="-112713" algn="just">
              <a:spcBef>
                <a:spcPts val="100"/>
              </a:spcBef>
              <a:buFont typeface="Arial"/>
              <a:buChar char="•"/>
            </a:pPr>
            <a:r>
              <a:rPr lang="en-US" sz="1300" dirty="0">
                <a:cs typeface="Helvetica Light"/>
              </a:rPr>
              <a:t>A</a:t>
            </a:r>
            <a:r>
              <a:rPr lang="en-US" sz="1300" dirty="0" smtClean="0">
                <a:cs typeface="Helvetica Light"/>
              </a:rPr>
              <a:t>ssess </a:t>
            </a:r>
            <a:r>
              <a:rPr lang="en-US" sz="1300" dirty="0">
                <a:cs typeface="Helvetica Light"/>
              </a:rPr>
              <a:t>whether these P responses change with global </a:t>
            </a:r>
            <a:r>
              <a:rPr lang="en-US" sz="1300" dirty="0" smtClean="0">
                <a:cs typeface="Helvetica Light"/>
              </a:rPr>
              <a:t>warming.</a:t>
            </a:r>
            <a:endParaRPr lang="en-US" sz="1300" dirty="0">
              <a:cs typeface="Helvetica Light"/>
            </a:endParaRPr>
          </a:p>
          <a:p>
            <a:pPr marL="109728" indent="-112713" algn="just">
              <a:spcBef>
                <a:spcPts val="100"/>
              </a:spcBef>
              <a:buFont typeface="Arial"/>
              <a:buChar char="•"/>
            </a:pPr>
            <a:endParaRPr lang="en-US" sz="800" dirty="0" smtClean="0">
              <a:solidFill>
                <a:srgbClr val="3366FF"/>
              </a:solidFill>
              <a:cs typeface="Helvetica Light"/>
            </a:endParaRPr>
          </a:p>
          <a:p>
            <a:pPr>
              <a:spcBef>
                <a:spcPts val="100"/>
              </a:spcBef>
              <a:spcAft>
                <a:spcPts val="600"/>
              </a:spcAft>
            </a:pPr>
            <a:r>
              <a:rPr lang="en-US" sz="1300" b="1" dirty="0">
                <a:solidFill>
                  <a:srgbClr val="3366FF"/>
                </a:solidFill>
                <a:cs typeface="Helvetica Light"/>
              </a:rPr>
              <a:t>Impact</a:t>
            </a:r>
            <a:endParaRPr lang="en-US" sz="1300" dirty="0">
              <a:solidFill>
                <a:srgbClr val="3366FF"/>
              </a:solidFill>
              <a:cs typeface="Helvetica Light"/>
            </a:endParaRPr>
          </a:p>
          <a:p>
            <a:pPr marL="112713" lvl="0" indent="-112713" algn="just">
              <a:spcBef>
                <a:spcPts val="100"/>
              </a:spcBef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  <a:cs typeface="Helvetica Light"/>
              </a:rPr>
              <a:t>Models with 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better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representation of the </a:t>
            </a:r>
            <a:r>
              <a:rPr lang="en-US" sz="1300" dirty="0" err="1" smtClean="0">
                <a:solidFill>
                  <a:prstClr val="black"/>
                </a:solidFill>
                <a:cs typeface="Helvetica Light"/>
              </a:rPr>
              <a:t>cENSO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 pattern produce more realistic winter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P teleconnection 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patterns.</a:t>
            </a:r>
          </a:p>
          <a:p>
            <a:pPr marL="112713" lvl="0" indent="-112713" algn="just">
              <a:spcBef>
                <a:spcPts val="100"/>
              </a:spcBef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  <a:cs typeface="Helvetica Light"/>
              </a:rPr>
              <a:t>T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eleconnections are more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stationary 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during the 21</a:t>
            </a:r>
            <a:r>
              <a:rPr lang="en-US" sz="1300" baseline="30000" dirty="0" smtClean="0">
                <a:solidFill>
                  <a:prstClr val="black"/>
                </a:solidFill>
                <a:cs typeface="Helvetica Light"/>
              </a:rPr>
              <a:t>st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 century in simulations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with 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large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amplitude of </a:t>
            </a:r>
            <a:r>
              <a:rPr lang="en-US" sz="1300" dirty="0" err="1">
                <a:solidFill>
                  <a:prstClr val="black"/>
                </a:solidFill>
                <a:cs typeface="Helvetica Light"/>
              </a:rPr>
              <a:t>cENSO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variability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(Fig. 2). </a:t>
            </a:r>
            <a:endParaRPr lang="en-US" sz="1300" dirty="0" smtClean="0">
              <a:solidFill>
                <a:prstClr val="black"/>
              </a:solidFill>
              <a:cs typeface="Helvetica Light"/>
            </a:endParaRPr>
          </a:p>
          <a:p>
            <a:pPr marL="112713" lvl="0" indent="-112713" algn="just">
              <a:spcBef>
                <a:spcPts val="100"/>
              </a:spcBef>
              <a:buFont typeface="Arial"/>
              <a:buChar char="•"/>
            </a:pP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In most regions, ENSO-driven P response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will 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intensify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in the 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future (Fig. 3), </a:t>
            </a:r>
            <a:r>
              <a:rPr lang="en-US" sz="1300" dirty="0">
                <a:solidFill>
                  <a:prstClr val="black"/>
                </a:solidFill>
                <a:cs typeface="Helvetica Light"/>
              </a:rPr>
              <a:t>even if ENSO remains </a:t>
            </a:r>
            <a:r>
              <a:rPr lang="en-US" sz="1300" dirty="0" smtClean="0">
                <a:solidFill>
                  <a:prstClr val="black"/>
                </a:solidFill>
                <a:cs typeface="Helvetica Light"/>
              </a:rPr>
              <a:t>unchanged.</a:t>
            </a:r>
            <a:endParaRPr lang="en-US" sz="1300" dirty="0">
              <a:solidFill>
                <a:prstClr val="black"/>
              </a:solidFill>
              <a:cs typeface="Helvetica Light"/>
            </a:endParaRPr>
          </a:p>
          <a:p>
            <a:pPr marL="112713" indent="-112713" algn="just">
              <a:spcBef>
                <a:spcPts val="100"/>
              </a:spcBef>
              <a:buFont typeface="Arial"/>
              <a:buChar char="•"/>
            </a:pPr>
            <a:r>
              <a:rPr lang="en-US" sz="1300" dirty="0">
                <a:cs typeface="Helvetica Light"/>
              </a:rPr>
              <a:t>T</a:t>
            </a:r>
            <a:r>
              <a:rPr lang="en-US" sz="1300" dirty="0" smtClean="0">
                <a:cs typeface="Helvetica Light"/>
              </a:rPr>
              <a:t>he model</a:t>
            </a:r>
            <a:r>
              <a:rPr lang="en-US" sz="1300" dirty="0">
                <a:cs typeface="Helvetica Light"/>
              </a:rPr>
              <a:t>-predicted 21</a:t>
            </a:r>
            <a:r>
              <a:rPr lang="en-US" sz="1300" baseline="30000" dirty="0">
                <a:cs typeface="Helvetica Light"/>
              </a:rPr>
              <a:t>st</a:t>
            </a:r>
            <a:r>
              <a:rPr lang="en-US" sz="1300" dirty="0">
                <a:cs typeface="Helvetica Light"/>
              </a:rPr>
              <a:t> century rainfall response to </a:t>
            </a:r>
            <a:r>
              <a:rPr lang="en-US" sz="1300" dirty="0" err="1" smtClean="0">
                <a:cs typeface="Helvetica Light"/>
              </a:rPr>
              <a:t>cENSO</a:t>
            </a:r>
            <a:r>
              <a:rPr lang="en-US" sz="1300" dirty="0" smtClean="0">
                <a:cs typeface="Helvetica Light"/>
              </a:rPr>
              <a:t> are decomposed into </a:t>
            </a:r>
            <a:r>
              <a:rPr lang="en-US" sz="1300" dirty="0">
                <a:cs typeface="Helvetica Light"/>
              </a:rPr>
              <a:t>a 3-term </a:t>
            </a:r>
            <a:r>
              <a:rPr lang="en-US" sz="1300" dirty="0" smtClean="0">
                <a:cs typeface="Helvetica Light"/>
              </a:rPr>
              <a:t>sum. By </a:t>
            </a:r>
            <a:r>
              <a:rPr lang="en-US" sz="1300" dirty="0">
                <a:cs typeface="Helvetica Light"/>
              </a:rPr>
              <a:t>examining the 3 terms jointly allows the identification of regions likely to experience future rainfall anomalies that are without precedent in the current climate (Fig. 4)</a:t>
            </a:r>
            <a:r>
              <a:rPr lang="en-US" sz="1300" dirty="0" smtClean="0">
                <a:cs typeface="Helvetica Light"/>
              </a:rPr>
              <a:t>.</a:t>
            </a:r>
            <a:endParaRPr lang="en-US" sz="1300" dirty="0">
              <a:cs typeface="Helvetica Ligh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94732" y="1752600"/>
            <a:ext cx="445346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09728" indent="-112713">
              <a:spcBef>
                <a:spcPts val="100"/>
              </a:spcBef>
              <a:spcAft>
                <a:spcPts val="400"/>
              </a:spcAft>
            </a:pPr>
            <a:endParaRPr lang="en-US" sz="1400" dirty="0" smtClean="0">
              <a:cs typeface="Helvetica Light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94732" y="3886200"/>
            <a:ext cx="445346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71450" indent="-171450">
              <a:spcBef>
                <a:spcPts val="100"/>
              </a:spcBef>
              <a:spcAft>
                <a:spcPts val="600"/>
              </a:spcAft>
              <a:buFont typeface="Arial"/>
              <a:buChar char="•"/>
            </a:pPr>
            <a:endParaRPr lang="en-US" sz="1400" dirty="0">
              <a:cs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6400800"/>
            <a:ext cx="8915400" cy="400110"/>
          </a:xfrm>
          <a:prstGeom prst="rect">
            <a:avLst/>
          </a:prstGeom>
          <a:solidFill>
            <a:srgbClr val="FFFFCC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Bonfils C, B Santer, </a:t>
            </a:r>
            <a:r>
              <a:rPr lang="en-US" sz="1000" b="1" dirty="0">
                <a:solidFill>
                  <a:schemeClr val="tx1"/>
                </a:solidFill>
                <a:latin typeface="Helvetica Light"/>
                <a:cs typeface="Helvetica Light"/>
              </a:rPr>
              <a:t>T</a:t>
            </a:r>
            <a:r>
              <a:rPr lang="en-US" sz="10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 Phillips, K Marvel, R Leung, C Doutriaux</a:t>
            </a:r>
            <a:r>
              <a:rPr lang="en-US" sz="1000" b="1" dirty="0">
                <a:solidFill>
                  <a:schemeClr val="tx1"/>
                </a:solidFill>
                <a:latin typeface="Helvetica Light"/>
                <a:cs typeface="Helvetica Light"/>
              </a:rPr>
              <a:t>,</a:t>
            </a:r>
            <a:r>
              <a:rPr lang="en-US" sz="10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 A Capotondi</a:t>
            </a:r>
            <a:r>
              <a:rPr lang="en-US" sz="1000" b="1" dirty="0">
                <a:solidFill>
                  <a:schemeClr val="tx1"/>
                </a:solidFill>
                <a:latin typeface="Helvetica Light"/>
                <a:cs typeface="Helvetica Light"/>
              </a:rPr>
              <a:t>,</a:t>
            </a:r>
            <a:r>
              <a:rPr lang="en-US" sz="10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 2015</a:t>
            </a:r>
            <a:r>
              <a:rPr lang="en-US" sz="1000" b="1" dirty="0">
                <a:solidFill>
                  <a:schemeClr val="tx1"/>
                </a:solidFill>
                <a:latin typeface="Helvetica Light"/>
                <a:cs typeface="Helvetica Light"/>
              </a:rPr>
              <a:t>, Relative contributions of mean-state shifts and ENSO-driven variability to precipitation changes in a warming </a:t>
            </a:r>
            <a:r>
              <a:rPr lang="en-US" sz="10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climate. </a:t>
            </a:r>
            <a:r>
              <a:rPr lang="en-US" sz="1000" b="1" i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Journal of Climate</a:t>
            </a:r>
            <a:r>
              <a:rPr lang="en-US" sz="10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, </a:t>
            </a:r>
            <a:r>
              <a:rPr lang="en-US" sz="1000" b="1" dirty="0">
                <a:solidFill>
                  <a:schemeClr val="tx1"/>
                </a:solidFill>
                <a:latin typeface="Helvetica Light"/>
                <a:cs typeface="Helvetica Light"/>
              </a:rPr>
              <a:t>28, 9997-</a:t>
            </a:r>
            <a:r>
              <a:rPr lang="en-US" sz="10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10013. </a:t>
            </a:r>
            <a:r>
              <a:rPr lang="ro-RO" sz="1000" b="1" dirty="0">
                <a:solidFill>
                  <a:schemeClr val="tx1"/>
                </a:solidFill>
                <a:latin typeface="Helvetica Light"/>
                <a:cs typeface="Helvetica Light"/>
              </a:rPr>
              <a:t>doi: http://dx.doi.org/10.1175/JCLI-D-15-0341.1</a:t>
            </a:r>
            <a:endParaRPr lang="en-US" sz="1000" b="1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64520" y="1035903"/>
            <a:ext cx="1388680" cy="1205805"/>
            <a:chOff x="4099704" y="1003995"/>
            <a:chExt cx="1388680" cy="1205805"/>
          </a:xfrm>
        </p:grpSpPr>
        <p:pic>
          <p:nvPicPr>
            <p:cNvPr id="18" name="Picture 1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6554" r="59819" b="54254"/>
            <a:stretch/>
          </p:blipFill>
          <p:spPr bwMode="auto">
            <a:xfrm>
              <a:off x="4099704" y="1100002"/>
              <a:ext cx="1388680" cy="11097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27"/>
            <p:cNvSpPr txBox="1">
              <a:spLocks noChangeArrowheads="1"/>
            </p:cNvSpPr>
            <p:nvPr/>
          </p:nvSpPr>
          <p:spPr bwMode="auto">
            <a:xfrm>
              <a:off x="4103460" y="1003995"/>
              <a:ext cx="1371600" cy="1631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9144" anchor="ctr" anchorCtr="1">
              <a:spAutoFit/>
            </a:bodyPr>
            <a:lstStyle/>
            <a:p>
              <a:pPr algn="ctr"/>
              <a:r>
                <a:rPr lang="en-US" sz="1000" dirty="0" err="1" smtClean="0">
                  <a:cs typeface="Helvetica Light"/>
                </a:rPr>
                <a:t>cENSO</a:t>
              </a:r>
              <a:r>
                <a:rPr lang="en-US" sz="1000" dirty="0" smtClean="0">
                  <a:cs typeface="Helvetica Light"/>
                </a:rPr>
                <a:t> pattern (18%)</a:t>
              </a:r>
              <a:endParaRPr lang="en-US" sz="1000" dirty="0">
                <a:cs typeface="Helvetica Ligh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95795" y="883503"/>
            <a:ext cx="2043405" cy="1600201"/>
            <a:chOff x="6948195" y="609600"/>
            <a:chExt cx="2043405" cy="160020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/>
            <a:srcRect l="18385" r="-1" b="32345"/>
            <a:stretch/>
          </p:blipFill>
          <p:spPr>
            <a:xfrm>
              <a:off x="7276181" y="717364"/>
              <a:ext cx="1715419" cy="114243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367591" y="2016969"/>
              <a:ext cx="1461939" cy="1166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/>
                <a:t>Amplitude of  </a:t>
              </a:r>
              <a:r>
                <a:rPr lang="en-US" sz="900" dirty="0" err="1" smtClean="0"/>
                <a:t>cENSO</a:t>
              </a:r>
              <a:r>
                <a:rPr lang="en-US" sz="900" dirty="0" smtClean="0"/>
                <a:t> variability</a:t>
              </a:r>
              <a:endParaRPr lang="en-US" sz="900" dirty="0"/>
            </a:p>
          </p:txBody>
        </p:sp>
        <p:sp>
          <p:nvSpPr>
            <p:cNvPr id="39" name="Up Arrow Callout 38"/>
            <p:cNvSpPr/>
            <p:nvPr/>
          </p:nvSpPr>
          <p:spPr bwMode="auto">
            <a:xfrm rot="10800000">
              <a:off x="7374378" y="609601"/>
              <a:ext cx="777240" cy="534938"/>
            </a:xfrm>
            <a:prstGeom prst="upArrowCallout">
              <a:avLst>
                <a:gd name="adj1" fmla="val 22752"/>
                <a:gd name="adj2" fmla="val 25000"/>
                <a:gd name="adj3" fmla="val 25000"/>
                <a:gd name="adj4" fmla="val 6634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73850" y="609601"/>
              <a:ext cx="769880" cy="3110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ym typeface="Wingdings"/>
                </a:rPr>
                <a:t>perturbed by other sources of variability</a:t>
              </a:r>
              <a:endParaRPr lang="en-US" sz="800" dirty="0"/>
            </a:p>
          </p:txBody>
        </p:sp>
        <p:sp>
          <p:nvSpPr>
            <p:cNvPr id="41" name="Up Arrow Callout 40"/>
            <p:cNvSpPr/>
            <p:nvPr/>
          </p:nvSpPr>
          <p:spPr bwMode="auto">
            <a:xfrm rot="10800000">
              <a:off x="8132258" y="609600"/>
              <a:ext cx="749808" cy="534935"/>
            </a:xfrm>
            <a:prstGeom prst="upArrowCallout">
              <a:avLst>
                <a:gd name="adj1" fmla="val 25000"/>
                <a:gd name="adj2" fmla="val 27958"/>
                <a:gd name="adj3" fmla="val 25000"/>
                <a:gd name="adj4" fmla="val 6612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67530" y="640497"/>
              <a:ext cx="850537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ym typeface="Wingdings"/>
                </a:rPr>
                <a:t>Tel patterns </a:t>
              </a:r>
              <a:endParaRPr lang="en-US" sz="800" dirty="0" smtClean="0">
                <a:sym typeface="Wingdings"/>
              </a:endParaRPr>
            </a:p>
            <a:p>
              <a:pPr algn="ctr"/>
              <a:r>
                <a:rPr lang="en-US" sz="800" dirty="0" smtClean="0">
                  <a:sym typeface="Wingdings"/>
                </a:rPr>
                <a:t>quasi</a:t>
              </a:r>
              <a:r>
                <a:rPr lang="en-US" sz="800" dirty="0" smtClean="0">
                  <a:sym typeface="Wingdings"/>
                </a:rPr>
                <a:t>-stationary</a:t>
              </a:r>
              <a:endParaRPr lang="en-US" sz="800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/>
            <a:srcRect l="11360" t="12756" r="81135" b="25088"/>
            <a:stretch/>
          </p:blipFill>
          <p:spPr>
            <a:xfrm>
              <a:off x="7181526" y="930672"/>
              <a:ext cx="157757" cy="104959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 rot="16200000">
              <a:off x="6263511" y="1294285"/>
              <a:ext cx="16002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err="1"/>
                <a:t>T</a:t>
              </a:r>
              <a:r>
                <a:rPr lang="en-US" sz="900" dirty="0" err="1" smtClean="0"/>
                <a:t>eleconnection</a:t>
              </a:r>
              <a:r>
                <a:rPr lang="en-US" sz="900" dirty="0" smtClean="0"/>
                <a:t> </a:t>
              </a:r>
              <a:r>
                <a:rPr lang="en-US" sz="900" dirty="0" err="1" smtClean="0"/>
                <a:t>stationarity</a:t>
              </a:r>
              <a:endParaRPr lang="en-US" sz="900" dirty="0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/>
            <a:srcRect l="18385" t="72561" r="-1" b="12364"/>
            <a:stretch/>
          </p:blipFill>
          <p:spPr>
            <a:xfrm>
              <a:off x="7275675" y="1803097"/>
              <a:ext cx="1715419" cy="254557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8169353" y="4630460"/>
            <a:ext cx="4412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Fig. 3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05800" y="1950303"/>
            <a:ext cx="4412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Fig. 2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96000" y="2178904"/>
            <a:ext cx="4412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Fig. 1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53000" y="4960740"/>
            <a:ext cx="4038600" cy="1516260"/>
            <a:chOff x="5108388" y="4953000"/>
            <a:chExt cx="3959412" cy="1516260"/>
          </a:xfrm>
        </p:grpSpPr>
        <p:grpSp>
          <p:nvGrpSpPr>
            <p:cNvPr id="72" name="Group 71"/>
            <p:cNvGrpSpPr/>
            <p:nvPr/>
          </p:nvGrpSpPr>
          <p:grpSpPr>
            <a:xfrm>
              <a:off x="5257800" y="4953000"/>
              <a:ext cx="3810000" cy="1516260"/>
              <a:chOff x="5105400" y="5395728"/>
              <a:chExt cx="3810000" cy="151626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/>
              <a:srcRect l="22873" t="25336" r="73860" b="43957"/>
              <a:stretch/>
            </p:blipFill>
            <p:spPr>
              <a:xfrm>
                <a:off x="7329243" y="5635478"/>
                <a:ext cx="194381" cy="673894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5105400" y="6130878"/>
                <a:ext cx="762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accent6">
                        <a:lumMod val="75000"/>
                      </a:schemeClr>
                    </a:solidFill>
                  </a:rPr>
                  <a:t>L</a:t>
                </a:r>
                <a:r>
                  <a:rPr lang="en-US" sz="1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ess P during La Nina events 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05400" y="5754469"/>
                <a:ext cx="8382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More P during El Nino events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924800" y="6306979"/>
                <a:ext cx="9144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rIns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Even less P during La Nina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848600" y="5619690"/>
                <a:ext cx="1066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rIns="0">
                <a:spAutoFit/>
              </a:bodyPr>
              <a:lstStyle/>
              <a:p>
                <a:r>
                  <a:rPr lang="en-US" sz="1000" dirty="0" smtClean="0">
                    <a:solidFill>
                      <a:srgbClr val="0000FF"/>
                    </a:solidFill>
                  </a:rPr>
                  <a:t>Even more during El Nino events, relative to new mean state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175840" y="6383179"/>
                <a:ext cx="34514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45720" rIns="0" bIns="45720" rtlCol="0">
                <a:spAutoFit/>
              </a:bodyPr>
              <a:lstStyle/>
              <a:p>
                <a:r>
                  <a:rPr lang="en-US" sz="1000" dirty="0" smtClean="0"/>
                  <a:t>Future</a:t>
                </a:r>
                <a:endParaRPr lang="en-US" sz="1000" dirty="0"/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5"/>
              <a:srcRect l="18539" t="14410" r="79609" b="16498"/>
              <a:stretch/>
            </p:blipFill>
            <p:spPr>
              <a:xfrm>
                <a:off x="6324600" y="5395728"/>
                <a:ext cx="110149" cy="1516260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6259348" y="6383179"/>
                <a:ext cx="48929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45720" rIns="0" bIns="45720" rtlCol="0">
                <a:spAutoFit/>
              </a:bodyPr>
              <a:lstStyle/>
              <a:p>
                <a:r>
                  <a:rPr lang="en-US" sz="1000" dirty="0" smtClean="0"/>
                  <a:t>Historical </a:t>
                </a:r>
                <a:endParaRPr lang="en-US" sz="1000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6400800" y="6176760"/>
                <a:ext cx="11795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6380086" y="5689080"/>
                <a:ext cx="1005840" cy="0"/>
              </a:xfrm>
              <a:prstGeom prst="line">
                <a:avLst/>
              </a:prstGeom>
              <a:ln w="9525" cmpd="sng">
                <a:solidFill>
                  <a:srgbClr val="0000FF"/>
                </a:solidFill>
                <a:prstDash val="sysDot"/>
                <a:round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5"/>
              <a:srcRect l="14630" t="17757" r="82321" b="27985"/>
              <a:stretch/>
            </p:blipFill>
            <p:spPr>
              <a:xfrm>
                <a:off x="6019800" y="5474643"/>
                <a:ext cx="181434" cy="1190724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6308178" y="5614241"/>
                <a:ext cx="152400" cy="152400"/>
              </a:xfrm>
              <a:prstGeom prst="ellipse">
                <a:avLst/>
              </a:prstGeom>
              <a:noFill/>
              <a:ln w="22225">
                <a:solidFill>
                  <a:srgbClr val="008000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400800" y="5451158"/>
                <a:ext cx="9906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000" b="1" dirty="0" smtClean="0">
                    <a:solidFill>
                      <a:srgbClr val="008000"/>
                    </a:solidFill>
                  </a:rPr>
                  <a:t>unprecedented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297622" y="5943600"/>
                <a:ext cx="137160" cy="228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98058" y="6172200"/>
                <a:ext cx="137160" cy="1828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6330176" y="614080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293304" y="5758356"/>
                <a:ext cx="137160" cy="228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293740" y="5986956"/>
                <a:ext cx="137160" cy="1828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7325858" y="595556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5" name="Straight Connector 54"/>
              <p:cNvCxnSpPr>
                <a:stCxn id="51" idx="7"/>
                <a:endCxn id="65" idx="2"/>
              </p:cNvCxnSpPr>
              <p:nvPr/>
            </p:nvCxnSpPr>
            <p:spPr>
              <a:xfrm flipV="1">
                <a:off x="6395217" y="5993662"/>
                <a:ext cx="930641" cy="15830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7315200" y="5671644"/>
                <a:ext cx="91440" cy="9144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7358992" y="5638800"/>
                <a:ext cx="0" cy="6705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7314764" y="6183894"/>
                <a:ext cx="91440" cy="9144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7364030" y="6224700"/>
                <a:ext cx="0" cy="6705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 rot="20903433">
                <a:off x="6311960" y="5867411"/>
                <a:ext cx="10955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Mean change</a:t>
                </a:r>
                <a:endParaRPr lang="en-US" sz="900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108388" y="6164460"/>
              <a:ext cx="9523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75000"/>
                    </a:schemeClr>
                  </a:solidFill>
                  <a:latin typeface="Arial"/>
                  <a:cs typeface="Arial"/>
                </a:rPr>
                <a:t>Fig. 4: NE Pacific</a:t>
              </a:r>
              <a:endParaRPr lang="en-US" sz="8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cxnSp>
          <p:nvCxnSpPr>
            <p:cNvPr id="5" name="Straight Connector 4"/>
            <p:cNvCxnSpPr>
              <a:stCxn id="44" idx="3"/>
              <a:endCxn id="15" idx="1"/>
            </p:cNvCxnSpPr>
            <p:nvPr/>
          </p:nvCxnSpPr>
          <p:spPr>
            <a:xfrm>
              <a:off x="6096000" y="5511796"/>
              <a:ext cx="354022" cy="103376"/>
            </a:xfrm>
            <a:prstGeom prst="line">
              <a:avLst/>
            </a:prstGeom>
            <a:ln w="15875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3" idx="3"/>
              <a:endCxn id="17" idx="1"/>
            </p:cNvCxnSpPr>
            <p:nvPr/>
          </p:nvCxnSpPr>
          <p:spPr>
            <a:xfrm flipV="1">
              <a:off x="6019800" y="5820912"/>
              <a:ext cx="430658" cy="67293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7620000" y="5274636"/>
              <a:ext cx="365760" cy="256269"/>
            </a:xfrm>
            <a:prstGeom prst="line">
              <a:avLst/>
            </a:prstGeom>
            <a:ln w="15875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7634804" y="5818580"/>
              <a:ext cx="442396" cy="277420"/>
            </a:xfrm>
            <a:prstGeom prst="line">
              <a:avLst/>
            </a:prstGeom>
            <a:ln w="1587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410200" y="2636104"/>
            <a:ext cx="3235737" cy="2164496"/>
            <a:chOff x="5173908" y="2025134"/>
            <a:chExt cx="3311937" cy="2316896"/>
          </a:xfrm>
        </p:grpSpPr>
        <p:pic>
          <p:nvPicPr>
            <p:cNvPr id="86" name="Picture 85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1" t="17351" r="21312" b="70171"/>
            <a:stretch/>
          </p:blipFill>
          <p:spPr bwMode="auto">
            <a:xfrm>
              <a:off x="5173908" y="2293192"/>
              <a:ext cx="3304245" cy="8630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5226768" y="2253734"/>
              <a:ext cx="3200400" cy="184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 smtClean="0"/>
                <a:t>20</a:t>
              </a:r>
              <a:r>
                <a:rPr lang="en-US" sz="1200" baseline="30000" dirty="0" smtClean="0"/>
                <a:t>th</a:t>
              </a:r>
              <a:r>
                <a:rPr lang="en-US" sz="1200" dirty="0" smtClean="0"/>
                <a:t> century P response to ENSO events 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 flipH="1">
              <a:off x="5638800" y="2025134"/>
              <a:ext cx="6858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LA NINA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7391400" y="2025134"/>
              <a:ext cx="6858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EL NINO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90" name="Picture 8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1" t="43709" r="21312" b="38682"/>
            <a:stretch/>
          </p:blipFill>
          <p:spPr bwMode="auto">
            <a:xfrm>
              <a:off x="5181600" y="3124200"/>
              <a:ext cx="3304245" cy="1217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5233140" y="3810000"/>
              <a:ext cx="3200400" cy="184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 smtClean="0"/>
                <a:t>Additional P response to ENSO in the future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415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10742</TotalTime>
  <Words>394</Words>
  <Application>Microsoft Macintosh PowerPoint</Application>
  <PresentationFormat>On-screen Show (4:3)</PresentationFormat>
  <Paragraphs>39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Phillips, Thomas</dc:creator>
  <cp:lastModifiedBy>Bonfils, Celine J. W</cp:lastModifiedBy>
  <cp:revision>54</cp:revision>
  <dcterms:created xsi:type="dcterms:W3CDTF">2006-08-16T00:00:00Z</dcterms:created>
  <dcterms:modified xsi:type="dcterms:W3CDTF">2016-03-03T21:10:17Z</dcterms:modified>
</cp:coreProperties>
</file>