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31EEBF8-E7F3-4A9A-850F-E4428DDCC0C3}" type="datetimeFigureOut">
              <a:rPr lang="en-US"/>
              <a:pPr>
                <a:defRPr/>
              </a:pPr>
              <a:t>6/11/2013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0C2D153-3D13-4BE3-B2CD-4C482CBB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Wanda says that this is a general slide with no specific reference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B7338E-CFCF-413C-9FF8-02EB67962A4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235"/>
          <p:cNvSpPr>
            <a:spLocks noChangeArrowheads="1"/>
          </p:cNvSpPr>
          <p:nvPr userDrawn="1"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9848E3B6-8522-4FD6-8750-BDCE7D124C96}" type="slidenum">
              <a:rPr lang="en-US" sz="1000">
                <a:solidFill>
                  <a:schemeClr val="bg1"/>
                </a:solidFill>
                <a:latin typeface="+mn-lt"/>
                <a:ea typeface="Rod"/>
                <a:cs typeface="Rod"/>
              </a:rPr>
              <a:pPr marL="171450" indent="-1714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6D29F111-307B-4882-84AF-E5A785B43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445DE63-9444-4068-B970-12C6A99CC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81" name="Group 21"/>
          <p:cNvGrpSpPr>
            <a:grpSpLocks/>
          </p:cNvGrpSpPr>
          <p:nvPr/>
        </p:nvGrpSpPr>
        <p:grpSpPr bwMode="auto">
          <a:xfrm>
            <a:off x="4725988" y="1492250"/>
            <a:ext cx="4341812" cy="2393950"/>
            <a:chOff x="2976" y="844"/>
            <a:chExt cx="2735" cy="1508"/>
          </a:xfrm>
        </p:grpSpPr>
        <p:pic>
          <p:nvPicPr>
            <p:cNvPr id="15374" name="Picture 14" descr="figure0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976" y="844"/>
              <a:ext cx="2735" cy="1508"/>
            </a:xfrm>
            <a:prstGeom prst="rect">
              <a:avLst/>
            </a:prstGeom>
            <a:noFill/>
          </p:spPr>
        </p:pic>
        <p:sp>
          <p:nvSpPr>
            <p:cNvPr id="15377" name="Rectangle 17"/>
            <p:cNvSpPr>
              <a:spLocks noChangeArrowheads="1"/>
            </p:cNvSpPr>
            <p:nvPr/>
          </p:nvSpPr>
          <p:spPr bwMode="auto">
            <a:xfrm>
              <a:off x="4608" y="1920"/>
              <a:ext cx="7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Expected</a:t>
              </a:r>
            </a:p>
          </p:txBody>
        </p:sp>
        <p:sp>
          <p:nvSpPr>
            <p:cNvPr id="15378" name="Rectangle 18"/>
            <p:cNvSpPr>
              <a:spLocks noChangeArrowheads="1"/>
            </p:cNvSpPr>
            <p:nvPr/>
          </p:nvSpPr>
          <p:spPr bwMode="auto">
            <a:xfrm>
              <a:off x="3696" y="1104"/>
              <a:ext cx="6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Modeled</a:t>
              </a:r>
            </a:p>
          </p:txBody>
        </p:sp>
      </p:grpSp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228600" y="304800"/>
            <a:ext cx="8915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latin typeface="Calibri" pitchFamily="34" charset="0"/>
              </a:rPr>
              <a:t>Defining </a:t>
            </a:r>
            <a:r>
              <a:rPr lang="en-US" sz="2400" b="1" i="1">
                <a:latin typeface="Calibri" pitchFamily="34" charset="0"/>
              </a:rPr>
              <a:t>Scale Aware</a:t>
            </a:r>
            <a:r>
              <a:rPr lang="en-US" sz="2400" b="1">
                <a:latin typeface="Calibri" pitchFamily="34" charset="0"/>
              </a:rPr>
              <a:t> and Uncovering Scale Incognizance in Atmospheric Models</a:t>
            </a:r>
            <a:endParaRPr lang="en-US" sz="2000" b="1"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0600" y="6172200"/>
            <a:ext cx="7010400" cy="3619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800" b="1">
                <a:solidFill>
                  <a:schemeClr val="tx1"/>
                </a:solidFill>
                <a:latin typeface="Calibri" pitchFamily="34" charset="0"/>
              </a:rPr>
              <a:t>O’Brien, T. A., F. Li, W. D. Collins, S. A. Rauscher, T. D. Ringler, M. A. Taylor, S. M. Hagos, and L.-R. Leung, 2013: Observed scaling in clouds and precipitation and</a:t>
            </a:r>
          </a:p>
          <a:p>
            <a:r>
              <a:rPr lang="en-US" sz="800" b="1">
                <a:solidFill>
                  <a:schemeClr val="tx1"/>
                </a:solidFill>
                <a:latin typeface="Calibri" pitchFamily="34" charset="0"/>
              </a:rPr>
              <a:t>scale incognizance in regional to global atmospheric models. </a:t>
            </a:r>
            <a:r>
              <a:rPr lang="en-US" sz="800" b="1" i="1">
                <a:solidFill>
                  <a:schemeClr val="tx1"/>
                </a:solidFill>
                <a:latin typeface="Calibri" pitchFamily="34" charset="0"/>
              </a:rPr>
              <a:t>Journal of Climate</a:t>
            </a:r>
            <a:r>
              <a:rPr lang="en-US" sz="800" b="1">
                <a:solidFill>
                  <a:schemeClr val="tx1"/>
                </a:solidFill>
                <a:latin typeface="Calibri" pitchFamily="34" charset="0"/>
              </a:rPr>
              <a:t>, In Press , doi:10.1175/JCLI-D-13-00005.1</a:t>
            </a:r>
            <a:endParaRPr lang="en-US" sz="8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381000" y="914400"/>
            <a:ext cx="4343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15000"/>
              </a:spcBef>
            </a:pPr>
            <a:r>
              <a:rPr lang="en-US" sz="2000" b="1">
                <a:latin typeface="Calibri" pitchFamily="34" charset="0"/>
              </a:rPr>
              <a:t>Objective</a:t>
            </a:r>
          </a:p>
          <a:p>
            <a:r>
              <a:rPr lang="en-US">
                <a:latin typeface="Calibri" pitchFamily="34" charset="0"/>
              </a:rPr>
              <a:t>Variable resolution (</a:t>
            </a:r>
            <a:r>
              <a:rPr lang="en-US" i="1">
                <a:latin typeface="Calibri" pitchFamily="34" charset="0"/>
              </a:rPr>
              <a:t>zooming</a:t>
            </a:r>
            <a:r>
              <a:rPr lang="en-US">
                <a:latin typeface="Calibri" pitchFamily="34" charset="0"/>
              </a:rPr>
              <a:t>) climate models should produce ‘better’ simulations in high-resolution regions; they should be </a:t>
            </a:r>
            <a:r>
              <a:rPr lang="en-US" i="1">
                <a:latin typeface="Calibri" pitchFamily="34" charset="0"/>
              </a:rPr>
              <a:t>scale aware</a:t>
            </a:r>
            <a:r>
              <a:rPr lang="en-US">
                <a:latin typeface="Calibri" pitchFamily="34" charset="0"/>
              </a:rPr>
              <a:t>.  Almost no work has been done to define how a </a:t>
            </a:r>
            <a:r>
              <a:rPr lang="en-US" i="1">
                <a:latin typeface="Calibri" pitchFamily="34" charset="0"/>
              </a:rPr>
              <a:t>scale aware</a:t>
            </a:r>
            <a:r>
              <a:rPr lang="en-US">
                <a:latin typeface="Calibri" pitchFamily="34" charset="0"/>
              </a:rPr>
              <a:t> model should behave, and so it has been difficult to evaluate variable resolution models.</a:t>
            </a:r>
            <a:endParaRPr lang="en-US" baseline="-25000">
              <a:latin typeface="Calibri" pitchFamily="34" charset="0"/>
            </a:endParaRPr>
          </a:p>
        </p:txBody>
      </p:sp>
      <p:sp>
        <p:nvSpPr>
          <p:cNvPr id="15372" name="Rectangle 3"/>
          <p:cNvSpPr>
            <a:spLocks noChangeArrowheads="1"/>
          </p:cNvSpPr>
          <p:nvPr/>
        </p:nvSpPr>
        <p:spPr bwMode="auto">
          <a:xfrm>
            <a:off x="381000" y="3124200"/>
            <a:ext cx="4341813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>
                <a:latin typeface="Calibri" pitchFamily="34" charset="0"/>
              </a:rPr>
              <a:t>Approach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>
                <a:latin typeface="Calibri" pitchFamily="34" charset="0"/>
              </a:rPr>
              <a:t>Used cloud and precipitation observations to define how a </a:t>
            </a:r>
            <a:r>
              <a:rPr lang="en-US" i="1">
                <a:latin typeface="Calibri" pitchFamily="34" charset="0"/>
              </a:rPr>
              <a:t>scale aware</a:t>
            </a:r>
            <a:r>
              <a:rPr lang="en-US">
                <a:latin typeface="Calibri" pitchFamily="34" charset="0"/>
              </a:rPr>
              <a:t> model should behave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>
                <a:latin typeface="Calibri" pitchFamily="34" charset="0"/>
              </a:rPr>
              <a:t>Compared this with output from idealized model simulations; models exhibit </a:t>
            </a:r>
            <a:r>
              <a:rPr lang="en-US" i="1">
                <a:latin typeface="Calibri" pitchFamily="34" charset="0"/>
              </a:rPr>
              <a:t>scale incognizance</a:t>
            </a:r>
            <a:endParaRPr lang="en-US">
              <a:latin typeface="Calibri" pitchFamily="34" charset="0"/>
            </a:endParaRP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>
                <a:latin typeface="Calibri" pitchFamily="34" charset="0"/>
              </a:rPr>
              <a:t>Systematically tested model components to isolate the responsible model component</a:t>
            </a:r>
          </a:p>
        </p:txBody>
      </p:sp>
      <p:sp>
        <p:nvSpPr>
          <p:cNvPr id="15373" name="TextBox 24"/>
          <p:cNvSpPr txBox="1">
            <a:spLocks noChangeArrowheads="1"/>
          </p:cNvSpPr>
          <p:nvPr/>
        </p:nvSpPr>
        <p:spPr bwMode="auto">
          <a:xfrm>
            <a:off x="4876800" y="3794125"/>
            <a:ext cx="4267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Calibri" pitchFamily="34" charset="0"/>
              </a:rPr>
              <a:t>Impact</a:t>
            </a:r>
          </a:p>
          <a:p>
            <a:r>
              <a:rPr lang="en-US" sz="2000">
                <a:latin typeface="Calibri" pitchFamily="34" charset="0"/>
              </a:rPr>
              <a:t>This work provides a framework for using scale-dependent behavior to define </a:t>
            </a:r>
            <a:r>
              <a:rPr lang="en-US" sz="2000" i="1">
                <a:latin typeface="Calibri" pitchFamily="34" charset="0"/>
              </a:rPr>
              <a:t>scale awareness</a:t>
            </a:r>
            <a:r>
              <a:rPr lang="en-US" sz="2000">
                <a:latin typeface="Calibri" pitchFamily="34" charset="0"/>
              </a:rPr>
              <a:t>.  It has also led to model developers targeting microphysics parameterizations for improvement of </a:t>
            </a:r>
            <a:r>
              <a:rPr lang="en-US" sz="2000" i="1">
                <a:latin typeface="Calibri" pitchFamily="34" charset="0"/>
              </a:rPr>
              <a:t>scale aware</a:t>
            </a:r>
            <a:r>
              <a:rPr lang="en-US" sz="2000">
                <a:latin typeface="Calibri" pitchFamily="34" charset="0"/>
              </a:rPr>
              <a:t> behavior.</a:t>
            </a:r>
            <a:endParaRPr lang="en-US" sz="2000" b="1">
              <a:latin typeface="Calibri" pitchFamily="34" charset="0"/>
            </a:endParaRPr>
          </a:p>
        </p:txBody>
      </p:sp>
      <p:sp>
        <p:nvSpPr>
          <p:cNvPr id="15375" name="TextBox 27"/>
          <p:cNvSpPr txBox="1">
            <a:spLocks noChangeArrowheads="1"/>
          </p:cNvSpPr>
          <p:nvPr/>
        </p:nvSpPr>
        <p:spPr bwMode="auto">
          <a:xfrm>
            <a:off x="4572000" y="1004888"/>
            <a:ext cx="4724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66FF"/>
                </a:solidFill>
                <a:latin typeface="Calibri" pitchFamily="34" charset="0"/>
              </a:rPr>
              <a:t>Modeled vs Expected: resolved cloud coverage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188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Rod</vt:lpstr>
      <vt:lpstr>Office Theme</vt:lpstr>
      <vt:lpstr>Slide 1</vt:lpstr>
    </vt:vector>
  </TitlesOfParts>
  <Company>Office of Science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Travis A. O'Brien</cp:lastModifiedBy>
  <cp:revision>62</cp:revision>
  <dcterms:created xsi:type="dcterms:W3CDTF">2010-09-02T17:02:09Z</dcterms:created>
  <dcterms:modified xsi:type="dcterms:W3CDTF">2013-06-11T18:51:40Z</dcterms:modified>
</cp:coreProperties>
</file>