
<file path=[Content_Types].xml><?xml version="1.0" encoding="utf-8"?>
<Types xmlns="http://schemas.openxmlformats.org/package/2006/content-types">
  <Default Extension="xml" ContentType="application/xml"/>
  <Default Extension="jpeg" ContentType="image/jpeg"/>
  <Default Extension="emf" ContentType="image/x-emf"/>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7" d="100"/>
          <a:sy n="97" d="100"/>
        </p:scale>
        <p:origin x="-1464" y="-104"/>
      </p:cViewPr>
      <p:guideLst>
        <p:guide orient="horz" pos="2160"/>
        <p:guide pos="10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67FC5-A07E-6346-B63B-259458F4AE69}"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7FC5-A07E-6346-B63B-259458F4AE69}"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7FC5-A07E-6346-B63B-259458F4AE69}"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67FC5-A07E-6346-B63B-259458F4AE69}"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67FC5-A07E-6346-B63B-259458F4AE69}" type="datetimeFigureOut">
              <a:rPr lang="en-US" smtClean="0"/>
              <a:t>4/26/13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67FC5-A07E-6346-B63B-259458F4AE69}"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67FC5-A07E-6346-B63B-259458F4AE69}" type="datetimeFigureOut">
              <a:rPr lang="en-US" smtClean="0"/>
              <a:t>4/26/13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67FC5-A07E-6346-B63B-259458F4AE69}" type="datetimeFigureOut">
              <a:rPr lang="en-US" smtClean="0"/>
              <a:t>4/26/13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67FC5-A07E-6346-B63B-259458F4AE69}" type="datetimeFigureOut">
              <a:rPr lang="en-US" smtClean="0"/>
              <a:t>4/26/13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67FC5-A07E-6346-B63B-259458F4AE69}"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67FC5-A07E-6346-B63B-259458F4AE69}" type="datetimeFigureOut">
              <a:rPr lang="en-US" smtClean="0"/>
              <a:t>4/26/13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7FBE01-442E-2948-BA13-B0DFD88829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7FC5-A07E-6346-B63B-259458F4AE69}" type="datetimeFigureOut">
              <a:rPr lang="en-US" smtClean="0"/>
              <a:t>4/26/13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FBE01-442E-2948-BA13-B0DFD888290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dx.doi.org/10.1175/JCLI-D-12-00154.1" TargetMode="External"/><Relationship Id="rId3" Type="http://schemas.openxmlformats.org/officeDocument/2006/relationships/image" Target="../media/image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2332" y="323907"/>
            <a:ext cx="4267200" cy="1752600"/>
          </a:xfrm>
          <a:prstGeom prst="rect">
            <a:avLst/>
          </a:prstGeom>
          <a:noFill/>
          <a:ln w="9525">
            <a:noFill/>
            <a:miter lim="800000"/>
            <a:headEnd/>
            <a:tailEnd/>
          </a:ln>
        </p:spPr>
        <p:txBody>
          <a:bodyPr/>
          <a:lstStyle/>
          <a:p>
            <a:pPr marL="231775" indent="-231775" algn="ctr">
              <a:spcBef>
                <a:spcPct val="15000"/>
              </a:spcBef>
            </a:pPr>
            <a:r>
              <a:rPr lang="en-US" b="1" dirty="0"/>
              <a:t>Objective</a:t>
            </a:r>
            <a:endParaRPr lang="en-US" b="1" dirty="0" smtClean="0"/>
          </a:p>
          <a:p>
            <a:r>
              <a:rPr lang="en-US" sz="1600" dirty="0" smtClean="0"/>
              <a:t>Using a simplified </a:t>
            </a:r>
            <a:r>
              <a:rPr lang="en-US" sz="1600" dirty="0" err="1" smtClean="0"/>
              <a:t>aquaplanet</a:t>
            </a:r>
            <a:r>
              <a:rPr lang="en-US" sz="1600" dirty="0" smtClean="0"/>
              <a:t> setting (no land or seasons, </a:t>
            </a:r>
            <a:r>
              <a:rPr lang="en-US" sz="1600" dirty="0" err="1" smtClean="0"/>
              <a:t>zonally</a:t>
            </a:r>
            <a:r>
              <a:rPr lang="en-US" sz="1600" dirty="0" smtClean="0"/>
              <a:t> symmetric SSTs), we evaluate the performance of the new Model for Prediction Across Scales atmosphere dynamical core (MPAS-A) in the DOE-NCAR Community Atmosphere Model (CAM) via its kinetic energy spectra, general circulation, and precipitation characteristics. We also explore the variable resolution (VR) capabilities of MPAS-A as a regional modeling tool.</a:t>
            </a:r>
            <a:endParaRPr lang="en-US" sz="1600" baseline="-25000" dirty="0" smtClean="0"/>
          </a:p>
        </p:txBody>
      </p:sp>
      <p:sp>
        <p:nvSpPr>
          <p:cNvPr id="6149" name="Rectangle 5"/>
          <p:cNvSpPr>
            <a:spLocks noChangeArrowheads="1"/>
          </p:cNvSpPr>
          <p:nvPr/>
        </p:nvSpPr>
        <p:spPr bwMode="auto">
          <a:xfrm>
            <a:off x="0" y="-42335"/>
            <a:ext cx="9304867" cy="400110"/>
          </a:xfrm>
          <a:prstGeom prst="rect">
            <a:avLst/>
          </a:prstGeom>
          <a:noFill/>
          <a:ln w="9525">
            <a:noFill/>
            <a:miter lim="800000"/>
            <a:headEnd/>
            <a:tailEnd/>
          </a:ln>
        </p:spPr>
        <p:txBody>
          <a:bodyPr wrap="square">
            <a:spAutoFit/>
          </a:bodyPr>
          <a:lstStyle/>
          <a:p>
            <a:r>
              <a:rPr lang="en-US" sz="2000" b="1" dirty="0" smtClean="0"/>
              <a:t>Exploring a global multi-resolution modeling approach using </a:t>
            </a:r>
            <a:r>
              <a:rPr lang="en-US" sz="2000" b="1" dirty="0" err="1" smtClean="0"/>
              <a:t>aquaplanet</a:t>
            </a:r>
            <a:r>
              <a:rPr lang="en-US" sz="2000" b="1" dirty="0" smtClean="0"/>
              <a:t> simulations</a:t>
            </a:r>
            <a:endParaRPr lang="en-US" sz="2000" b="1" dirty="0">
              <a:latin typeface="Myriad Web Pro Condensed" pitchFamily="34" charset="0"/>
            </a:endParaRPr>
          </a:p>
        </p:txBody>
      </p:sp>
      <p:sp>
        <p:nvSpPr>
          <p:cNvPr id="6150" name="Rectangle 19"/>
          <p:cNvSpPr>
            <a:spLocks noChangeArrowheads="1"/>
          </p:cNvSpPr>
          <p:nvPr/>
        </p:nvSpPr>
        <p:spPr bwMode="auto">
          <a:xfrm>
            <a:off x="4495800" y="685800"/>
            <a:ext cx="4343400" cy="2743200"/>
          </a:xfrm>
          <a:prstGeom prst="rect">
            <a:avLst/>
          </a:prstGeom>
          <a:noFill/>
          <a:ln w="9525" algn="ctr">
            <a:noFill/>
            <a:round/>
            <a:headEnd/>
            <a:tailEnd/>
          </a:ln>
        </p:spPr>
        <p:txBody>
          <a:bodyPr>
            <a:spAutoFit/>
          </a:bodyPr>
          <a:lstStyle/>
          <a:p>
            <a:endParaRPr lang="en-US"/>
          </a:p>
        </p:txBody>
      </p:sp>
      <p:sp>
        <p:nvSpPr>
          <p:cNvPr id="6151" name="Rectangle 20"/>
          <p:cNvSpPr>
            <a:spLocks noChangeArrowheads="1"/>
          </p:cNvSpPr>
          <p:nvPr/>
        </p:nvSpPr>
        <p:spPr bwMode="auto">
          <a:xfrm>
            <a:off x="4343400" y="914400"/>
            <a:ext cx="4419600" cy="2895600"/>
          </a:xfrm>
          <a:prstGeom prst="rect">
            <a:avLst/>
          </a:prstGeom>
          <a:noFill/>
          <a:ln w="9525" algn="ctr">
            <a:noFill/>
            <a:round/>
            <a:headEnd/>
            <a:tailEnd/>
          </a:ln>
        </p:spPr>
        <p:txBody>
          <a:bodyPr>
            <a:spAutoFit/>
          </a:bodyPr>
          <a:lstStyle/>
          <a:p>
            <a:endParaRPr lang="en-US"/>
          </a:p>
        </p:txBody>
      </p:sp>
      <p:sp>
        <p:nvSpPr>
          <p:cNvPr id="6153" name="TextBox 24"/>
          <p:cNvSpPr txBox="1">
            <a:spLocks noChangeArrowheads="1"/>
          </p:cNvSpPr>
          <p:nvPr/>
        </p:nvSpPr>
        <p:spPr bwMode="auto">
          <a:xfrm>
            <a:off x="4343400" y="3613418"/>
            <a:ext cx="4847167" cy="3139321"/>
          </a:xfrm>
          <a:prstGeom prst="rect">
            <a:avLst/>
          </a:prstGeom>
          <a:noFill/>
          <a:ln w="9525">
            <a:noFill/>
            <a:miter lim="800000"/>
            <a:headEnd/>
            <a:tailEnd/>
          </a:ln>
        </p:spPr>
        <p:txBody>
          <a:bodyPr wrap="square">
            <a:spAutoFit/>
          </a:bodyPr>
          <a:lstStyle/>
          <a:p>
            <a:pPr algn="ctr"/>
            <a:r>
              <a:rPr lang="en-US" b="1" dirty="0" smtClean="0"/>
              <a:t>Impact</a:t>
            </a:r>
          </a:p>
          <a:p>
            <a:r>
              <a:rPr lang="en-US" sz="1600" dirty="0" smtClean="0"/>
              <a:t>The VR simulation highlights scale dependencies in the CAM physics parameterizations and may provide a useful test case to track physics improvements. These simulations have been used by DOE researchers to investigate scale incognizance in the CAM physics, differences in regional modeling approaches, and the roles of resolution and dynamical core in the simulation of the ITCZ. Data from these simulations are publically available. Two other research groups (PNNL, Stanford) are now using MPAS-A.</a:t>
            </a:r>
          </a:p>
          <a:p>
            <a:pPr algn="ctr"/>
            <a:endParaRPr lang="en-US" sz="2000" b="1" dirty="0"/>
          </a:p>
        </p:txBody>
      </p:sp>
      <p:sp>
        <p:nvSpPr>
          <p:cNvPr id="27" name="TextBox 26"/>
          <p:cNvSpPr txBox="1"/>
          <p:nvPr/>
        </p:nvSpPr>
        <p:spPr>
          <a:xfrm>
            <a:off x="1492999" y="6440956"/>
            <a:ext cx="662940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dirty="0" smtClean="0"/>
              <a:t>Rauscher, S. A., T. D. </a:t>
            </a:r>
            <a:r>
              <a:rPr lang="en-US" sz="1000" dirty="0" err="1" smtClean="0"/>
              <a:t>Ringler</a:t>
            </a:r>
            <a:r>
              <a:rPr lang="en-US" sz="1000" dirty="0" smtClean="0"/>
              <a:t>, W. C. </a:t>
            </a:r>
            <a:r>
              <a:rPr lang="en-US" sz="1000" dirty="0" err="1" smtClean="0"/>
              <a:t>Skamarock</a:t>
            </a:r>
            <a:r>
              <a:rPr lang="en-US" sz="1000" dirty="0" smtClean="0"/>
              <a:t>, and A. A. </a:t>
            </a:r>
            <a:r>
              <a:rPr lang="en-US" sz="1000" dirty="0" err="1" smtClean="0"/>
              <a:t>Mirin</a:t>
            </a:r>
            <a:r>
              <a:rPr lang="en-US" sz="1000" dirty="0" smtClean="0"/>
              <a:t> (</a:t>
            </a:r>
            <a:r>
              <a:rPr lang="en-US" sz="1000" dirty="0" smtClean="0"/>
              <a:t>2013)</a:t>
            </a:r>
            <a:r>
              <a:rPr lang="en-US" sz="1000" dirty="0" smtClean="0"/>
              <a:t>: Exploring a global multi-resolution modeling approach </a:t>
            </a:r>
          </a:p>
          <a:p>
            <a:r>
              <a:rPr lang="en-US" sz="1000" dirty="0" smtClean="0"/>
              <a:t>using </a:t>
            </a:r>
            <a:r>
              <a:rPr lang="en-US" sz="1000" dirty="0" err="1" smtClean="0"/>
              <a:t>aquaplanet</a:t>
            </a:r>
            <a:r>
              <a:rPr lang="en-US" sz="1000" dirty="0" smtClean="0"/>
              <a:t> simulations, </a:t>
            </a:r>
            <a:r>
              <a:rPr lang="en-US" sz="1000" i="1" dirty="0" smtClean="0"/>
              <a:t>Journal of Climate, </a:t>
            </a:r>
            <a:r>
              <a:rPr lang="en-US" sz="1000" dirty="0" err="1" smtClean="0"/>
              <a:t>doi</a:t>
            </a:r>
            <a:r>
              <a:rPr lang="en-US" sz="1000" dirty="0" smtClean="0"/>
              <a:t>: </a:t>
            </a:r>
            <a:r>
              <a:rPr lang="en-US" sz="1000" dirty="0" smtClean="0">
                <a:hlinkClick r:id="rId2"/>
              </a:rPr>
              <a:t>http://dx.doi.org/10.1175/JCLI-D-12-00154.1. </a:t>
            </a:r>
            <a:endParaRPr lang="en-US" sz="1000" dirty="0"/>
          </a:p>
        </p:txBody>
      </p:sp>
      <p:sp>
        <p:nvSpPr>
          <p:cNvPr id="13" name="Rectangle 3"/>
          <p:cNvSpPr>
            <a:spLocks noChangeArrowheads="1"/>
          </p:cNvSpPr>
          <p:nvPr/>
        </p:nvSpPr>
        <p:spPr bwMode="auto">
          <a:xfrm>
            <a:off x="25397" y="3166542"/>
            <a:ext cx="4267201" cy="3276600"/>
          </a:xfrm>
          <a:prstGeom prst="rect">
            <a:avLst/>
          </a:prstGeom>
          <a:noFill/>
          <a:ln w="9525">
            <a:noFill/>
            <a:miter lim="800000"/>
            <a:headEnd/>
            <a:tailEnd/>
          </a:ln>
        </p:spPr>
        <p:txBody>
          <a:bodyPr/>
          <a:lstStyle/>
          <a:p>
            <a:pPr marL="231775" indent="-231775" algn="ctr">
              <a:spcBef>
                <a:spcPct val="15000"/>
              </a:spcBef>
            </a:pPr>
            <a:r>
              <a:rPr lang="en-US" b="1" dirty="0" smtClean="0"/>
              <a:t>Approach</a:t>
            </a:r>
          </a:p>
          <a:p>
            <a:pPr marL="231775" indent="-231775">
              <a:spcBef>
                <a:spcPct val="15000"/>
              </a:spcBef>
              <a:buFontTx/>
              <a:buChar char="•"/>
            </a:pPr>
            <a:r>
              <a:rPr lang="en-US" sz="1400" dirty="0" smtClean="0"/>
              <a:t>Coupled MPAS-A to CAM</a:t>
            </a:r>
          </a:p>
          <a:p>
            <a:pPr marL="231775" indent="-231775">
              <a:spcBef>
                <a:spcPct val="15000"/>
              </a:spcBef>
              <a:buFontTx/>
              <a:buChar char="•"/>
            </a:pPr>
            <a:r>
              <a:rPr lang="en-US" sz="1400" dirty="0" smtClean="0"/>
              <a:t>Performed multiple quasi-uniform (30, 60, 120, 240 km grid spacing) and one VR (30 to 240 km grid spacing) </a:t>
            </a:r>
            <a:r>
              <a:rPr lang="en-US" sz="1400" dirty="0" err="1" smtClean="0"/>
              <a:t>aquaplanet</a:t>
            </a:r>
            <a:r>
              <a:rPr lang="en-US" sz="1400" dirty="0" smtClean="0"/>
              <a:t> simulations.</a:t>
            </a:r>
          </a:p>
          <a:p>
            <a:pPr marL="231775" indent="-231775">
              <a:spcBef>
                <a:spcPct val="15000"/>
              </a:spcBef>
              <a:buFontTx/>
              <a:buChar char="•"/>
            </a:pPr>
            <a:r>
              <a:rPr lang="en-US" sz="1400" dirty="0" smtClean="0"/>
              <a:t>CAM-MPAS-A simulations are similar to ones using the default dynamical core in CAM (CAM-finite volume or FV).</a:t>
            </a:r>
          </a:p>
          <a:p>
            <a:pPr marL="231775" indent="-231775">
              <a:spcBef>
                <a:spcPct val="15000"/>
              </a:spcBef>
              <a:buFontTx/>
              <a:buChar char="•"/>
            </a:pPr>
            <a:r>
              <a:rPr lang="en-US" sz="1400" dirty="0" smtClean="0"/>
              <a:t>While it captures characteristics of the global quasi-uniform high resolution simulation, the VR simulation shows an undesirable zonal asymmetry (</a:t>
            </a:r>
            <a:r>
              <a:rPr lang="en-US" sz="1400" dirty="0" err="1" smtClean="0"/>
              <a:t>aquaplanet</a:t>
            </a:r>
            <a:r>
              <a:rPr lang="en-US" sz="1400" dirty="0" smtClean="0"/>
              <a:t> should be </a:t>
            </a:r>
            <a:r>
              <a:rPr lang="en-US" sz="1400" dirty="0" err="1" smtClean="0"/>
              <a:t>zonally</a:t>
            </a:r>
            <a:r>
              <a:rPr lang="en-US" sz="1400" dirty="0" smtClean="0"/>
              <a:t> and </a:t>
            </a:r>
            <a:r>
              <a:rPr lang="en-US" sz="1400" dirty="0" err="1" smtClean="0"/>
              <a:t>hemispherically</a:t>
            </a:r>
            <a:r>
              <a:rPr lang="en-US" sz="1400" dirty="0" smtClean="0"/>
              <a:t> symmetric) due to the  scale dependencies of the CAM physics.</a:t>
            </a:r>
          </a:p>
          <a:p>
            <a:pPr marL="231775" indent="-231775">
              <a:spcBef>
                <a:spcPct val="15000"/>
              </a:spcBef>
              <a:buFontTx/>
              <a:buChar char="•"/>
            </a:pPr>
            <a:endParaRPr lang="en-US" sz="1400" dirty="0" smtClean="0"/>
          </a:p>
        </p:txBody>
      </p:sp>
      <p:pic>
        <p:nvPicPr>
          <p:cNvPr id="12" name="Picture 11" descr="figure14.eps"/>
          <p:cNvPicPr>
            <a:picLocks noChangeAspect="1"/>
          </p:cNvPicPr>
          <p:nvPr/>
        </p:nvPicPr>
        <p:blipFill>
          <a:blip r:embed="rId3"/>
          <a:srcRect t="33636"/>
          <a:stretch>
            <a:fillRect/>
          </a:stretch>
        </p:blipFill>
        <p:spPr>
          <a:xfrm>
            <a:off x="4038600" y="685800"/>
            <a:ext cx="3497580" cy="3003821"/>
          </a:xfrm>
          <a:prstGeom prst="rect">
            <a:avLst/>
          </a:prstGeom>
        </p:spPr>
      </p:pic>
      <p:sp>
        <p:nvSpPr>
          <p:cNvPr id="14" name="TextBox 13"/>
          <p:cNvSpPr txBox="1"/>
          <p:nvPr/>
        </p:nvSpPr>
        <p:spPr>
          <a:xfrm>
            <a:off x="7041323" y="914400"/>
            <a:ext cx="184666" cy="369332"/>
          </a:xfrm>
          <a:prstGeom prst="rect">
            <a:avLst/>
          </a:prstGeom>
          <a:noFill/>
        </p:spPr>
        <p:txBody>
          <a:bodyPr wrap="none" rtlCol="0">
            <a:spAutoFit/>
          </a:bodyPr>
          <a:lstStyle/>
          <a:p>
            <a:endParaRPr lang="en-US" dirty="0"/>
          </a:p>
        </p:txBody>
      </p:sp>
      <p:sp>
        <p:nvSpPr>
          <p:cNvPr id="15" name="TextBox 14"/>
          <p:cNvSpPr txBox="1"/>
          <p:nvPr/>
        </p:nvSpPr>
        <p:spPr>
          <a:xfrm>
            <a:off x="7323666" y="467846"/>
            <a:ext cx="1794933" cy="3231653"/>
          </a:xfrm>
          <a:prstGeom prst="rect">
            <a:avLst/>
          </a:prstGeom>
          <a:noFill/>
        </p:spPr>
        <p:txBody>
          <a:bodyPr wrap="square" rtlCol="0">
            <a:spAutoFit/>
          </a:bodyPr>
          <a:lstStyle/>
          <a:p>
            <a:r>
              <a:rPr lang="en-US" sz="1200" dirty="0" smtClean="0"/>
              <a:t>CAM-MPAS-A VR simulation: the high resolution region is outlined in gray. Eddy velocity potential (div by 10e6, m</a:t>
            </a:r>
            <a:r>
              <a:rPr lang="en-US" sz="1200" baseline="30000" dirty="0" smtClean="0"/>
              <a:t>2</a:t>
            </a:r>
            <a:r>
              <a:rPr lang="en-US" sz="1200" dirty="0" smtClean="0"/>
              <a:t> s</a:t>
            </a:r>
            <a:r>
              <a:rPr lang="en-US" sz="1200" baseline="30000" dirty="0" smtClean="0"/>
              <a:t>-1</a:t>
            </a:r>
            <a:r>
              <a:rPr lang="en-US" sz="1200" dirty="0" smtClean="0"/>
              <a:t>) is shown. In the top panel, the </a:t>
            </a:r>
            <a:r>
              <a:rPr lang="en-US" sz="1200" dirty="0" err="1" smtClean="0"/>
              <a:t>aquaplanet</a:t>
            </a:r>
            <a:r>
              <a:rPr lang="en-US" sz="1200" dirty="0" smtClean="0"/>
              <a:t> run is done with full physics and there is a marked zonal asymmetry. When moist physics are removed (bottom), this response almost disappears. This implicates the CAM moist physics as the source of the asymmetry. </a:t>
            </a:r>
            <a:endParaRPr lang="en-US" sz="12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TotalTime>
  <Words>431</Words>
  <Application>Microsoft Macintosh PowerPoint</Application>
  <PresentationFormat>On-screen Show (4:3)</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LANL T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 Rauscher</dc:creator>
  <cp:lastModifiedBy>Philip Jones</cp:lastModifiedBy>
  <cp:revision>6</cp:revision>
  <dcterms:created xsi:type="dcterms:W3CDTF">2013-04-17T16:04:56Z</dcterms:created>
  <dcterms:modified xsi:type="dcterms:W3CDTF">2013-04-26T22:39:13Z</dcterms:modified>
</cp:coreProperties>
</file>