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62" autoAdjust="0"/>
  </p:normalViewPr>
  <p:slideViewPr>
    <p:cSldViewPr>
      <p:cViewPr varScale="1">
        <p:scale>
          <a:sx n="146" d="100"/>
          <a:sy n="146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0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28600" y="685800"/>
            <a:ext cx="4495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Vertical diffusion in the ocean is very low.  Ocean models overestimate mixing and entrainment, causing artificially high diffusion, due to resolution and </a:t>
            </a:r>
            <a:r>
              <a:rPr lang="en-US" dirty="0" err="1" smtClean="0"/>
              <a:t>numerics</a:t>
            </a:r>
            <a:r>
              <a:rPr lang="en-US" dirty="0" smtClean="0"/>
              <a:t>.  This leads to incorrect water properties and currents.</a:t>
            </a:r>
            <a:endParaRPr lang="en-US" baseline="-25000" dirty="0" smtClean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914400" y="152400"/>
            <a:ext cx="746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Reduced spurious </a:t>
            </a:r>
            <a:r>
              <a:rPr lang="en-US" sz="2400" b="1" dirty="0"/>
              <a:t>vertical mixing in </a:t>
            </a:r>
            <a:r>
              <a:rPr lang="en-US" sz="2400" b="1" dirty="0" smtClean="0"/>
              <a:t>MPAS-Ocean</a:t>
            </a:r>
            <a:endParaRPr lang="en-US" sz="2400" b="1" dirty="0">
              <a:latin typeface="Myriad Web Pro Condensed" pitchFamily="34" charset="0"/>
            </a:endParaRP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" name="TextBox 24"/>
          <p:cNvSpPr txBox="1">
            <a:spLocks noChangeArrowheads="1"/>
          </p:cNvSpPr>
          <p:nvPr/>
        </p:nvSpPr>
        <p:spPr bwMode="auto">
          <a:xfrm>
            <a:off x="4724400" y="4267200"/>
            <a:ext cx="4038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r>
              <a:rPr lang="en-US" sz="2000" dirty="0" smtClean="0"/>
              <a:t>Thanks to improved algorithms, MPAS-Ocean will better represent physical mixing processes in climate simulations, leading to more realistic climate predictions.</a:t>
            </a:r>
            <a:endParaRPr lang="en-US" sz="20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219200" y="6248400"/>
            <a:ext cx="66294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800" b="1" dirty="0"/>
              <a:t>Petersen, M.R., D. W. Jacobsen, T. D. </a:t>
            </a:r>
            <a:r>
              <a:rPr lang="en-US" sz="800" b="1" dirty="0" err="1"/>
              <a:t>Ringler</a:t>
            </a:r>
            <a:r>
              <a:rPr lang="en-US" sz="800" b="1" dirty="0"/>
              <a:t>, M. W. Hecht, M. E. </a:t>
            </a:r>
            <a:r>
              <a:rPr lang="en-US" sz="800" b="1" dirty="0" err="1"/>
              <a:t>Maltrud</a:t>
            </a:r>
            <a:r>
              <a:rPr lang="en-US" sz="800" b="1" dirty="0"/>
              <a:t> (2015): Evaluation of the arbitrary </a:t>
            </a:r>
            <a:r>
              <a:rPr lang="en-US" sz="800" b="1" dirty="0" err="1"/>
              <a:t>Lagrangian</a:t>
            </a:r>
            <a:r>
              <a:rPr lang="en-US" sz="800" b="1" dirty="0"/>
              <a:t>–</a:t>
            </a:r>
            <a:r>
              <a:rPr lang="en-US" sz="800" b="1" dirty="0" err="1"/>
              <a:t>Eulerian</a:t>
            </a:r>
            <a:r>
              <a:rPr lang="en-US" sz="800" b="1" dirty="0"/>
              <a:t> vertical coordinate method in the MPAS-Ocean model. Ocean </a:t>
            </a:r>
            <a:r>
              <a:rPr lang="en-US" sz="800" b="1" dirty="0" err="1"/>
              <a:t>Modelling</a:t>
            </a:r>
            <a:r>
              <a:rPr lang="en-US" sz="800" b="1" dirty="0"/>
              <a:t>, Volume 86, Pages 93-113, ISSN 1463-5003</a:t>
            </a:r>
            <a:endParaRPr lang="en-US" sz="1000" i="1" dirty="0"/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228600" y="2514600"/>
            <a:ext cx="4114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 smtClean="0"/>
              <a:t>Approach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Validate the new Model for Prediction Across Scales (MPAS-Ocean) against three long-standing ocean models using five standard test cases.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The MPAS-Ocean design uses: </a:t>
            </a:r>
          </a:p>
          <a:p>
            <a:pPr marL="688975" lvl="1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Arbitrary </a:t>
            </a:r>
            <a:r>
              <a:rPr lang="en-US" dirty="0" err="1" smtClean="0"/>
              <a:t>Lagrangian-Eulerian</a:t>
            </a:r>
            <a:r>
              <a:rPr lang="en-US" dirty="0"/>
              <a:t> </a:t>
            </a:r>
            <a:r>
              <a:rPr lang="en-US" dirty="0" smtClean="0"/>
              <a:t>vertical coordinate</a:t>
            </a:r>
          </a:p>
          <a:p>
            <a:pPr marL="688975" lvl="1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hexagon horizontal grid</a:t>
            </a:r>
          </a:p>
          <a:p>
            <a:pPr marL="688975" lvl="1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advanced advection scheme.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Spurious mixing is quantified using the resting potential energy (RPE).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endParaRPr lang="en-US" sz="1800" dirty="0"/>
          </a:p>
        </p:txBody>
      </p:sp>
      <p:pic>
        <p:nvPicPr>
          <p:cNvPr id="22" name="Picture 21" descr="m77_4km_dRPEd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066800"/>
            <a:ext cx="4038600" cy="2950355"/>
          </a:xfrm>
          <a:prstGeom prst="rect">
            <a:avLst/>
          </a:prstGeom>
        </p:spPr>
      </p:pic>
      <p:sp>
        <p:nvSpPr>
          <p:cNvPr id="23" name="TextBox 27"/>
          <p:cNvSpPr txBox="1">
            <a:spLocks noChangeArrowheads="1"/>
          </p:cNvSpPr>
          <p:nvPr/>
        </p:nvSpPr>
        <p:spPr bwMode="auto">
          <a:xfrm>
            <a:off x="5105400" y="762000"/>
            <a:ext cx="3276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0066FF"/>
                </a:solidFill>
              </a:rPr>
              <a:t>spurious mixing, due to </a:t>
            </a:r>
            <a:r>
              <a:rPr lang="en-US" sz="1600" dirty="0" err="1" smtClean="0">
                <a:solidFill>
                  <a:srgbClr val="0066FF"/>
                </a:solidFill>
              </a:rPr>
              <a:t>numerics</a:t>
            </a:r>
            <a:endParaRPr lang="en-US" sz="1600" dirty="0">
              <a:solidFill>
                <a:srgbClr val="0066FF"/>
              </a:solidFill>
            </a:endParaRPr>
          </a:p>
        </p:txBody>
      </p:sp>
      <p:sp>
        <p:nvSpPr>
          <p:cNvPr id="24" name="TextBox 27"/>
          <p:cNvSpPr txBox="1">
            <a:spLocks noChangeArrowheads="1"/>
          </p:cNvSpPr>
          <p:nvPr/>
        </p:nvSpPr>
        <p:spPr bwMode="auto">
          <a:xfrm>
            <a:off x="5257800" y="3962400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0066FF"/>
                </a:solidFill>
              </a:rPr>
              <a:t>varying viscosity</a:t>
            </a:r>
            <a:endParaRPr lang="en-US" sz="1600" dirty="0">
              <a:solidFill>
                <a:srgbClr val="0066FF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7315200" y="4114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4728</TotalTime>
  <Words>216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Mark Petersen</cp:lastModifiedBy>
  <cp:revision>72</cp:revision>
  <dcterms:created xsi:type="dcterms:W3CDTF">2010-09-02T17:02:09Z</dcterms:created>
  <dcterms:modified xsi:type="dcterms:W3CDTF">2015-02-12T20:16:03Z</dcterms:modified>
</cp:coreProperties>
</file>