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6" d="100"/>
          <a:sy n="96" d="100"/>
        </p:scale>
        <p:origin x="-1114" y="-91"/>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0DA0D22-9C3E-4875-8B1D-24185B07DB09}" type="datetimeFigureOut">
              <a:rPr lang="en-US" smtClean="0"/>
              <a:t>11/19/2015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DB0AB5-9454-4E97-9586-E054ED6653F0}" type="slidenum">
              <a:rPr lang="en-US" smtClean="0"/>
              <a:t>‹#›</a:t>
            </a:fld>
            <a:endParaRPr lang="en-US"/>
          </a:p>
        </p:txBody>
      </p:sp>
    </p:spTree>
    <p:extLst>
      <p:ext uri="{BB962C8B-B14F-4D97-AF65-F5344CB8AC3E}">
        <p14:creationId xmlns:p14="http://schemas.microsoft.com/office/powerpoint/2010/main" val="2579007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DA0D22-9C3E-4875-8B1D-24185B07DB09}" type="datetimeFigureOut">
              <a:rPr lang="en-US" smtClean="0"/>
              <a:t>11/19/2015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DB0AB5-9454-4E97-9586-E054ED6653F0}" type="slidenum">
              <a:rPr lang="en-US" smtClean="0"/>
              <a:t>‹#›</a:t>
            </a:fld>
            <a:endParaRPr lang="en-US"/>
          </a:p>
        </p:txBody>
      </p:sp>
    </p:spTree>
    <p:extLst>
      <p:ext uri="{BB962C8B-B14F-4D97-AF65-F5344CB8AC3E}">
        <p14:creationId xmlns:p14="http://schemas.microsoft.com/office/powerpoint/2010/main" val="3295882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DA0D22-9C3E-4875-8B1D-24185B07DB09}" type="datetimeFigureOut">
              <a:rPr lang="en-US" smtClean="0"/>
              <a:t>11/19/2015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DB0AB5-9454-4E97-9586-E054ED6653F0}" type="slidenum">
              <a:rPr lang="en-US" smtClean="0"/>
              <a:t>‹#›</a:t>
            </a:fld>
            <a:endParaRPr lang="en-US"/>
          </a:p>
        </p:txBody>
      </p:sp>
    </p:spTree>
    <p:extLst>
      <p:ext uri="{BB962C8B-B14F-4D97-AF65-F5344CB8AC3E}">
        <p14:creationId xmlns:p14="http://schemas.microsoft.com/office/powerpoint/2010/main" val="331713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DA0D22-9C3E-4875-8B1D-24185B07DB09}" type="datetimeFigureOut">
              <a:rPr lang="en-US" smtClean="0"/>
              <a:t>11/19/2015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DB0AB5-9454-4E97-9586-E054ED6653F0}" type="slidenum">
              <a:rPr lang="en-US" smtClean="0"/>
              <a:t>‹#›</a:t>
            </a:fld>
            <a:endParaRPr lang="en-US"/>
          </a:p>
        </p:txBody>
      </p:sp>
    </p:spTree>
    <p:extLst>
      <p:ext uri="{BB962C8B-B14F-4D97-AF65-F5344CB8AC3E}">
        <p14:creationId xmlns:p14="http://schemas.microsoft.com/office/powerpoint/2010/main" val="1456129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DA0D22-9C3E-4875-8B1D-24185B07DB09}" type="datetimeFigureOut">
              <a:rPr lang="en-US" smtClean="0"/>
              <a:t>11/19/2015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DB0AB5-9454-4E97-9586-E054ED6653F0}" type="slidenum">
              <a:rPr lang="en-US" smtClean="0"/>
              <a:t>‹#›</a:t>
            </a:fld>
            <a:endParaRPr lang="en-US"/>
          </a:p>
        </p:txBody>
      </p:sp>
    </p:spTree>
    <p:extLst>
      <p:ext uri="{BB962C8B-B14F-4D97-AF65-F5344CB8AC3E}">
        <p14:creationId xmlns:p14="http://schemas.microsoft.com/office/powerpoint/2010/main" val="3640555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DA0D22-9C3E-4875-8B1D-24185B07DB09}" type="datetimeFigureOut">
              <a:rPr lang="en-US" smtClean="0"/>
              <a:t>11/19/2015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DB0AB5-9454-4E97-9586-E054ED6653F0}" type="slidenum">
              <a:rPr lang="en-US" smtClean="0"/>
              <a:t>‹#›</a:t>
            </a:fld>
            <a:endParaRPr lang="en-US"/>
          </a:p>
        </p:txBody>
      </p:sp>
    </p:spTree>
    <p:extLst>
      <p:ext uri="{BB962C8B-B14F-4D97-AF65-F5344CB8AC3E}">
        <p14:creationId xmlns:p14="http://schemas.microsoft.com/office/powerpoint/2010/main" val="1287291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DA0D22-9C3E-4875-8B1D-24185B07DB09}" type="datetimeFigureOut">
              <a:rPr lang="en-US" smtClean="0"/>
              <a:t>11/19/2015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DB0AB5-9454-4E97-9586-E054ED6653F0}" type="slidenum">
              <a:rPr lang="en-US" smtClean="0"/>
              <a:t>‹#›</a:t>
            </a:fld>
            <a:endParaRPr lang="en-US"/>
          </a:p>
        </p:txBody>
      </p:sp>
    </p:spTree>
    <p:extLst>
      <p:ext uri="{BB962C8B-B14F-4D97-AF65-F5344CB8AC3E}">
        <p14:creationId xmlns:p14="http://schemas.microsoft.com/office/powerpoint/2010/main" val="3211676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0DA0D22-9C3E-4875-8B1D-24185B07DB09}" type="datetimeFigureOut">
              <a:rPr lang="en-US" smtClean="0"/>
              <a:t>11/19/2015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DB0AB5-9454-4E97-9586-E054ED6653F0}" type="slidenum">
              <a:rPr lang="en-US" smtClean="0"/>
              <a:t>‹#›</a:t>
            </a:fld>
            <a:endParaRPr lang="en-US"/>
          </a:p>
        </p:txBody>
      </p:sp>
    </p:spTree>
    <p:extLst>
      <p:ext uri="{BB962C8B-B14F-4D97-AF65-F5344CB8AC3E}">
        <p14:creationId xmlns:p14="http://schemas.microsoft.com/office/powerpoint/2010/main" val="3975806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DA0D22-9C3E-4875-8B1D-24185B07DB09}" type="datetimeFigureOut">
              <a:rPr lang="en-US" smtClean="0"/>
              <a:t>11/19/2015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DB0AB5-9454-4E97-9586-E054ED6653F0}" type="slidenum">
              <a:rPr lang="en-US" smtClean="0"/>
              <a:t>‹#›</a:t>
            </a:fld>
            <a:endParaRPr lang="en-US"/>
          </a:p>
        </p:txBody>
      </p:sp>
    </p:spTree>
    <p:extLst>
      <p:ext uri="{BB962C8B-B14F-4D97-AF65-F5344CB8AC3E}">
        <p14:creationId xmlns:p14="http://schemas.microsoft.com/office/powerpoint/2010/main" val="3400793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DA0D22-9C3E-4875-8B1D-24185B07DB09}" type="datetimeFigureOut">
              <a:rPr lang="en-US" smtClean="0"/>
              <a:t>11/19/2015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DB0AB5-9454-4E97-9586-E054ED6653F0}" type="slidenum">
              <a:rPr lang="en-US" smtClean="0"/>
              <a:t>‹#›</a:t>
            </a:fld>
            <a:endParaRPr lang="en-US"/>
          </a:p>
        </p:txBody>
      </p:sp>
    </p:spTree>
    <p:extLst>
      <p:ext uri="{BB962C8B-B14F-4D97-AF65-F5344CB8AC3E}">
        <p14:creationId xmlns:p14="http://schemas.microsoft.com/office/powerpoint/2010/main" val="1489203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DA0D22-9C3E-4875-8B1D-24185B07DB09}" type="datetimeFigureOut">
              <a:rPr lang="en-US" smtClean="0"/>
              <a:t>11/19/2015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DB0AB5-9454-4E97-9586-E054ED6653F0}" type="slidenum">
              <a:rPr lang="en-US" smtClean="0"/>
              <a:t>‹#›</a:t>
            </a:fld>
            <a:endParaRPr lang="en-US"/>
          </a:p>
        </p:txBody>
      </p:sp>
    </p:spTree>
    <p:extLst>
      <p:ext uri="{BB962C8B-B14F-4D97-AF65-F5344CB8AC3E}">
        <p14:creationId xmlns:p14="http://schemas.microsoft.com/office/powerpoint/2010/main" val="1116941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DA0D22-9C3E-4875-8B1D-24185B07DB09}" type="datetimeFigureOut">
              <a:rPr lang="en-US" smtClean="0"/>
              <a:t>11/19/2015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DB0AB5-9454-4E97-9586-E054ED6653F0}" type="slidenum">
              <a:rPr lang="en-US" smtClean="0"/>
              <a:t>‹#›</a:t>
            </a:fld>
            <a:endParaRPr lang="en-US"/>
          </a:p>
        </p:txBody>
      </p:sp>
    </p:spTree>
    <p:extLst>
      <p:ext uri="{BB962C8B-B14F-4D97-AF65-F5344CB8AC3E}">
        <p14:creationId xmlns:p14="http://schemas.microsoft.com/office/powerpoint/2010/main" val="3717782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dx.doi.org/10.1175/JAS-D-13-0234.1"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5563" y="6513513"/>
            <a:ext cx="9158287" cy="307975"/>
          </a:xfrm>
          <a:prstGeom prst="rect">
            <a:avLst/>
          </a:prstGeom>
        </p:spPr>
        <p:txBody>
          <a:bodyPr>
            <a:spAutoFit/>
          </a:bodyPr>
          <a:lstStyle/>
          <a:p>
            <a:pPr defTabSz="457200" fontAlgn="auto">
              <a:spcBef>
                <a:spcPts val="0"/>
              </a:spcBef>
              <a:spcAft>
                <a:spcPts val="0"/>
              </a:spcAft>
              <a:defRPr/>
            </a:pPr>
            <a:r>
              <a:rPr lang="en-US" sz="1400" dirty="0">
                <a:solidFill>
                  <a:prstClr val="black"/>
                </a:solidFill>
                <a:latin typeface="Calibri"/>
                <a:cs typeface="+mn-cs"/>
              </a:rPr>
              <a:t>Park , </a:t>
            </a:r>
            <a:r>
              <a:rPr lang="en-US" sz="1400" dirty="0" err="1">
                <a:solidFill>
                  <a:prstClr val="black"/>
                </a:solidFill>
                <a:latin typeface="Calibri"/>
                <a:cs typeface="+mn-cs"/>
              </a:rPr>
              <a:t>Sungsu</a:t>
            </a:r>
            <a:r>
              <a:rPr lang="en-US" sz="1400" dirty="0">
                <a:solidFill>
                  <a:prstClr val="black"/>
                </a:solidFill>
                <a:latin typeface="Calibri"/>
                <a:cs typeface="+mn-cs"/>
              </a:rPr>
              <a:t>,  2014:  A Unified Convection Scheme, </a:t>
            </a:r>
            <a:r>
              <a:rPr lang="en-US" sz="1400" dirty="0" err="1">
                <a:solidFill>
                  <a:prstClr val="black"/>
                </a:solidFill>
                <a:latin typeface="Calibri"/>
                <a:cs typeface="+mn-cs"/>
              </a:rPr>
              <a:t>UNICON.Part</a:t>
            </a:r>
            <a:r>
              <a:rPr lang="en-US" sz="1400" dirty="0">
                <a:solidFill>
                  <a:prstClr val="black"/>
                </a:solidFill>
                <a:latin typeface="Calibri"/>
                <a:cs typeface="+mn-cs"/>
              </a:rPr>
              <a:t> </a:t>
            </a:r>
            <a:r>
              <a:rPr lang="en-US" sz="1400" dirty="0" err="1">
                <a:solidFill>
                  <a:prstClr val="black"/>
                </a:solidFill>
                <a:latin typeface="Calibri"/>
                <a:cs typeface="+mn-cs"/>
              </a:rPr>
              <a:t>Ii.,</a:t>
            </a:r>
            <a:r>
              <a:rPr lang="en-US" sz="1400" i="1" dirty="0" err="1">
                <a:solidFill>
                  <a:prstClr val="black"/>
                </a:solidFill>
                <a:latin typeface="Calibri"/>
                <a:cs typeface="+mn-cs"/>
              </a:rPr>
              <a:t>JAS</a:t>
            </a:r>
            <a:r>
              <a:rPr lang="en-US" sz="1400" i="1" dirty="0">
                <a:solidFill>
                  <a:prstClr val="black"/>
                </a:solidFill>
                <a:latin typeface="Calibri"/>
                <a:cs typeface="+mn-cs"/>
              </a:rPr>
              <a:t> </a:t>
            </a:r>
            <a:r>
              <a:rPr lang="en-US" sz="1400" b="1" dirty="0">
                <a:solidFill>
                  <a:prstClr val="black"/>
                </a:solidFill>
                <a:latin typeface="Calibri"/>
                <a:cs typeface="+mn-cs"/>
              </a:rPr>
              <a:t>71</a:t>
            </a:r>
            <a:r>
              <a:rPr lang="en-US" sz="1400" dirty="0">
                <a:solidFill>
                  <a:prstClr val="black"/>
                </a:solidFill>
                <a:latin typeface="Calibri"/>
                <a:cs typeface="+mn-cs"/>
              </a:rPr>
              <a:t>, 3931-3973, DOI: </a:t>
            </a:r>
            <a:r>
              <a:rPr lang="en-US" sz="1400" u="sng" dirty="0">
                <a:solidFill>
                  <a:prstClr val="black"/>
                </a:solidFill>
                <a:latin typeface="Calibri"/>
                <a:cs typeface="+mn-cs"/>
                <a:hlinkClick r:id="rId2"/>
              </a:rPr>
              <a:t>10.1175/JAS-D-13-0234.1</a:t>
            </a:r>
            <a:r>
              <a:rPr lang="en-US" sz="1400" dirty="0">
                <a:solidFill>
                  <a:prstClr val="black"/>
                </a:solidFill>
                <a:latin typeface="Calibri"/>
                <a:cs typeface="+mn-cs"/>
              </a:rPr>
              <a:t>.</a:t>
            </a:r>
          </a:p>
        </p:txBody>
      </p:sp>
      <p:sp>
        <p:nvSpPr>
          <p:cNvPr id="5" name="Title 15"/>
          <p:cNvSpPr txBox="1">
            <a:spLocks/>
          </p:cNvSpPr>
          <p:nvPr/>
        </p:nvSpPr>
        <p:spPr>
          <a:xfrm>
            <a:off x="457200" y="274638"/>
            <a:ext cx="8229600" cy="1143000"/>
          </a:xfrm>
          <a:prstGeom prst="rect">
            <a:avLst/>
          </a:prstGeom>
        </p:spPr>
        <p:txBody>
          <a:bodyPr anchor="ctr">
            <a:normAutofit fontScale="90000"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US" dirty="0" smtClean="0">
                <a:solidFill>
                  <a:sysClr val="windowText" lastClr="000000"/>
                </a:solidFill>
              </a:rPr>
              <a:t> </a:t>
            </a:r>
            <a:r>
              <a:rPr lang="en-US" sz="3600" dirty="0" smtClean="0">
                <a:solidFill>
                  <a:sysClr val="windowText" lastClr="000000"/>
                </a:solidFill>
              </a:rPr>
              <a:t>A Unified Convection Scheme, UNICON. Part II </a:t>
            </a:r>
            <a:r>
              <a:rPr lang="en-US" sz="3600" b="1" dirty="0" smtClean="0">
                <a:solidFill>
                  <a:srgbClr val="595959"/>
                </a:solidFill>
              </a:rPr>
              <a:t/>
            </a:r>
            <a:br>
              <a:rPr lang="en-US" sz="3600" b="1" dirty="0" smtClean="0">
                <a:solidFill>
                  <a:srgbClr val="595959"/>
                </a:solidFill>
              </a:rPr>
            </a:br>
            <a:endParaRPr lang="en-US" sz="3600" dirty="0">
              <a:solidFill>
                <a:sysClr val="windowText" lastClr="000000"/>
              </a:solidFill>
            </a:endParaRPr>
          </a:p>
        </p:txBody>
      </p:sp>
      <p:sp>
        <p:nvSpPr>
          <p:cNvPr id="6" name="Text Placeholder 5"/>
          <p:cNvSpPr txBox="1">
            <a:spLocks/>
          </p:cNvSpPr>
          <p:nvPr/>
        </p:nvSpPr>
        <p:spPr>
          <a:xfrm>
            <a:off x="457200" y="1600200"/>
            <a:ext cx="4038600" cy="4525963"/>
          </a:xfrm>
          <a:prstGeom prst="rect">
            <a:avLst/>
          </a:prstGeom>
        </p:spPr>
        <p:txBody>
          <a:bodyPr>
            <a:normAutofit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Calibri" charset="0"/>
                <a:ea typeface="ＭＳ Ｐゴシック" charset="0"/>
                <a:cs typeface="+mn-cs"/>
              </a:defRPr>
            </a:lvl1pPr>
            <a:lvl2pPr marL="457200" indent="-285750" algn="l" defTabSz="457200" rtl="0" eaLnBrk="1" latinLnBrk="0" hangingPunct="1">
              <a:spcBef>
                <a:spcPct val="20000"/>
              </a:spcBef>
              <a:buFont typeface="Arial"/>
              <a:buChar char="–"/>
              <a:defRPr sz="2800" kern="1200">
                <a:solidFill>
                  <a:schemeClr val="tx1"/>
                </a:solidFill>
                <a:latin typeface="Calibri" charset="0"/>
                <a:ea typeface="ＭＳ Ｐゴシック" charset="0"/>
                <a:cs typeface="+mn-cs"/>
              </a:defRPr>
            </a:lvl2pPr>
            <a:lvl3pPr marL="914400" indent="-228600" algn="l" defTabSz="457200" rtl="0" eaLnBrk="1" latinLnBrk="0" hangingPunct="1">
              <a:spcBef>
                <a:spcPct val="20000"/>
              </a:spcBef>
              <a:buFont typeface="Arial"/>
              <a:buChar char="•"/>
              <a:defRPr sz="2400" kern="1200">
                <a:solidFill>
                  <a:schemeClr val="tx1"/>
                </a:solidFill>
                <a:latin typeface="Calibri" charset="0"/>
                <a:ea typeface="ＭＳ Ｐゴシック" charset="0"/>
                <a:cs typeface="+mn-cs"/>
              </a:defRPr>
            </a:lvl3pPr>
            <a:lvl4pPr marL="1371600" indent="-228600" algn="l" defTabSz="457200" rtl="0" eaLnBrk="1" latinLnBrk="0" hangingPunct="1">
              <a:spcBef>
                <a:spcPct val="20000"/>
              </a:spcBef>
              <a:buFont typeface="Arial"/>
              <a:buChar char="–"/>
              <a:defRPr sz="2000" kern="1200">
                <a:solidFill>
                  <a:schemeClr val="tx1"/>
                </a:solidFill>
                <a:latin typeface="Calibri" charset="0"/>
                <a:ea typeface="ＭＳ Ｐゴシック" charset="0"/>
                <a:cs typeface="+mn-cs"/>
              </a:defRPr>
            </a:lvl4pPr>
            <a:lvl5pPr marL="1828800" indent="-228600" algn="l" defTabSz="457200" rtl="0" eaLnBrk="1" latinLnBrk="0" hangingPunct="1">
              <a:spcBef>
                <a:spcPct val="20000"/>
              </a:spcBef>
              <a:buFont typeface="Arial"/>
              <a:buChar char="»"/>
              <a:defRPr sz="2000" kern="1200">
                <a:solidFill>
                  <a:schemeClr val="tx1"/>
                </a:solidFill>
                <a:latin typeface="Calibri" charset="0"/>
                <a:ea typeface="ＭＳ Ｐゴシック" charset="0"/>
                <a:cs typeface="+mn-cs"/>
              </a:defRPr>
            </a:lvl5pPr>
            <a:lvl6pPr marL="2286000" indent="-228600" algn="l" defTabSz="457200" rtl="0" eaLnBrk="0" fontAlgn="base" latinLnBrk="0" hangingPunct="0">
              <a:spcBef>
                <a:spcPct val="20000"/>
              </a:spcBef>
              <a:spcAft>
                <a:spcPct val="0"/>
              </a:spcAft>
              <a:buFont typeface="Arial" charset="0"/>
              <a:buChar char="»"/>
              <a:defRPr sz="2000" kern="1200">
                <a:solidFill>
                  <a:schemeClr val="tx1"/>
                </a:solidFill>
                <a:latin typeface="Calibri" charset="0"/>
                <a:ea typeface="ＭＳ Ｐゴシック" charset="0"/>
                <a:cs typeface="+mn-cs"/>
              </a:defRPr>
            </a:lvl6pPr>
            <a:lvl7pPr marL="2743200" indent="-228600" algn="l" defTabSz="457200" rtl="0" eaLnBrk="0" fontAlgn="base" latinLnBrk="0" hangingPunct="0">
              <a:spcBef>
                <a:spcPct val="20000"/>
              </a:spcBef>
              <a:spcAft>
                <a:spcPct val="0"/>
              </a:spcAft>
              <a:buFont typeface="Arial" charset="0"/>
              <a:buChar char="»"/>
              <a:defRPr sz="2000" kern="1200">
                <a:solidFill>
                  <a:schemeClr val="tx1"/>
                </a:solidFill>
                <a:latin typeface="Calibri" charset="0"/>
                <a:ea typeface="ＭＳ Ｐゴシック" charset="0"/>
                <a:cs typeface="+mn-cs"/>
              </a:defRPr>
            </a:lvl7pPr>
            <a:lvl8pPr marL="3200400" indent="-228600" algn="l" defTabSz="457200" rtl="0" eaLnBrk="0" fontAlgn="base" latinLnBrk="0" hangingPunct="0">
              <a:spcBef>
                <a:spcPct val="20000"/>
              </a:spcBef>
              <a:spcAft>
                <a:spcPct val="0"/>
              </a:spcAft>
              <a:buFont typeface="Arial" charset="0"/>
              <a:buChar char="»"/>
              <a:defRPr sz="2000" kern="1200">
                <a:solidFill>
                  <a:schemeClr val="tx1"/>
                </a:solidFill>
                <a:latin typeface="Calibri" charset="0"/>
                <a:ea typeface="ＭＳ Ｐゴシック" charset="0"/>
                <a:cs typeface="+mn-cs"/>
              </a:defRPr>
            </a:lvl8pPr>
            <a:lvl9pPr marL="3657600" indent="-228600" algn="l" defTabSz="457200" rtl="0" eaLnBrk="0" fontAlgn="base" latinLnBrk="0" hangingPunct="0">
              <a:spcBef>
                <a:spcPct val="20000"/>
              </a:spcBef>
              <a:spcAft>
                <a:spcPct val="0"/>
              </a:spcAft>
              <a:buFont typeface="Arial" charset="0"/>
              <a:buChar char="»"/>
              <a:defRPr sz="2000" kern="1200">
                <a:solidFill>
                  <a:schemeClr val="tx1"/>
                </a:solidFill>
                <a:latin typeface="Calibri" charset="0"/>
                <a:ea typeface="ＭＳ Ｐゴシック" charset="0"/>
                <a:cs typeface="+mn-cs"/>
              </a:defRPr>
            </a:lvl9pPr>
          </a:lstStyle>
          <a:p>
            <a:pPr fontAlgn="auto">
              <a:lnSpc>
                <a:spcPct val="90000"/>
              </a:lnSpc>
              <a:spcAft>
                <a:spcPts val="0"/>
              </a:spcAft>
              <a:buFont typeface="Arial" charset="0"/>
              <a:buNone/>
              <a:defRPr/>
            </a:pPr>
            <a:r>
              <a:rPr lang="en-US" sz="1400" dirty="0" smtClean="0">
                <a:solidFill>
                  <a:srgbClr val="262626"/>
                </a:solidFill>
              </a:rPr>
              <a:t>OBJECTIVE</a:t>
            </a:r>
          </a:p>
          <a:p>
            <a:pPr fontAlgn="auto">
              <a:spcAft>
                <a:spcPts val="0"/>
              </a:spcAft>
              <a:defRPr/>
            </a:pPr>
            <a:r>
              <a:rPr lang="en-US" sz="1200" dirty="0" smtClean="0">
                <a:solidFill>
                  <a:sysClr val="windowText" lastClr="000000"/>
                </a:solidFill>
              </a:rPr>
              <a:t>A unified convection scheme (UNICON) is implemented into the Community Atmosphere Model, version5 (CAM5), and tested in single-column and global simulations forced by observed sea surface temperature</a:t>
            </a:r>
            <a:endParaRPr lang="en-US" sz="1200" dirty="0" smtClean="0">
              <a:solidFill>
                <a:srgbClr val="262626"/>
              </a:solidFill>
            </a:endParaRPr>
          </a:p>
          <a:p>
            <a:pPr marL="0" indent="0" fontAlgn="auto">
              <a:spcAft>
                <a:spcPts val="0"/>
              </a:spcAft>
              <a:buFont typeface="Arial"/>
              <a:buNone/>
              <a:defRPr/>
            </a:pPr>
            <a:r>
              <a:rPr lang="en-US" sz="1400" dirty="0" smtClean="0">
                <a:solidFill>
                  <a:srgbClr val="262626"/>
                </a:solidFill>
              </a:rPr>
              <a:t>APPROACH</a:t>
            </a:r>
          </a:p>
          <a:p>
            <a:pPr fontAlgn="auto">
              <a:spcAft>
                <a:spcPts val="0"/>
              </a:spcAft>
              <a:defRPr/>
            </a:pPr>
            <a:r>
              <a:rPr lang="en-US" sz="1200" dirty="0" smtClean="0">
                <a:solidFill>
                  <a:sysClr val="windowText" lastClr="000000"/>
                </a:solidFill>
              </a:rPr>
              <a:t>Compared to CAM5, UNICON substantially improves the single-column simulations of stratocumulus-to cumulus transition and shallow and deep convection cases. The global performance of UNICON is similar to CAM5 with a relative spatiotemporal root-mean-square error (RMSE) of 0.777 (0.755 in CAM5) against the earlier version of the model (CCSM3.5). </a:t>
            </a:r>
            <a:endParaRPr lang="en-US" sz="1200" dirty="0" smtClean="0">
              <a:solidFill>
                <a:srgbClr val="404040"/>
              </a:solidFill>
            </a:endParaRPr>
          </a:p>
          <a:p>
            <a:pPr fontAlgn="auto">
              <a:lnSpc>
                <a:spcPct val="90000"/>
              </a:lnSpc>
              <a:spcAft>
                <a:spcPts val="0"/>
              </a:spcAft>
              <a:buFont typeface="Arial" charset="0"/>
              <a:buNone/>
              <a:defRPr/>
            </a:pPr>
            <a:r>
              <a:rPr lang="en-US" sz="1400" dirty="0" smtClean="0">
                <a:solidFill>
                  <a:srgbClr val="262626"/>
                </a:solidFill>
              </a:rPr>
              <a:t>IMPACT</a:t>
            </a:r>
          </a:p>
          <a:p>
            <a:pPr fontAlgn="auto">
              <a:spcAft>
                <a:spcPts val="0"/>
              </a:spcAft>
              <a:defRPr/>
            </a:pPr>
            <a:r>
              <a:rPr lang="en-US" sz="1200" dirty="0" smtClean="0">
                <a:solidFill>
                  <a:sysClr val="windowText" lastClr="000000"/>
                </a:solidFill>
              </a:rPr>
              <a:t>The notable improvements in the UNICON-simulated </a:t>
            </a:r>
            <a:r>
              <a:rPr lang="en-US" sz="1200" dirty="0" err="1" smtClean="0">
                <a:solidFill>
                  <a:sysClr val="windowText" lastClr="000000"/>
                </a:solidFill>
              </a:rPr>
              <a:t>climatologies</a:t>
            </a:r>
            <a:r>
              <a:rPr lang="en-US" sz="1200" dirty="0" smtClean="0">
                <a:solidFill>
                  <a:sysClr val="windowText" lastClr="000000"/>
                </a:solidFill>
              </a:rPr>
              <a:t> over CAM5 are seasonal precipitation patterns (i.e., monsoon) over the western Pacific and South Asia, reduced biases of cloud radiative forcing in the tropical deep convection regions, aerosol optical depth in the tropical and subtropical regions, and cumulus fraction and in-cumulus condensate. In addition to the climatology, UNICON significantly improves the simulation of the diurnal cycle of precipitation and the Madden–Julian oscillation (MJO). </a:t>
            </a:r>
          </a:p>
          <a:p>
            <a:pPr marL="0" indent="0" fontAlgn="auto">
              <a:spcAft>
                <a:spcPts val="0"/>
              </a:spcAft>
              <a:buFont typeface="Arial"/>
              <a:buNone/>
              <a:defRPr/>
            </a:pPr>
            <a:endParaRPr lang="en-US" sz="1200" dirty="0">
              <a:solidFill>
                <a:srgbClr val="404040"/>
              </a:solidFill>
            </a:endParaRPr>
          </a:p>
        </p:txBody>
      </p:sp>
      <p:pic>
        <p:nvPicPr>
          <p:cNvPr id="7" name="Content Placeholder 2"/>
          <p:cNvPicPr>
            <a:picLocks noChangeAspect="1"/>
          </p:cNvPicPr>
          <p:nvPr/>
        </p:nvPicPr>
        <p:blipFill>
          <a:blip r:embed="rId3">
            <a:extLst>
              <a:ext uri="{28A0092B-C50C-407E-A947-70E740481C1C}">
                <a14:useLocalDpi xmlns:a14="http://schemas.microsoft.com/office/drawing/2010/main" val="0"/>
              </a:ext>
            </a:extLst>
          </a:blip>
          <a:srcRect t="-13841" b="-13841"/>
          <a:stretch>
            <a:fillRect/>
          </a:stretch>
        </p:blipFill>
        <p:spPr bwMode="auto">
          <a:xfrm>
            <a:off x="4648200" y="1095375"/>
            <a:ext cx="4038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4603750" y="5180013"/>
            <a:ext cx="4294188" cy="1277937"/>
          </a:xfrm>
          <a:prstGeom prst="rect">
            <a:avLst/>
          </a:prstGeom>
          <a:noFill/>
        </p:spPr>
        <p:txBody>
          <a:bodyPr>
            <a:spAutoFit/>
          </a:bodyPr>
          <a:lstStyle/>
          <a:p>
            <a:pPr defTabSz="457200" fontAlgn="auto">
              <a:spcBef>
                <a:spcPts val="0"/>
              </a:spcBef>
              <a:spcAft>
                <a:spcPts val="0"/>
              </a:spcAft>
              <a:defRPr/>
            </a:pPr>
            <a:r>
              <a:rPr lang="en-US" sz="1100" dirty="0">
                <a:solidFill>
                  <a:prstClr val="black"/>
                </a:solidFill>
                <a:latin typeface="Calibri"/>
                <a:cs typeface="+mn-cs"/>
              </a:rPr>
              <a:t>FIG. 20. The lead–lag correlations of 20–100-day </a:t>
            </a:r>
            <a:r>
              <a:rPr lang="en-US" sz="1100" dirty="0" err="1">
                <a:solidFill>
                  <a:prstClr val="black"/>
                </a:solidFill>
                <a:latin typeface="Calibri"/>
                <a:cs typeface="+mn-cs"/>
              </a:rPr>
              <a:t>bandpass</a:t>
            </a:r>
            <a:r>
              <a:rPr lang="en-US" sz="1100" dirty="0">
                <a:solidFill>
                  <a:prstClr val="black"/>
                </a:solidFill>
                <a:latin typeface="Calibri"/>
                <a:cs typeface="+mn-cs"/>
              </a:rPr>
              <a:t>-filtered, daily</a:t>
            </a:r>
          </a:p>
          <a:p>
            <a:pPr defTabSz="457200" fontAlgn="auto">
              <a:spcBef>
                <a:spcPts val="0"/>
              </a:spcBef>
              <a:spcAft>
                <a:spcPts val="0"/>
              </a:spcAft>
              <a:defRPr/>
            </a:pPr>
            <a:r>
              <a:rPr lang="en-US" sz="1100" dirty="0">
                <a:solidFill>
                  <a:prstClr val="black"/>
                </a:solidFill>
                <a:latin typeface="Calibri"/>
                <a:cs typeface="+mn-cs"/>
              </a:rPr>
              <a:t> PRECT (color shading) and U850 (solid dashed line) correlated to the</a:t>
            </a:r>
          </a:p>
          <a:p>
            <a:pPr defTabSz="457200" fontAlgn="auto">
              <a:spcBef>
                <a:spcPts val="0"/>
              </a:spcBef>
              <a:spcAft>
                <a:spcPts val="0"/>
              </a:spcAft>
              <a:defRPr/>
            </a:pPr>
            <a:r>
              <a:rPr lang="en-US" sz="1100" dirty="0">
                <a:solidFill>
                  <a:prstClr val="black"/>
                </a:solidFill>
                <a:latin typeface="Calibri"/>
                <a:cs typeface="+mn-cs"/>
              </a:rPr>
              <a:t> daily time series of </a:t>
            </a:r>
            <a:r>
              <a:rPr lang="en-US" sz="1100" dirty="0" err="1">
                <a:solidFill>
                  <a:prstClr val="black"/>
                </a:solidFill>
                <a:latin typeface="Calibri"/>
                <a:cs typeface="+mn-cs"/>
              </a:rPr>
              <a:t>bandpass</a:t>
            </a:r>
            <a:r>
              <a:rPr lang="en-US" sz="1100" dirty="0">
                <a:solidFill>
                  <a:prstClr val="black"/>
                </a:solidFill>
                <a:latin typeface="Calibri"/>
                <a:cs typeface="+mn-cs"/>
              </a:rPr>
              <a:t>-filtered PRECT at (08, 908E) as a function</a:t>
            </a:r>
          </a:p>
          <a:p>
            <a:pPr defTabSz="457200" fontAlgn="auto">
              <a:spcBef>
                <a:spcPts val="0"/>
              </a:spcBef>
              <a:spcAft>
                <a:spcPts val="0"/>
              </a:spcAft>
              <a:defRPr/>
            </a:pPr>
            <a:r>
              <a:rPr lang="en-US" sz="1100" dirty="0">
                <a:solidFill>
                  <a:prstClr val="black"/>
                </a:solidFill>
                <a:latin typeface="Calibri"/>
                <a:cs typeface="+mn-cs"/>
              </a:rPr>
              <a:t> of (a)–(f) longitude and (g)–(l) latitude during (a)–(c),(g)–(</a:t>
            </a:r>
            <a:r>
              <a:rPr lang="en-US" sz="1100" dirty="0" err="1">
                <a:solidFill>
                  <a:prstClr val="black"/>
                </a:solidFill>
                <a:latin typeface="Calibri"/>
                <a:cs typeface="+mn-cs"/>
              </a:rPr>
              <a:t>i</a:t>
            </a:r>
            <a:r>
              <a:rPr lang="en-US" sz="1100" dirty="0">
                <a:solidFill>
                  <a:prstClr val="black"/>
                </a:solidFill>
                <a:latin typeface="Calibri"/>
                <a:cs typeface="+mn-cs"/>
              </a:rPr>
              <a:t>) May–October  and (d)–(f),(j)–(l) November–April from (center) the GPCP PRECT and the NCEP–NCAR reanalysis of U850 during January 1996–December 2008,(left) CAM5, and (right) UNICON</a:t>
            </a:r>
            <a:endParaRPr lang="en-US" dirty="0">
              <a:solidFill>
                <a:prstClr val="black"/>
              </a:solidFill>
              <a:latin typeface="Calibri"/>
              <a:cs typeface="+mn-cs"/>
            </a:endParaRPr>
          </a:p>
        </p:txBody>
      </p:sp>
    </p:spTree>
    <p:extLst>
      <p:ext uri="{BB962C8B-B14F-4D97-AF65-F5344CB8AC3E}">
        <p14:creationId xmlns:p14="http://schemas.microsoft.com/office/powerpoint/2010/main" val="20933789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312</Words>
  <Application>Microsoft Office PowerPoint</Application>
  <PresentationFormat>On-screen Show (4:3)</PresentationFormat>
  <Paragraphs>12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NCAR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Shearer</dc:creator>
  <cp:lastModifiedBy>Stephanie Shearer</cp:lastModifiedBy>
  <cp:revision>1</cp:revision>
  <dcterms:created xsi:type="dcterms:W3CDTF">2015-11-19T23:18:03Z</dcterms:created>
  <dcterms:modified xsi:type="dcterms:W3CDTF">2015-11-19T23:18:30Z</dcterms:modified>
</cp:coreProperties>
</file>