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114"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6F6751-BC16-44DA-A5EE-331A60D58FF5}"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DF513-8DE0-40FC-A942-8BB61018D11C}" type="slidenum">
              <a:rPr lang="en-US" smtClean="0"/>
              <a:t>‹#›</a:t>
            </a:fld>
            <a:endParaRPr lang="en-US"/>
          </a:p>
        </p:txBody>
      </p:sp>
    </p:spTree>
    <p:extLst>
      <p:ext uri="{BB962C8B-B14F-4D97-AF65-F5344CB8AC3E}">
        <p14:creationId xmlns:p14="http://schemas.microsoft.com/office/powerpoint/2010/main" val="717361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6F6751-BC16-44DA-A5EE-331A60D58FF5}"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DF513-8DE0-40FC-A942-8BB61018D11C}" type="slidenum">
              <a:rPr lang="en-US" smtClean="0"/>
              <a:t>‹#›</a:t>
            </a:fld>
            <a:endParaRPr lang="en-US"/>
          </a:p>
        </p:txBody>
      </p:sp>
    </p:spTree>
    <p:extLst>
      <p:ext uri="{BB962C8B-B14F-4D97-AF65-F5344CB8AC3E}">
        <p14:creationId xmlns:p14="http://schemas.microsoft.com/office/powerpoint/2010/main" val="4260853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6F6751-BC16-44DA-A5EE-331A60D58FF5}"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DF513-8DE0-40FC-A942-8BB61018D11C}" type="slidenum">
              <a:rPr lang="en-US" smtClean="0"/>
              <a:t>‹#›</a:t>
            </a:fld>
            <a:endParaRPr lang="en-US"/>
          </a:p>
        </p:txBody>
      </p:sp>
    </p:spTree>
    <p:extLst>
      <p:ext uri="{BB962C8B-B14F-4D97-AF65-F5344CB8AC3E}">
        <p14:creationId xmlns:p14="http://schemas.microsoft.com/office/powerpoint/2010/main" val="1301810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6F6751-BC16-44DA-A5EE-331A60D58FF5}"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DF513-8DE0-40FC-A942-8BB61018D11C}" type="slidenum">
              <a:rPr lang="en-US" smtClean="0"/>
              <a:t>‹#›</a:t>
            </a:fld>
            <a:endParaRPr lang="en-US"/>
          </a:p>
        </p:txBody>
      </p:sp>
    </p:spTree>
    <p:extLst>
      <p:ext uri="{BB962C8B-B14F-4D97-AF65-F5344CB8AC3E}">
        <p14:creationId xmlns:p14="http://schemas.microsoft.com/office/powerpoint/2010/main" val="2908679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6F6751-BC16-44DA-A5EE-331A60D58FF5}"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DF513-8DE0-40FC-A942-8BB61018D11C}" type="slidenum">
              <a:rPr lang="en-US" smtClean="0"/>
              <a:t>‹#›</a:t>
            </a:fld>
            <a:endParaRPr lang="en-US"/>
          </a:p>
        </p:txBody>
      </p:sp>
    </p:spTree>
    <p:extLst>
      <p:ext uri="{BB962C8B-B14F-4D97-AF65-F5344CB8AC3E}">
        <p14:creationId xmlns:p14="http://schemas.microsoft.com/office/powerpoint/2010/main" val="3654459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6F6751-BC16-44DA-A5EE-331A60D58FF5}" type="datetimeFigureOut">
              <a:rPr lang="en-US" smtClean="0"/>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DF513-8DE0-40FC-A942-8BB61018D11C}" type="slidenum">
              <a:rPr lang="en-US" smtClean="0"/>
              <a:t>‹#›</a:t>
            </a:fld>
            <a:endParaRPr lang="en-US"/>
          </a:p>
        </p:txBody>
      </p:sp>
    </p:spTree>
    <p:extLst>
      <p:ext uri="{BB962C8B-B14F-4D97-AF65-F5344CB8AC3E}">
        <p14:creationId xmlns:p14="http://schemas.microsoft.com/office/powerpoint/2010/main" val="131510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6F6751-BC16-44DA-A5EE-331A60D58FF5}" type="datetimeFigureOut">
              <a:rPr lang="en-US" smtClean="0"/>
              <a:t>11/19/2015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8DF513-8DE0-40FC-A942-8BB61018D11C}" type="slidenum">
              <a:rPr lang="en-US" smtClean="0"/>
              <a:t>‹#›</a:t>
            </a:fld>
            <a:endParaRPr lang="en-US"/>
          </a:p>
        </p:txBody>
      </p:sp>
    </p:spTree>
    <p:extLst>
      <p:ext uri="{BB962C8B-B14F-4D97-AF65-F5344CB8AC3E}">
        <p14:creationId xmlns:p14="http://schemas.microsoft.com/office/powerpoint/2010/main" val="3594295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6F6751-BC16-44DA-A5EE-331A60D58FF5}" type="datetimeFigureOut">
              <a:rPr lang="en-US" smtClean="0"/>
              <a:t>11/19/2015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8DF513-8DE0-40FC-A942-8BB61018D11C}" type="slidenum">
              <a:rPr lang="en-US" smtClean="0"/>
              <a:t>‹#›</a:t>
            </a:fld>
            <a:endParaRPr lang="en-US"/>
          </a:p>
        </p:txBody>
      </p:sp>
    </p:spTree>
    <p:extLst>
      <p:ext uri="{BB962C8B-B14F-4D97-AF65-F5344CB8AC3E}">
        <p14:creationId xmlns:p14="http://schemas.microsoft.com/office/powerpoint/2010/main" val="321692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F6751-BC16-44DA-A5EE-331A60D58FF5}" type="datetimeFigureOut">
              <a:rPr lang="en-US" smtClean="0"/>
              <a:t>11/19/2015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8DF513-8DE0-40FC-A942-8BB61018D11C}" type="slidenum">
              <a:rPr lang="en-US" smtClean="0"/>
              <a:t>‹#›</a:t>
            </a:fld>
            <a:endParaRPr lang="en-US"/>
          </a:p>
        </p:txBody>
      </p:sp>
    </p:spTree>
    <p:extLst>
      <p:ext uri="{BB962C8B-B14F-4D97-AF65-F5344CB8AC3E}">
        <p14:creationId xmlns:p14="http://schemas.microsoft.com/office/powerpoint/2010/main" val="1727723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6F6751-BC16-44DA-A5EE-331A60D58FF5}" type="datetimeFigureOut">
              <a:rPr lang="en-US" smtClean="0"/>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DF513-8DE0-40FC-A942-8BB61018D11C}" type="slidenum">
              <a:rPr lang="en-US" smtClean="0"/>
              <a:t>‹#›</a:t>
            </a:fld>
            <a:endParaRPr lang="en-US"/>
          </a:p>
        </p:txBody>
      </p:sp>
    </p:spTree>
    <p:extLst>
      <p:ext uri="{BB962C8B-B14F-4D97-AF65-F5344CB8AC3E}">
        <p14:creationId xmlns:p14="http://schemas.microsoft.com/office/powerpoint/2010/main" val="3526260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6F6751-BC16-44DA-A5EE-331A60D58FF5}" type="datetimeFigureOut">
              <a:rPr lang="en-US" smtClean="0"/>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DF513-8DE0-40FC-A942-8BB61018D11C}" type="slidenum">
              <a:rPr lang="en-US" smtClean="0"/>
              <a:t>‹#›</a:t>
            </a:fld>
            <a:endParaRPr lang="en-US"/>
          </a:p>
        </p:txBody>
      </p:sp>
    </p:spTree>
    <p:extLst>
      <p:ext uri="{BB962C8B-B14F-4D97-AF65-F5344CB8AC3E}">
        <p14:creationId xmlns:p14="http://schemas.microsoft.com/office/powerpoint/2010/main" val="203794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F6751-BC16-44DA-A5EE-331A60D58FF5}" type="datetimeFigureOut">
              <a:rPr lang="en-US" smtClean="0"/>
              <a:t>11/19/2015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8DF513-8DE0-40FC-A942-8BB61018D11C}" type="slidenum">
              <a:rPr lang="en-US" smtClean="0"/>
              <a:t>‹#›</a:t>
            </a:fld>
            <a:endParaRPr lang="en-US"/>
          </a:p>
        </p:txBody>
      </p:sp>
    </p:spTree>
    <p:extLst>
      <p:ext uri="{BB962C8B-B14F-4D97-AF65-F5344CB8AC3E}">
        <p14:creationId xmlns:p14="http://schemas.microsoft.com/office/powerpoint/2010/main" val="2072564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dx.doi.org/10.1175/JAS-D-13-0233.1"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563" y="6513513"/>
            <a:ext cx="9158287" cy="307975"/>
          </a:xfrm>
          <a:prstGeom prst="rect">
            <a:avLst/>
          </a:prstGeom>
        </p:spPr>
        <p:txBody>
          <a:bodyPr>
            <a:spAutoFit/>
          </a:bodyPr>
          <a:lstStyle/>
          <a:p>
            <a:pPr defTabSz="457200" fontAlgn="auto">
              <a:spcBef>
                <a:spcPts val="0"/>
              </a:spcBef>
              <a:spcAft>
                <a:spcPts val="0"/>
              </a:spcAft>
              <a:defRPr/>
            </a:pPr>
            <a:r>
              <a:rPr lang="en-US" sz="1400" dirty="0">
                <a:solidFill>
                  <a:prstClr val="black"/>
                </a:solidFill>
                <a:latin typeface="Calibri"/>
                <a:cs typeface="+mn-cs"/>
              </a:rPr>
              <a:t>Park , </a:t>
            </a:r>
            <a:r>
              <a:rPr lang="en-US" sz="1400" dirty="0" err="1">
                <a:solidFill>
                  <a:prstClr val="black"/>
                </a:solidFill>
                <a:latin typeface="Calibri"/>
                <a:cs typeface="+mn-cs"/>
              </a:rPr>
              <a:t>Sungsu</a:t>
            </a:r>
            <a:r>
              <a:rPr lang="en-US" sz="1400" dirty="0">
                <a:solidFill>
                  <a:prstClr val="black"/>
                </a:solidFill>
                <a:latin typeface="Calibri"/>
                <a:cs typeface="+mn-cs"/>
              </a:rPr>
              <a:t>,  2014:  A Unified Convection Scheme, </a:t>
            </a:r>
            <a:r>
              <a:rPr lang="en-US" sz="1400" dirty="0" err="1">
                <a:solidFill>
                  <a:prstClr val="black"/>
                </a:solidFill>
                <a:latin typeface="Calibri"/>
                <a:cs typeface="+mn-cs"/>
              </a:rPr>
              <a:t>UNICON.Part</a:t>
            </a:r>
            <a:r>
              <a:rPr lang="en-US" sz="1400" dirty="0">
                <a:solidFill>
                  <a:prstClr val="black"/>
                </a:solidFill>
                <a:latin typeface="Calibri"/>
                <a:cs typeface="+mn-cs"/>
              </a:rPr>
              <a:t> I.,</a:t>
            </a:r>
            <a:r>
              <a:rPr lang="en-US" sz="1400" i="1" dirty="0">
                <a:solidFill>
                  <a:prstClr val="black"/>
                </a:solidFill>
                <a:latin typeface="Calibri"/>
                <a:cs typeface="+mn-cs"/>
              </a:rPr>
              <a:t>JAS </a:t>
            </a:r>
            <a:r>
              <a:rPr lang="en-US" sz="1400" b="1" dirty="0">
                <a:solidFill>
                  <a:prstClr val="black"/>
                </a:solidFill>
                <a:latin typeface="Calibri"/>
                <a:cs typeface="+mn-cs"/>
              </a:rPr>
              <a:t>71</a:t>
            </a:r>
            <a:r>
              <a:rPr lang="en-US" sz="1400" dirty="0">
                <a:solidFill>
                  <a:prstClr val="black"/>
                </a:solidFill>
                <a:latin typeface="Calibri"/>
                <a:cs typeface="+mn-cs"/>
              </a:rPr>
              <a:t>, 3902-3930, DOI: </a:t>
            </a:r>
            <a:r>
              <a:rPr lang="en-US" sz="1400" u="sng" dirty="0">
                <a:solidFill>
                  <a:prstClr val="black"/>
                </a:solidFill>
                <a:latin typeface="Calibri"/>
                <a:cs typeface="+mn-cs"/>
                <a:hlinkClick r:id="rId2"/>
              </a:rPr>
              <a:t>10.1175/JAS-D-13-0233.1</a:t>
            </a:r>
            <a:r>
              <a:rPr lang="en-US" sz="1400" dirty="0">
                <a:solidFill>
                  <a:prstClr val="black"/>
                </a:solidFill>
                <a:latin typeface="Calibri"/>
                <a:cs typeface="+mn-cs"/>
              </a:rPr>
              <a:t>.</a:t>
            </a:r>
          </a:p>
        </p:txBody>
      </p:sp>
      <p:sp>
        <p:nvSpPr>
          <p:cNvPr id="5" name="Title 15"/>
          <p:cNvSpPr txBox="1">
            <a:spLocks/>
          </p:cNvSpPr>
          <p:nvPr/>
        </p:nvSpPr>
        <p:spPr>
          <a:xfrm>
            <a:off x="457200" y="274638"/>
            <a:ext cx="8229600" cy="1143000"/>
          </a:xfrm>
          <a:prstGeom prst="rect">
            <a:avLst/>
          </a:prstGeom>
        </p:spPr>
        <p:txBody>
          <a:bodyPr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mtClean="0">
                <a:solidFill>
                  <a:sysClr val="windowText" lastClr="000000"/>
                </a:solidFill>
              </a:rPr>
              <a:t> </a:t>
            </a:r>
            <a:r>
              <a:rPr lang="en-US" sz="3600" smtClean="0">
                <a:solidFill>
                  <a:sysClr val="windowText" lastClr="000000"/>
                </a:solidFill>
              </a:rPr>
              <a:t>A Unified Convection Scheme, UNICON. Part I  </a:t>
            </a:r>
            <a:r>
              <a:rPr lang="en-US" sz="3600" b="1" smtClean="0">
                <a:solidFill>
                  <a:srgbClr val="595959"/>
                </a:solidFill>
              </a:rPr>
              <a:t/>
            </a:r>
            <a:br>
              <a:rPr lang="en-US" sz="3600" b="1" smtClean="0">
                <a:solidFill>
                  <a:srgbClr val="595959"/>
                </a:solidFill>
              </a:rPr>
            </a:br>
            <a:endParaRPr lang="en-US" sz="3600" dirty="0">
              <a:solidFill>
                <a:sysClr val="windowText" lastClr="000000"/>
              </a:solidFill>
            </a:endParaRPr>
          </a:p>
        </p:txBody>
      </p:sp>
      <p:sp>
        <p:nvSpPr>
          <p:cNvPr id="6" name="Text Placeholder 5"/>
          <p:cNvSpPr txBox="1">
            <a:spLocks/>
          </p:cNvSpPr>
          <p:nvPr/>
        </p:nvSpPr>
        <p:spPr>
          <a:xfrm>
            <a:off x="457200" y="1600200"/>
            <a:ext cx="4038600" cy="4525963"/>
          </a:xfrm>
          <a:prstGeom prst="rect">
            <a:avLst/>
          </a:prstGeom>
        </p:spPr>
        <p:txBody>
          <a:bodyPr>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Calibri" charset="0"/>
                <a:ea typeface="ＭＳ Ｐゴシック" charset="0"/>
                <a:cs typeface="+mn-cs"/>
              </a:defRPr>
            </a:lvl1pPr>
            <a:lvl2pPr marL="457200" indent="-285750" algn="l" defTabSz="457200" rtl="0" eaLnBrk="1" latinLnBrk="0" hangingPunct="1">
              <a:spcBef>
                <a:spcPct val="20000"/>
              </a:spcBef>
              <a:buFont typeface="Arial"/>
              <a:buChar char="–"/>
              <a:defRPr sz="2800" kern="1200">
                <a:solidFill>
                  <a:schemeClr val="tx1"/>
                </a:solidFill>
                <a:latin typeface="Calibri" charset="0"/>
                <a:ea typeface="ＭＳ Ｐゴシック" charset="0"/>
                <a:cs typeface="+mn-cs"/>
              </a:defRPr>
            </a:lvl2pPr>
            <a:lvl3pPr marL="914400" indent="-228600" algn="l" defTabSz="457200" rtl="0" eaLnBrk="1" latinLnBrk="0" hangingPunct="1">
              <a:spcBef>
                <a:spcPct val="20000"/>
              </a:spcBef>
              <a:buFont typeface="Arial"/>
              <a:buChar char="•"/>
              <a:defRPr sz="2400" kern="1200">
                <a:solidFill>
                  <a:schemeClr val="tx1"/>
                </a:solidFill>
                <a:latin typeface="Calibri" charset="0"/>
                <a:ea typeface="ＭＳ Ｐゴシック" charset="0"/>
                <a:cs typeface="+mn-cs"/>
              </a:defRPr>
            </a:lvl3pPr>
            <a:lvl4pPr marL="1371600" indent="-228600" algn="l" defTabSz="457200" rtl="0" eaLnBrk="1" latinLnBrk="0" hangingPunct="1">
              <a:spcBef>
                <a:spcPct val="20000"/>
              </a:spcBef>
              <a:buFont typeface="Arial"/>
              <a:buChar char="–"/>
              <a:defRPr sz="2000" kern="1200">
                <a:solidFill>
                  <a:schemeClr val="tx1"/>
                </a:solidFill>
                <a:latin typeface="Calibri" charset="0"/>
                <a:ea typeface="ＭＳ Ｐゴシック" charset="0"/>
                <a:cs typeface="+mn-cs"/>
              </a:defRPr>
            </a:lvl4pPr>
            <a:lvl5pPr marL="1828800" indent="-228600" algn="l" defTabSz="457200" rtl="0" eaLnBrk="1" latinLnBrk="0" hangingPunct="1">
              <a:spcBef>
                <a:spcPct val="20000"/>
              </a:spcBef>
              <a:buFont typeface="Arial"/>
              <a:buChar char="»"/>
              <a:defRPr sz="2000" kern="1200">
                <a:solidFill>
                  <a:schemeClr val="tx1"/>
                </a:solidFill>
                <a:latin typeface="Calibri" charset="0"/>
                <a:ea typeface="ＭＳ Ｐゴシック" charset="0"/>
                <a:cs typeface="+mn-cs"/>
              </a:defRPr>
            </a:lvl5pPr>
            <a:lvl6pPr marL="2286000" indent="-228600" algn="l" defTabSz="457200" rtl="0" eaLnBrk="0" fontAlgn="base" latinLnBrk="0" hangingPunct="0">
              <a:spcBef>
                <a:spcPct val="20000"/>
              </a:spcBef>
              <a:spcAft>
                <a:spcPct val="0"/>
              </a:spcAft>
              <a:buFont typeface="Arial" charset="0"/>
              <a:buChar char="»"/>
              <a:defRPr sz="2000" kern="1200">
                <a:solidFill>
                  <a:schemeClr val="tx1"/>
                </a:solidFill>
                <a:latin typeface="Calibri" charset="0"/>
                <a:ea typeface="ＭＳ Ｐゴシック" charset="0"/>
                <a:cs typeface="+mn-cs"/>
              </a:defRPr>
            </a:lvl6pPr>
            <a:lvl7pPr marL="2743200" indent="-228600" algn="l" defTabSz="457200" rtl="0" eaLnBrk="0" fontAlgn="base" latinLnBrk="0" hangingPunct="0">
              <a:spcBef>
                <a:spcPct val="20000"/>
              </a:spcBef>
              <a:spcAft>
                <a:spcPct val="0"/>
              </a:spcAft>
              <a:buFont typeface="Arial" charset="0"/>
              <a:buChar char="»"/>
              <a:defRPr sz="2000" kern="1200">
                <a:solidFill>
                  <a:schemeClr val="tx1"/>
                </a:solidFill>
                <a:latin typeface="Calibri" charset="0"/>
                <a:ea typeface="ＭＳ Ｐゴシック" charset="0"/>
                <a:cs typeface="+mn-cs"/>
              </a:defRPr>
            </a:lvl7pPr>
            <a:lvl8pPr marL="3200400" indent="-228600" algn="l" defTabSz="457200" rtl="0" eaLnBrk="0" fontAlgn="base" latinLnBrk="0" hangingPunct="0">
              <a:spcBef>
                <a:spcPct val="20000"/>
              </a:spcBef>
              <a:spcAft>
                <a:spcPct val="0"/>
              </a:spcAft>
              <a:buFont typeface="Arial" charset="0"/>
              <a:buChar char="»"/>
              <a:defRPr sz="2000" kern="1200">
                <a:solidFill>
                  <a:schemeClr val="tx1"/>
                </a:solidFill>
                <a:latin typeface="Calibri" charset="0"/>
                <a:ea typeface="ＭＳ Ｐゴシック" charset="0"/>
                <a:cs typeface="+mn-cs"/>
              </a:defRPr>
            </a:lvl8pPr>
            <a:lvl9pPr marL="3657600" indent="-228600" algn="l" defTabSz="457200" rtl="0" eaLnBrk="0" fontAlgn="base" latinLnBrk="0" hangingPunct="0">
              <a:spcBef>
                <a:spcPct val="20000"/>
              </a:spcBef>
              <a:spcAft>
                <a:spcPct val="0"/>
              </a:spcAft>
              <a:buFont typeface="Arial" charset="0"/>
              <a:buChar char="»"/>
              <a:defRPr sz="2000" kern="1200">
                <a:solidFill>
                  <a:schemeClr val="tx1"/>
                </a:solidFill>
                <a:latin typeface="Calibri" charset="0"/>
                <a:ea typeface="ＭＳ Ｐゴシック" charset="0"/>
                <a:cs typeface="+mn-cs"/>
              </a:defRPr>
            </a:lvl9pPr>
          </a:lstStyle>
          <a:p>
            <a:pPr fontAlgn="auto">
              <a:lnSpc>
                <a:spcPct val="90000"/>
              </a:lnSpc>
              <a:spcAft>
                <a:spcPts val="0"/>
              </a:spcAft>
              <a:buFont typeface="Arial" charset="0"/>
              <a:buNone/>
              <a:defRPr/>
            </a:pPr>
            <a:r>
              <a:rPr lang="en-US" sz="1400" smtClean="0">
                <a:solidFill>
                  <a:srgbClr val="262626"/>
                </a:solidFill>
              </a:rPr>
              <a:t>OBJECTIVE</a:t>
            </a:r>
          </a:p>
          <a:p>
            <a:pPr fontAlgn="auto">
              <a:spcAft>
                <a:spcPts val="0"/>
              </a:spcAft>
              <a:defRPr/>
            </a:pPr>
            <a:r>
              <a:rPr lang="en-US" sz="1200" smtClean="0">
                <a:solidFill>
                  <a:srgbClr val="404040"/>
                </a:solidFill>
              </a:rPr>
              <a:t>This study formally </a:t>
            </a:r>
            <a:r>
              <a:rPr lang="en-US" sz="1200" smtClean="0">
                <a:solidFill>
                  <a:sysClr val="windowText" lastClr="000000"/>
                </a:solidFill>
              </a:rPr>
              <a:t>develops a new </a:t>
            </a:r>
            <a:r>
              <a:rPr lang="en-US" sz="1200" b="1" smtClean="0">
                <a:solidFill>
                  <a:sysClr val="windowText" lastClr="000000"/>
                </a:solidFill>
              </a:rPr>
              <a:t> unified </a:t>
            </a:r>
            <a:r>
              <a:rPr lang="en-US" sz="1200" smtClean="0">
                <a:solidFill>
                  <a:sysClr val="windowText" lastClr="000000"/>
                </a:solidFill>
              </a:rPr>
              <a:t>convection scheme (UNICON) that parameterizes relative (i.e., with respect to the grid-mean vertical flow) subgrid vertical transport by nonlocal asymmetric turbulent eddies. </a:t>
            </a:r>
            <a:endParaRPr lang="en-US" sz="1400" smtClean="0">
              <a:solidFill>
                <a:srgbClr val="404040"/>
              </a:solidFill>
            </a:endParaRPr>
          </a:p>
          <a:p>
            <a:pPr fontAlgn="auto">
              <a:lnSpc>
                <a:spcPct val="90000"/>
              </a:lnSpc>
              <a:spcAft>
                <a:spcPts val="0"/>
              </a:spcAft>
              <a:buFont typeface="Arial" charset="0"/>
              <a:buNone/>
              <a:defRPr/>
            </a:pPr>
            <a:r>
              <a:rPr lang="en-US" sz="1400" smtClean="0">
                <a:solidFill>
                  <a:srgbClr val="262626"/>
                </a:solidFill>
              </a:rPr>
              <a:t>APPROACH</a:t>
            </a:r>
          </a:p>
          <a:p>
            <a:pPr fontAlgn="auto">
              <a:spcAft>
                <a:spcPts val="0"/>
              </a:spcAft>
              <a:defRPr/>
            </a:pPr>
            <a:r>
              <a:rPr lang="en-US" sz="1200" smtClean="0">
                <a:solidFill>
                  <a:sysClr val="windowText" lastClr="000000"/>
                </a:solidFill>
              </a:rPr>
              <a:t>UNICON is a process-based model of subgrid convective plumes and mesoscale organized flow that does not rely on any quasi-equilibrium assumptions such as convective available potential energy (CAPE) or convective inhibition (CIN) closures. In combination with a relative subgrid vertical transport scheme by local symmetric turbulent eddies and a grid-scale advection scheme, UNICON simulates vertical transport of water species and conservative scalars without double counting at any horizontal resolution. UNICON simulates all dry–moist, forced–free, and shallow–deep convection within a single framework in a seamless, consistent, and unified way. </a:t>
            </a:r>
            <a:endParaRPr lang="en-US" sz="1200" smtClean="0">
              <a:solidFill>
                <a:srgbClr val="404040"/>
              </a:solidFill>
            </a:endParaRPr>
          </a:p>
          <a:p>
            <a:pPr fontAlgn="auto">
              <a:lnSpc>
                <a:spcPct val="90000"/>
              </a:lnSpc>
              <a:spcAft>
                <a:spcPts val="0"/>
              </a:spcAft>
              <a:buFont typeface="Arial" charset="0"/>
              <a:buNone/>
              <a:defRPr/>
            </a:pPr>
            <a:r>
              <a:rPr lang="en-US" sz="1400" smtClean="0">
                <a:solidFill>
                  <a:srgbClr val="262626"/>
                </a:solidFill>
              </a:rPr>
              <a:t>IMPACT</a:t>
            </a:r>
          </a:p>
          <a:p>
            <a:pPr fontAlgn="auto">
              <a:spcAft>
                <a:spcPts val="0"/>
              </a:spcAft>
              <a:defRPr/>
            </a:pPr>
            <a:r>
              <a:rPr lang="en-US" sz="1200" smtClean="0">
                <a:solidFill>
                  <a:sysClr val="windowText" lastClr="000000"/>
                </a:solidFill>
              </a:rPr>
              <a:t>The combined subgrid parameterization of diagnostic convective updraft and downdraft plumes, prognostic subgrid mesoscale organized flow, and the feedback among them remedies the weakness of conventional quasi-steady diagnostic plume models—the lack of plume memory across the time step—allowing UNICON to successfully simulate various transitional phenomena associated with convection (e.g., the diurnal cycle of precipitation and the Madden–Julian oscillation).</a:t>
            </a:r>
            <a:endParaRPr lang="en-US" sz="1200" dirty="0">
              <a:solidFill>
                <a:srgbClr val="404040"/>
              </a:solidFill>
            </a:endParaRPr>
          </a:p>
        </p:txBody>
      </p:sp>
      <p:pic>
        <p:nvPicPr>
          <p:cNvPr id="7" name="Content Placeholder 24"/>
          <p:cNvPicPr>
            <a:picLocks noChangeAspect="1"/>
          </p:cNvPicPr>
          <p:nvPr/>
        </p:nvPicPr>
        <p:blipFill>
          <a:blip r:embed="rId3">
            <a:extLst>
              <a:ext uri="{28A0092B-C50C-407E-A947-70E740481C1C}">
                <a14:useLocalDpi xmlns:a14="http://schemas.microsoft.com/office/drawing/2010/main" val="0"/>
              </a:ext>
            </a:extLst>
          </a:blip>
          <a:srcRect t="-38106" b="-38106"/>
          <a:stretch>
            <a:fillRect/>
          </a:stretch>
        </p:blipFill>
        <p:spPr bwMode="auto">
          <a:xfrm>
            <a:off x="4648200" y="1081088"/>
            <a:ext cx="4251325" cy="476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5224463" y="4876800"/>
            <a:ext cx="3024187" cy="954088"/>
          </a:xfrm>
          <a:prstGeom prst="rect">
            <a:avLst/>
          </a:prstGeom>
          <a:noFill/>
        </p:spPr>
        <p:txBody>
          <a:bodyPr wrap="none">
            <a:spAutoFit/>
          </a:bodyPr>
          <a:lstStyle/>
          <a:p>
            <a:pPr defTabSz="457200" fontAlgn="auto">
              <a:spcBef>
                <a:spcPts val="0"/>
              </a:spcBef>
              <a:spcAft>
                <a:spcPts val="0"/>
              </a:spcAft>
              <a:defRPr/>
            </a:pPr>
            <a:r>
              <a:rPr lang="en-US" sz="1400" dirty="0">
                <a:solidFill>
                  <a:prstClr val="black"/>
                </a:solidFill>
                <a:latin typeface="Calibri"/>
                <a:cs typeface="+mn-cs"/>
              </a:rPr>
              <a:t>Pictorial description of the difference</a:t>
            </a:r>
          </a:p>
          <a:p>
            <a:pPr defTabSz="457200" fontAlgn="auto">
              <a:spcBef>
                <a:spcPts val="0"/>
              </a:spcBef>
              <a:spcAft>
                <a:spcPts val="0"/>
              </a:spcAft>
              <a:defRPr/>
            </a:pPr>
            <a:r>
              <a:rPr lang="en-US" sz="1400" dirty="0">
                <a:solidFill>
                  <a:prstClr val="black"/>
                </a:solidFill>
                <a:latin typeface="Calibri"/>
                <a:cs typeface="+mn-cs"/>
              </a:rPr>
              <a:t>between the conventional approach to </a:t>
            </a:r>
          </a:p>
          <a:p>
            <a:pPr defTabSz="457200" fontAlgn="auto">
              <a:spcBef>
                <a:spcPts val="0"/>
              </a:spcBef>
              <a:spcAft>
                <a:spcPts val="0"/>
              </a:spcAft>
              <a:defRPr/>
            </a:pPr>
            <a:r>
              <a:rPr lang="en-US" sz="1400" dirty="0">
                <a:solidFill>
                  <a:prstClr val="black"/>
                </a:solidFill>
                <a:latin typeface="Calibri"/>
                <a:cs typeface="+mn-cs"/>
              </a:rPr>
              <a:t>convective parameterization (left) and </a:t>
            </a:r>
          </a:p>
          <a:p>
            <a:pPr defTabSz="457200" fontAlgn="auto">
              <a:spcBef>
                <a:spcPts val="0"/>
              </a:spcBef>
              <a:spcAft>
                <a:spcPts val="0"/>
              </a:spcAft>
              <a:defRPr/>
            </a:pPr>
            <a:r>
              <a:rPr lang="en-US" sz="1400" dirty="0">
                <a:solidFill>
                  <a:prstClr val="black"/>
                </a:solidFill>
                <a:latin typeface="Calibri"/>
                <a:cs typeface="+mn-cs"/>
              </a:rPr>
              <a:t>UNICON (right)</a:t>
            </a:r>
          </a:p>
        </p:txBody>
      </p:sp>
    </p:spTree>
    <p:extLst>
      <p:ext uri="{BB962C8B-B14F-4D97-AF65-F5344CB8AC3E}">
        <p14:creationId xmlns:p14="http://schemas.microsoft.com/office/powerpoint/2010/main" val="3545931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254</Words>
  <Application>Microsoft Office PowerPoint</Application>
  <PresentationFormat>On-screen Show (4:3)</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NCAR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created xsi:type="dcterms:W3CDTF">2015-11-19T22:42:39Z</dcterms:created>
  <dcterms:modified xsi:type="dcterms:W3CDTF">2015-11-19T22:43:05Z</dcterms:modified>
</cp:coreProperties>
</file>