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3344" autoAdjust="0"/>
    <p:restoredTop sz="94698" autoAdjust="0"/>
  </p:normalViewPr>
  <p:slideViewPr>
    <p:cSldViewPr>
      <p:cViewPr varScale="1">
        <p:scale>
          <a:sx n="122" d="100"/>
          <a:sy n="122" d="100"/>
        </p:scale>
        <p:origin x="198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313465-B375-4E50-BC1A-549C70D6A8E3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D2567B-5E0C-479F-99B2-154BC0D19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7154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921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9219" name="Footer Placeholder 3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600">
                <a:solidFill>
                  <a:schemeClr val="hlink"/>
                </a:solidFill>
                <a:latin typeface="Times New Roman" pitchFamily="18" charset="0"/>
                <a:ea typeface="MS PGothic" pitchFamily="34" charset="-128"/>
              </a:defRPr>
            </a:lvl1pPr>
            <a:lvl2pPr marL="702756" indent="-270291" defTabSz="914485" eaLnBrk="0" hangingPunct="0">
              <a:defRPr sz="2600">
                <a:solidFill>
                  <a:schemeClr val="hlink"/>
                </a:solidFill>
                <a:latin typeface="Times New Roman" pitchFamily="18" charset="0"/>
                <a:ea typeface="MS PGothic" pitchFamily="34" charset="-128"/>
              </a:defRPr>
            </a:lvl2pPr>
            <a:lvl3pPr marL="1081164" indent="-216233" defTabSz="914485" eaLnBrk="0" hangingPunct="0">
              <a:defRPr sz="2600">
                <a:solidFill>
                  <a:schemeClr val="hlink"/>
                </a:solidFill>
                <a:latin typeface="Times New Roman" pitchFamily="18" charset="0"/>
                <a:ea typeface="MS PGothic" pitchFamily="34" charset="-128"/>
              </a:defRPr>
            </a:lvl3pPr>
            <a:lvl4pPr marL="1513629" indent="-216233" defTabSz="914485" eaLnBrk="0" hangingPunct="0">
              <a:defRPr sz="2600">
                <a:solidFill>
                  <a:schemeClr val="hlink"/>
                </a:solidFill>
                <a:latin typeface="Times New Roman" pitchFamily="18" charset="0"/>
                <a:ea typeface="MS PGothic" pitchFamily="34" charset="-128"/>
              </a:defRPr>
            </a:lvl4pPr>
            <a:lvl5pPr marL="1946095" indent="-216233" defTabSz="914485" eaLnBrk="0" hangingPunct="0">
              <a:defRPr sz="2600">
                <a:solidFill>
                  <a:schemeClr val="hlink"/>
                </a:solidFill>
                <a:latin typeface="Times New Roman" pitchFamily="18" charset="0"/>
                <a:ea typeface="MS PGothic" pitchFamily="34" charset="-128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hlink"/>
                </a:solidFill>
                <a:latin typeface="Times New Roman" pitchFamily="18" charset="0"/>
                <a:ea typeface="MS PGothic" pitchFamily="34" charset="-128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hlink"/>
                </a:solidFill>
                <a:latin typeface="Times New Roman" pitchFamily="18" charset="0"/>
                <a:ea typeface="MS PGothic" pitchFamily="34" charset="-128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hlink"/>
                </a:solidFill>
                <a:latin typeface="Times New Roman" pitchFamily="18" charset="0"/>
                <a:ea typeface="MS PGothic" pitchFamily="34" charset="-128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hlink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altLang="en-US" sz="1100">
                <a:solidFill>
                  <a:srgbClr val="C0504D"/>
                </a:solidFill>
              </a:rPr>
              <a:t>12/07/01</a:t>
            </a:r>
          </a:p>
        </p:txBody>
      </p:sp>
      <p:sp>
        <p:nvSpPr>
          <p:cNvPr id="9220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600">
                <a:solidFill>
                  <a:schemeClr val="hlink"/>
                </a:solidFill>
                <a:latin typeface="Times New Roman" pitchFamily="18" charset="0"/>
                <a:ea typeface="MS PGothic" pitchFamily="34" charset="-128"/>
              </a:defRPr>
            </a:lvl1pPr>
            <a:lvl2pPr marL="702756" indent="-270291" defTabSz="914485" eaLnBrk="0" hangingPunct="0">
              <a:defRPr sz="2600">
                <a:solidFill>
                  <a:schemeClr val="hlink"/>
                </a:solidFill>
                <a:latin typeface="Times New Roman" pitchFamily="18" charset="0"/>
                <a:ea typeface="MS PGothic" pitchFamily="34" charset="-128"/>
              </a:defRPr>
            </a:lvl2pPr>
            <a:lvl3pPr marL="1081164" indent="-216233" defTabSz="914485" eaLnBrk="0" hangingPunct="0">
              <a:defRPr sz="2600">
                <a:solidFill>
                  <a:schemeClr val="hlink"/>
                </a:solidFill>
                <a:latin typeface="Times New Roman" pitchFamily="18" charset="0"/>
                <a:ea typeface="MS PGothic" pitchFamily="34" charset="-128"/>
              </a:defRPr>
            </a:lvl3pPr>
            <a:lvl4pPr marL="1513629" indent="-216233" defTabSz="914485" eaLnBrk="0" hangingPunct="0">
              <a:defRPr sz="2600">
                <a:solidFill>
                  <a:schemeClr val="hlink"/>
                </a:solidFill>
                <a:latin typeface="Times New Roman" pitchFamily="18" charset="0"/>
                <a:ea typeface="MS PGothic" pitchFamily="34" charset="-128"/>
              </a:defRPr>
            </a:lvl4pPr>
            <a:lvl5pPr marL="1946095" indent="-216233" defTabSz="914485" eaLnBrk="0" hangingPunct="0">
              <a:defRPr sz="2600">
                <a:solidFill>
                  <a:schemeClr val="hlink"/>
                </a:solidFill>
                <a:latin typeface="Times New Roman" pitchFamily="18" charset="0"/>
                <a:ea typeface="MS PGothic" pitchFamily="34" charset="-128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hlink"/>
                </a:solidFill>
                <a:latin typeface="Times New Roman" pitchFamily="18" charset="0"/>
                <a:ea typeface="MS PGothic" pitchFamily="34" charset="-128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hlink"/>
                </a:solidFill>
                <a:latin typeface="Times New Roman" pitchFamily="18" charset="0"/>
                <a:ea typeface="MS PGothic" pitchFamily="34" charset="-128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hlink"/>
                </a:solidFill>
                <a:latin typeface="Times New Roman" pitchFamily="18" charset="0"/>
                <a:ea typeface="MS PGothic" pitchFamily="34" charset="-128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hlink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fld id="{1A9DC486-2627-4B9E-8C24-94E1ED3B5A61}" type="slidenum">
              <a:rPr lang="en-US" altLang="en-US" sz="1100">
                <a:solidFill>
                  <a:srgbClr val="C0504D"/>
                </a:solidFill>
              </a:rPr>
              <a:pPr eaLnBrk="1" hangingPunct="1"/>
              <a:t>1</a:t>
            </a:fld>
            <a:endParaRPr lang="en-US" altLang="en-US" sz="1100">
              <a:solidFill>
                <a:srgbClr val="C0504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4183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AGU Chapman Conference Santorini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62FEF7-F8E1-491F-BDD4-7EE8F013163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8343781"/>
      </p:ext>
    </p:extLst>
  </p:cSld>
  <p:clrMapOvr>
    <a:masterClrMapping/>
  </p:clrMapOvr>
  <p:transition spd="slow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AGU Chapman Conference Santorini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B13364-7909-4BB3-A21D-F31DDE9C4CC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8186114"/>
      </p:ext>
    </p:extLst>
  </p:cSld>
  <p:clrMapOvr>
    <a:masterClrMapping/>
  </p:clrMapOvr>
  <p:transition spd="slow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AGU Chapman Conference Santorini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08ED15-A0A2-47B1-A7BF-07FB1A3B91F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3214812"/>
      </p:ext>
    </p:extLst>
  </p:cSld>
  <p:clrMapOvr>
    <a:masterClrMapping/>
  </p:clrMapOvr>
  <p:transition spd="slow">
    <p:fade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2590800" y="6473825"/>
            <a:ext cx="39624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EAS 6502 - Quasi-Geostrophic Theory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19A5ECB-CB9C-490F-B452-A0FB89001AE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1343357"/>
      </p:ext>
    </p:extLst>
  </p:cSld>
  <p:clrMapOvr>
    <a:masterClrMapping/>
  </p:clrMapOvr>
  <p:transition spd="slow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AGU Chapman Conference Santorini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207663-B780-4DA5-BC65-D9A3EFB4B3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9598513"/>
      </p:ext>
    </p:extLst>
  </p:cSld>
  <p:clrMapOvr>
    <a:masterClrMapping/>
  </p:clrMapOvr>
  <p:transition spd="slow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AGU Chapman Conference Santorini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7D119B-4081-4A2D-9241-FF60F8EFC15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7255409"/>
      </p:ext>
    </p:extLst>
  </p:cSld>
  <p:clrMapOvr>
    <a:masterClrMapping/>
  </p:clrMapOvr>
  <p:transition spd="slow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AGU Chapman Conference Santorini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477808-1A8D-4B2E-AFDA-2725A79E4A6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8320098"/>
      </p:ext>
    </p:extLst>
  </p:cSld>
  <p:clrMapOvr>
    <a:masterClrMapping/>
  </p:clrMapOvr>
  <p:transition spd="slow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AGU Chapman Conference Santorini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27DA6C-0A63-4C5E-92EF-8CDE444C242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2954496"/>
      </p:ext>
    </p:extLst>
  </p:cSld>
  <p:clrMapOvr>
    <a:masterClrMapping/>
  </p:clrMapOvr>
  <p:transition spd="slow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AGU Chapman Conference Santorini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6753B9-341F-4B29-852D-89EA328F6A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7007096"/>
      </p:ext>
    </p:extLst>
  </p:cSld>
  <p:clrMapOvr>
    <a:masterClrMapping/>
  </p:clrMapOvr>
  <p:transition spd="slow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AGU Chapman Conference Santorini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465533-7D3B-422E-973F-3CA0EED4ACC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9584314"/>
      </p:ext>
    </p:extLst>
  </p:cSld>
  <p:clrMapOvr>
    <a:masterClrMapping/>
  </p:clrMapOvr>
  <p:transition spd="slow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AGU Chapman Conference Santorini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9DB359-D5AC-4D08-8D9A-1F3C69BF6C8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5787862"/>
      </p:ext>
    </p:extLst>
  </p:cSld>
  <p:clrMapOvr>
    <a:masterClrMapping/>
  </p:clrMapOvr>
  <p:transition spd="slow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AGU Chapman Conference Santorini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4AD604-1DE4-4482-A73C-E628884466D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1556668"/>
      </p:ext>
    </p:extLst>
  </p:cSld>
  <p:clrMapOvr>
    <a:masterClrMapping/>
  </p:clrMapOvr>
  <p:transition spd="slow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 b="-100913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FFFFFF"/>
                </a:solidFill>
                <a:ea typeface="+mn-ea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FFFFFF"/>
                </a:solidFill>
                <a:ea typeface="+mn-ea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/>
              <a:t>AGU Chapman Conference Santorini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E2D9769-5229-40B7-B555-89022F5E8913}" type="slidenum">
              <a:rPr lang="en-US" altLang="en-US">
                <a:ea typeface="MS PGothic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824397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 spd="slow">
    <p:fade thruBlk="1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MS PGothic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MS PGothic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MS PGothic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MS PGothic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7"/>
          <p:cNvSpPr>
            <a:spLocks noGrp="1" noChangeArrowheads="1"/>
          </p:cNvSpPr>
          <p:nvPr>
            <p:ph type="title"/>
          </p:nvPr>
        </p:nvSpPr>
        <p:spPr>
          <a:xfrm>
            <a:off x="3175" y="184150"/>
            <a:ext cx="9140825" cy="1143000"/>
          </a:xfrm>
        </p:spPr>
        <p:txBody>
          <a:bodyPr/>
          <a:lstStyle/>
          <a:p>
            <a:pPr eaLnBrk="1" hangingPunct="1"/>
            <a:r>
              <a:rPr lang="en-US" altLang="en-US" sz="2400" b="1" i="1" u="sng" dirty="0" smtClean="0">
                <a:solidFill>
                  <a:schemeClr val="bg2"/>
                </a:solidFill>
              </a:rPr>
              <a:t>Stratospheric Northern Annular Mode </a:t>
            </a:r>
            <a:r>
              <a:rPr lang="en-US" altLang="en-US" sz="2400" b="1" i="1" u="sng" dirty="0" smtClean="0">
                <a:solidFill>
                  <a:schemeClr val="bg2"/>
                </a:solidFill>
              </a:rPr>
              <a:t>(</a:t>
            </a:r>
            <a:r>
              <a:rPr lang="en-US" altLang="en-US" sz="2400" b="1" i="1" u="sng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SNAM</a:t>
            </a:r>
            <a:r>
              <a:rPr lang="en-US" altLang="en-US" sz="2400" b="1" i="1" u="sng" dirty="0" smtClean="0">
                <a:solidFill>
                  <a:schemeClr val="bg2"/>
                </a:solidFill>
              </a:rPr>
              <a:t>) in </a:t>
            </a:r>
            <a:r>
              <a:rPr lang="en-US" altLang="en-US" sz="2400" b="1" i="1" u="sng" dirty="0" smtClean="0">
                <a:solidFill>
                  <a:schemeClr val="bg2"/>
                </a:solidFill>
              </a:rPr>
              <a:t>CMIP5</a:t>
            </a:r>
            <a:r>
              <a:rPr lang="en-US" altLang="en-US" sz="2400" b="1" i="1" dirty="0" smtClean="0"/>
              <a:t/>
            </a:r>
            <a:br>
              <a:rPr lang="en-US" altLang="en-US" sz="2400" b="1" i="1" dirty="0" smtClean="0"/>
            </a:br>
            <a:r>
              <a:rPr lang="en-US" altLang="en-US" sz="800" b="1" i="1" dirty="0" smtClean="0"/>
              <a:t>  </a:t>
            </a:r>
            <a:br>
              <a:rPr lang="en-US" altLang="en-US" sz="800" b="1" i="1" dirty="0" smtClean="0"/>
            </a:br>
            <a:endParaRPr lang="en-US" altLang="en-US" sz="2000" b="1" i="1" dirty="0" smtClean="0"/>
          </a:p>
        </p:txBody>
      </p:sp>
      <p:pic>
        <p:nvPicPr>
          <p:cNvPr id="5122" name="Picture 31" descr="nu_logotop_cro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2663" y="0"/>
            <a:ext cx="541337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1" descr="nu_logotop_cro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92875"/>
            <a:ext cx="54133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4" name="AutoShape 17"/>
          <p:cNvSpPr>
            <a:spLocks noChangeArrowheads="1"/>
          </p:cNvSpPr>
          <p:nvPr/>
        </p:nvSpPr>
        <p:spPr bwMode="auto">
          <a:xfrm>
            <a:off x="115888" y="115888"/>
            <a:ext cx="8912225" cy="6626225"/>
          </a:xfrm>
          <a:prstGeom prst="roundRect">
            <a:avLst>
              <a:gd name="adj" fmla="val 16667"/>
            </a:avLst>
          </a:prstGeom>
          <a:noFill/>
          <a:ln w="222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800">
                <a:solidFill>
                  <a:schemeClr val="hlink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800">
                <a:solidFill>
                  <a:schemeClr val="hlink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800">
                <a:solidFill>
                  <a:schemeClr val="hlink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800">
                <a:solidFill>
                  <a:schemeClr val="hlink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800">
                <a:solidFill>
                  <a:schemeClr val="hlink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hlink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hlink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hlink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hlink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0000"/>
              </a:solidFill>
            </a:endParaRPr>
          </a:p>
        </p:txBody>
      </p:sp>
      <p:pic>
        <p:nvPicPr>
          <p:cNvPr id="5125" name="Picture 19" descr="wallpaper1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92875"/>
            <a:ext cx="4921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19" descr="wallpaper10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3938" y="-9525"/>
            <a:ext cx="500062" cy="37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7" name="Picture 27" descr="http://phys.educ.ksu.edu/images/logo/nsf_logo_1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5850" y="6421438"/>
            <a:ext cx="438150" cy="439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8" name="Picture 27" descr="http://phys.educ.ksu.edu/images/logo/nsf_logo_1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0"/>
            <a:ext cx="43815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9" name="Freeform 16"/>
          <p:cNvSpPr>
            <a:spLocks/>
          </p:cNvSpPr>
          <p:nvPr/>
        </p:nvSpPr>
        <p:spPr bwMode="auto">
          <a:xfrm>
            <a:off x="6051550" y="2878138"/>
            <a:ext cx="769938" cy="1577975"/>
          </a:xfrm>
          <a:custGeom>
            <a:avLst/>
            <a:gdLst>
              <a:gd name="T0" fmla="*/ 141139 w 770091"/>
              <a:gd name="T1" fmla="*/ 0 h 1576891"/>
              <a:gd name="T2" fmla="*/ 44377 w 770091"/>
              <a:gd name="T3" fmla="*/ 495904 h 1576891"/>
              <a:gd name="T4" fmla="*/ 770091 w 770091"/>
              <a:gd name="T5" fmla="*/ 1366762 h 157689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770091" h="1576891">
                <a:moveTo>
                  <a:pt x="141139" y="0"/>
                </a:moveTo>
                <a:cubicBezTo>
                  <a:pt x="40345" y="134055"/>
                  <a:pt x="-60448" y="268110"/>
                  <a:pt x="44377" y="495904"/>
                </a:cubicBezTo>
                <a:cubicBezTo>
                  <a:pt x="149202" y="723698"/>
                  <a:pt x="528186" y="2092476"/>
                  <a:pt x="770091" y="1366762"/>
                </a:cubicBez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800">
              <a:solidFill>
                <a:srgbClr val="FF0000"/>
              </a:solidFill>
              <a:ea typeface="MS PGothic" pitchFamily="34" charset="-128"/>
            </a:endParaRPr>
          </a:p>
        </p:txBody>
      </p:sp>
      <p:pic>
        <p:nvPicPr>
          <p:cNvPr id="5130" name="Picture 1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77928" y="1905000"/>
            <a:ext cx="6588143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31" name="Rectangle 2"/>
          <p:cNvSpPr>
            <a:spLocks noChangeArrowheads="1"/>
          </p:cNvSpPr>
          <p:nvPr/>
        </p:nvSpPr>
        <p:spPr bwMode="auto">
          <a:xfrm>
            <a:off x="115888" y="4724400"/>
            <a:ext cx="8912225" cy="1528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defTabSz="457200" eaLnBrk="0" hangingPunct="0">
              <a:tabLst>
                <a:tab pos="1139825" algn="l"/>
              </a:tabLst>
              <a:defRPr sz="2800">
                <a:solidFill>
                  <a:schemeClr val="hlink"/>
                </a:solidFill>
                <a:latin typeface="Times New Roman" pitchFamily="18" charset="0"/>
                <a:ea typeface="MS PGothic" pitchFamily="34" charset="-128"/>
              </a:defRPr>
            </a:lvl1pPr>
            <a:lvl2pPr marL="688975" indent="-574675" defTabSz="457200" eaLnBrk="0" hangingPunct="0">
              <a:tabLst>
                <a:tab pos="1139825" algn="l"/>
              </a:tabLst>
              <a:defRPr sz="2800">
                <a:solidFill>
                  <a:schemeClr val="hlink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457200" eaLnBrk="0" hangingPunct="0">
              <a:tabLst>
                <a:tab pos="1139825" algn="l"/>
              </a:tabLst>
              <a:defRPr sz="2800">
                <a:solidFill>
                  <a:schemeClr val="hlink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457200" eaLnBrk="0" hangingPunct="0">
              <a:tabLst>
                <a:tab pos="1139825" algn="l"/>
              </a:tabLst>
              <a:defRPr sz="2800">
                <a:solidFill>
                  <a:schemeClr val="hlink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457200" eaLnBrk="0" hangingPunct="0">
              <a:tabLst>
                <a:tab pos="1139825" algn="l"/>
              </a:tabLst>
              <a:defRPr sz="2800">
                <a:solidFill>
                  <a:schemeClr val="hlink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39825" algn="l"/>
              </a:tabLst>
              <a:defRPr sz="2800">
                <a:solidFill>
                  <a:schemeClr val="hlink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39825" algn="l"/>
              </a:tabLst>
              <a:defRPr sz="2800">
                <a:solidFill>
                  <a:schemeClr val="hlink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39825" algn="l"/>
              </a:tabLst>
              <a:defRPr sz="2800">
                <a:solidFill>
                  <a:schemeClr val="hlink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39825" algn="l"/>
              </a:tabLst>
              <a:defRPr sz="2800">
                <a:solidFill>
                  <a:schemeClr val="hlink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lvl="1" eaLnBrk="1" fontAlgn="base" hangingPunct="1">
              <a:spcBef>
                <a:spcPct val="0"/>
              </a:spcBef>
              <a:spcAft>
                <a:spcPts val="800"/>
              </a:spcAft>
              <a:buClr>
                <a:srgbClr val="FF0000"/>
              </a:buClr>
            </a:pPr>
            <a:r>
              <a:rPr lang="en-US" altLang="en-US" sz="2000" b="1" dirty="0">
                <a:solidFill>
                  <a:srgbClr val="000000"/>
                </a:solidFill>
              </a:rPr>
              <a:t>♠</a:t>
            </a:r>
            <a:r>
              <a:rPr lang="en-US" altLang="en-US" sz="2000" dirty="0">
                <a:solidFill>
                  <a:srgbClr val="000000"/>
                </a:solidFill>
                <a:sym typeface="Symbol" pitchFamily="18" charset="2"/>
              </a:rPr>
              <a:t> 	</a:t>
            </a:r>
            <a:r>
              <a:rPr lang="en-US" altLang="en-US" sz="2000" b="1" i="1" dirty="0" smtClean="0">
                <a:solidFill>
                  <a:srgbClr val="000000"/>
                </a:solidFill>
              </a:rPr>
              <a:t>Low-top CMIP5 models underrepresent </a:t>
            </a:r>
            <a:r>
              <a:rPr lang="en-US" altLang="en-US" sz="2000" b="1" i="1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SNAM</a:t>
            </a:r>
            <a:r>
              <a:rPr lang="en-US" altLang="en-US" sz="2000" b="1" i="1" dirty="0" smtClean="0">
                <a:solidFill>
                  <a:srgbClr val="000000"/>
                </a:solidFill>
              </a:rPr>
              <a:t> amplitude in stratosphere</a:t>
            </a:r>
            <a:endParaRPr lang="en-US" altLang="en-US" sz="2000" b="1" i="1" dirty="0">
              <a:solidFill>
                <a:srgbClr val="0000FF"/>
              </a:solidFill>
            </a:endParaRPr>
          </a:p>
          <a:p>
            <a:pPr lvl="1" eaLnBrk="1" fontAlgn="base" hangingPunct="1">
              <a:spcBef>
                <a:spcPct val="0"/>
              </a:spcBef>
              <a:spcAft>
                <a:spcPts val="800"/>
              </a:spcAft>
              <a:buClr>
                <a:srgbClr val="FF0000"/>
              </a:buClr>
            </a:pPr>
            <a:r>
              <a:rPr lang="en-US" altLang="en-US" sz="2000" b="1" dirty="0">
                <a:solidFill>
                  <a:srgbClr val="FF0000"/>
                </a:solidFill>
              </a:rPr>
              <a:t>♥</a:t>
            </a:r>
            <a:r>
              <a:rPr lang="en-US" altLang="en-US" sz="2000" dirty="0">
                <a:solidFill>
                  <a:srgbClr val="000000"/>
                </a:solidFill>
              </a:rPr>
              <a:t> 	</a:t>
            </a:r>
            <a:r>
              <a:rPr lang="en-US" altLang="en-US" sz="2000" b="1" i="1" dirty="0" smtClean="0">
                <a:solidFill>
                  <a:srgbClr val="000000"/>
                </a:solidFill>
              </a:rPr>
              <a:t>Although both h</a:t>
            </a:r>
            <a:r>
              <a:rPr lang="en-US" altLang="en-US" sz="2000" b="1" i="1" dirty="0" smtClean="0">
                <a:solidFill>
                  <a:srgbClr val="000000"/>
                </a:solidFill>
              </a:rPr>
              <a:t>igh-top and low-top models well represent the zonal-mean tropospheric signature of </a:t>
            </a:r>
            <a:r>
              <a:rPr lang="en-US" altLang="en-US" sz="2000" b="1" i="1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SNAM</a:t>
            </a:r>
            <a:r>
              <a:rPr lang="en-US" altLang="en-US" sz="2000" b="1" i="1" dirty="0" smtClean="0">
                <a:solidFill>
                  <a:srgbClr val="000000"/>
                </a:solidFill>
              </a:rPr>
              <a:t>, regional patterns are shifted eastward</a:t>
            </a:r>
            <a:endParaRPr lang="en-US" altLang="en-US" sz="2000" b="1" i="1" dirty="0">
              <a:solidFill>
                <a:srgbClr val="0000FF"/>
              </a:solidFill>
            </a:endParaRPr>
          </a:p>
          <a:p>
            <a:pPr lvl="1" eaLnBrk="1" fontAlgn="base" hangingPunct="1">
              <a:spcBef>
                <a:spcPct val="0"/>
              </a:spcBef>
              <a:spcAft>
                <a:spcPts val="800"/>
              </a:spcAft>
              <a:buClr>
                <a:srgbClr val="FF0000"/>
              </a:buClr>
            </a:pPr>
            <a:r>
              <a:rPr lang="en-US" altLang="en-US" sz="2000" b="1" dirty="0">
                <a:solidFill>
                  <a:srgbClr val="000000"/>
                </a:solidFill>
              </a:rPr>
              <a:t>♣</a:t>
            </a:r>
            <a:r>
              <a:rPr lang="en-US" altLang="en-US" sz="2000" dirty="0">
                <a:solidFill>
                  <a:srgbClr val="FF0000"/>
                </a:solidFill>
              </a:rPr>
              <a:t> </a:t>
            </a:r>
            <a:r>
              <a:rPr lang="en-US" altLang="en-US" sz="2000" b="1" dirty="0">
                <a:solidFill>
                  <a:srgbClr val="000000"/>
                </a:solidFill>
              </a:rPr>
              <a:t>	</a:t>
            </a:r>
            <a:r>
              <a:rPr lang="en-US" altLang="en-US" sz="2000" b="1" i="1" dirty="0" smtClean="0">
                <a:solidFill>
                  <a:srgbClr val="000000"/>
                </a:solidFill>
                <a:sym typeface="Symbol" pitchFamily="18" charset="2"/>
              </a:rPr>
              <a:t>Upward transmission of tropospheric waves too weak in low-top models</a:t>
            </a:r>
            <a:endParaRPr lang="en-US" altLang="en-US" sz="2000" b="1" i="1" dirty="0">
              <a:solidFill>
                <a:srgbClr val="000000"/>
              </a:solidFill>
            </a:endParaRPr>
          </a:p>
        </p:txBody>
      </p:sp>
      <p:sp>
        <p:nvSpPr>
          <p:cNvPr id="5132" name="Rectangle 3"/>
          <p:cNvSpPr>
            <a:spLocks noChangeArrowheads="1"/>
          </p:cNvSpPr>
          <p:nvPr/>
        </p:nvSpPr>
        <p:spPr bwMode="auto">
          <a:xfrm>
            <a:off x="2889487" y="6168166"/>
            <a:ext cx="336502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2438" indent="-452438" eaLnBrk="0" hangingPunct="0">
              <a:tabLst>
                <a:tab pos="452438" algn="l"/>
              </a:tabLst>
              <a:defRPr sz="2800">
                <a:solidFill>
                  <a:schemeClr val="hlink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tabLst>
                <a:tab pos="452438" algn="l"/>
              </a:tabLst>
              <a:defRPr sz="2800">
                <a:solidFill>
                  <a:schemeClr val="hlink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tabLst>
                <a:tab pos="452438" algn="l"/>
              </a:tabLst>
              <a:defRPr sz="2800">
                <a:solidFill>
                  <a:schemeClr val="hlink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tabLst>
                <a:tab pos="452438" algn="l"/>
              </a:tabLst>
              <a:defRPr sz="2800">
                <a:solidFill>
                  <a:schemeClr val="hlink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tabLst>
                <a:tab pos="452438" algn="l"/>
              </a:tabLst>
              <a:defRPr sz="2800">
                <a:solidFill>
                  <a:schemeClr val="hlink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</a:tabLst>
              <a:defRPr sz="2800">
                <a:solidFill>
                  <a:schemeClr val="hlink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</a:tabLst>
              <a:defRPr sz="2800">
                <a:solidFill>
                  <a:schemeClr val="hlink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</a:tabLst>
              <a:defRPr sz="2800">
                <a:solidFill>
                  <a:schemeClr val="hlink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</a:tabLst>
              <a:defRPr sz="2800">
                <a:solidFill>
                  <a:schemeClr val="hlink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</a:pPr>
            <a:r>
              <a:rPr lang="en-US" altLang="en-US" b="1" i="1" dirty="0">
                <a:solidFill>
                  <a:srgbClr val="0000FF"/>
                </a:solidFill>
              </a:rPr>
              <a:t>Lee and Black (</a:t>
            </a:r>
            <a:r>
              <a:rPr lang="en-US" altLang="en-US" b="1" i="1" dirty="0" smtClean="0">
                <a:solidFill>
                  <a:srgbClr val="0000FF"/>
                </a:solidFill>
              </a:rPr>
              <a:t>2015)</a:t>
            </a:r>
            <a:endParaRPr lang="en-US" altLang="en-US" b="1" i="1" dirty="0">
              <a:solidFill>
                <a:srgbClr val="0000FF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9140" y="818029"/>
            <a:ext cx="8876259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</a:pPr>
            <a:r>
              <a:rPr lang="en-US" altLang="en-US" sz="2400" b="1" i="1" dirty="0">
                <a:solidFill>
                  <a:srgbClr val="000000"/>
                </a:solidFill>
              </a:rPr>
              <a:t>Z</a:t>
            </a:r>
            <a:r>
              <a:rPr lang="en-US" altLang="en-US" sz="2400" b="1" i="1" dirty="0" smtClean="0">
                <a:solidFill>
                  <a:srgbClr val="000000"/>
                </a:solidFill>
              </a:rPr>
              <a:t>onal-mean zonal wind regressed with respect to </a:t>
            </a:r>
            <a:r>
              <a:rPr lang="en-US" altLang="en-US" sz="2400" b="1" i="1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SNAM</a:t>
            </a:r>
            <a:r>
              <a:rPr lang="en-US" altLang="en-US" sz="2400" b="1" i="1" dirty="0" smtClean="0">
                <a:solidFill>
                  <a:srgbClr val="000000"/>
                </a:solidFill>
              </a:rPr>
              <a:t> index </a:t>
            </a:r>
            <a:r>
              <a:rPr lang="en-US" altLang="en-US" b="1" i="1" dirty="0" smtClean="0">
                <a:solidFill>
                  <a:srgbClr val="000000"/>
                </a:solidFill>
              </a:rPr>
              <a:t>(contours: Zonal wind anomalies; </a:t>
            </a:r>
            <a:r>
              <a:rPr lang="en-US" altLang="en-US" b="1" i="1" dirty="0" smtClean="0">
                <a:solidFill>
                  <a:srgbClr val="00B050"/>
                </a:solidFill>
              </a:rPr>
              <a:t>green</a:t>
            </a:r>
            <a:r>
              <a:rPr lang="en-US" altLang="en-US" b="1" i="1" dirty="0" smtClean="0">
                <a:solidFill>
                  <a:srgbClr val="000000"/>
                </a:solidFill>
              </a:rPr>
              <a:t>/</a:t>
            </a:r>
            <a:r>
              <a:rPr lang="en-US" altLang="en-US" b="1" i="1" dirty="0" smtClean="0">
                <a:solidFill>
                  <a:schemeClr val="accent1">
                    <a:lumMod val="75000"/>
                  </a:schemeClr>
                </a:solidFill>
              </a:rPr>
              <a:t>brown</a:t>
            </a:r>
            <a:r>
              <a:rPr lang="en-US" altLang="en-US" b="1" i="1" dirty="0" smtClean="0">
                <a:solidFill>
                  <a:srgbClr val="000000"/>
                </a:solidFill>
              </a:rPr>
              <a:t> shading: Model biases)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</a:pPr>
            <a:r>
              <a:rPr lang="en-US" altLang="en-US" sz="800" b="1" i="1" dirty="0">
                <a:solidFill>
                  <a:srgbClr val="000000"/>
                </a:solidFill>
              </a:rPr>
              <a:t> </a:t>
            </a:r>
            <a:endParaRPr lang="en-US" altLang="en-US" sz="800" b="1" i="1" dirty="0">
              <a:solidFill>
                <a:srgbClr val="000000"/>
              </a:solidFill>
            </a:endParaRPr>
          </a:p>
          <a:p>
            <a:pPr lvl="0" algn="just" fontAlgn="base">
              <a:spcBef>
                <a:spcPct val="0"/>
              </a:spcBef>
              <a:spcAft>
                <a:spcPts val="1200"/>
              </a:spcAft>
              <a:buClr>
                <a:srgbClr val="FF0000"/>
              </a:buClr>
            </a:pPr>
            <a:r>
              <a:rPr lang="en-US" altLang="en-US" b="1" i="1" dirty="0" smtClean="0">
                <a:solidFill>
                  <a:srgbClr val="C00000"/>
                </a:solidFill>
              </a:rPr>
              <a:t>		</a:t>
            </a:r>
            <a:r>
              <a:rPr lang="en-US" altLang="en-US" b="1" i="1" dirty="0" err="1" smtClean="0">
                <a:solidFill>
                  <a:srgbClr val="C00000"/>
                </a:solidFill>
              </a:rPr>
              <a:t>Reanalyses</a:t>
            </a:r>
            <a:r>
              <a:rPr lang="en-US" altLang="en-US" b="1" i="1" dirty="0">
                <a:solidFill>
                  <a:srgbClr val="C00000"/>
                </a:solidFill>
              </a:rPr>
              <a:t>	 </a:t>
            </a:r>
            <a:r>
              <a:rPr lang="en-US" altLang="en-US" b="1" i="1" dirty="0" smtClean="0">
                <a:solidFill>
                  <a:srgbClr val="C00000"/>
                </a:solidFill>
              </a:rPr>
              <a:t>High-Top Models	       Low-Top Models</a:t>
            </a:r>
            <a:endParaRPr lang="en-US" altLang="en-US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2870973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Default Design">
  <a:themeElements>
    <a:clrScheme name="">
      <a:dk1>
        <a:srgbClr val="000000"/>
      </a:dk1>
      <a:lt1>
        <a:srgbClr val="FFFFFF"/>
      </a:lt1>
      <a:dk2>
        <a:srgbClr val="000099"/>
      </a:dk2>
      <a:lt2>
        <a:srgbClr val="FFFF00"/>
      </a:lt2>
      <a:accent1>
        <a:srgbClr val="FF9900"/>
      </a:accent1>
      <a:accent2>
        <a:srgbClr val="00FFFF"/>
      </a:accent2>
      <a:accent3>
        <a:srgbClr val="AAAACA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9050">
          <a:solidFill>
            <a:schemeClr val="bg2"/>
          </a:solidFill>
        </a:ln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smtClean="0">
            <a:ln>
              <a:noFill/>
            </a:ln>
            <a:solidFill>
              <a:schemeClr val="hlink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hlink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5903</TotalTime>
  <Words>41</Words>
  <Application>Microsoft Office PowerPoint</Application>
  <PresentationFormat>On-screen Show (4:3)</PresentationFormat>
  <Paragraphs>10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MS PGothic</vt:lpstr>
      <vt:lpstr>Calibri</vt:lpstr>
      <vt:lpstr>Symbol</vt:lpstr>
      <vt:lpstr>Times New Roman</vt:lpstr>
      <vt:lpstr>2_Default Design</vt:lpstr>
      <vt:lpstr>Stratospheric Northern Annular Mode (SNAM) in CMIP5 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Low Frequency Modes (LFM) in CMIP5 Models</dc:title>
  <dc:creator>Robert X Black</dc:creator>
  <cp:lastModifiedBy>Robert X Black</cp:lastModifiedBy>
  <cp:revision>11</cp:revision>
  <dcterms:created xsi:type="dcterms:W3CDTF">2014-06-12T16:54:34Z</dcterms:created>
  <dcterms:modified xsi:type="dcterms:W3CDTF">2015-01-28T19:32:04Z</dcterms:modified>
</cp:coreProperties>
</file>