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344" autoAdjust="0"/>
    <p:restoredTop sz="94698" autoAdjust="0"/>
  </p:normalViewPr>
  <p:slideViewPr>
    <p:cSldViewPr>
      <p:cViewPr varScale="1">
        <p:scale>
          <a:sx n="122" d="100"/>
          <a:sy n="122" d="100"/>
        </p:scale>
        <p:origin x="19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13465-B375-4E50-BC1A-549C70D6A8E3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2567B-5E0C-479F-99B2-154BC0D19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1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2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02756" indent="-270291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081164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513629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1946095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100">
                <a:solidFill>
                  <a:srgbClr val="C0504D"/>
                </a:solidFill>
              </a:rPr>
              <a:t>12/07/01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02756" indent="-270291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081164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513629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1946095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A9DC486-2627-4B9E-8C24-94E1ED3B5A61}" type="slidenum">
              <a:rPr lang="en-US" altLang="en-US" sz="1100">
                <a:solidFill>
                  <a:srgbClr val="C0504D"/>
                </a:solidFill>
              </a:rPr>
              <a:pPr eaLnBrk="1" hangingPunct="1"/>
              <a:t>1</a:t>
            </a:fld>
            <a:endParaRPr lang="en-US" altLang="en-US" sz="110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183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2FEF7-F8E1-491F-BDD4-7EE8F01316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343781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13364-7909-4BB3-A21D-F31DDE9C4C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8186114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08ED15-A0A2-47B1-A7BF-07FB1A3B91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214812"/>
      </p:ext>
    </p:extLst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90800" y="6473825"/>
            <a:ext cx="39624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EAS 6502 - Quasi-Geostrophic Theory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19A5ECB-CB9C-490F-B452-A0FB89001A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1343357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07663-B780-4DA5-BC65-D9A3EFB4B3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598513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D119B-4081-4A2D-9241-FF60F8EFC1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255409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77808-1A8D-4B2E-AFDA-2725A79E4A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320098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7DA6C-0A63-4C5E-92EF-8CDE444C2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954496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6753B9-341F-4B29-852D-89EA328F6A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007096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65533-7D3B-422E-973F-3CA0EED4AC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584314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DB359-D5AC-4D08-8D9A-1F3C69BF6C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787862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AD604-1DE4-4482-A73C-E628884466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556668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 b="-10091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2D9769-5229-40B7-B555-89022F5E8913}" type="slidenum">
              <a:rPr lang="en-US" altLang="en-US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2439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title"/>
          </p:nvPr>
        </p:nvSpPr>
        <p:spPr>
          <a:xfrm>
            <a:off x="3175" y="184150"/>
            <a:ext cx="9140825" cy="1143000"/>
          </a:xfrm>
        </p:spPr>
        <p:txBody>
          <a:bodyPr/>
          <a:lstStyle/>
          <a:p>
            <a:pPr eaLnBrk="1" hangingPunct="1"/>
            <a:r>
              <a:rPr lang="en-US" altLang="en-US" sz="2400" b="1" i="1" u="sng" dirty="0" smtClean="0">
                <a:solidFill>
                  <a:schemeClr val="bg2"/>
                </a:solidFill>
              </a:rPr>
              <a:t>Stratospheric Northern Annular Mode </a:t>
            </a:r>
            <a:r>
              <a:rPr lang="en-US" altLang="en-US" sz="2400" b="1" i="1" u="sng" dirty="0" smtClean="0">
                <a:solidFill>
                  <a:schemeClr val="bg2"/>
                </a:solidFill>
              </a:rPr>
              <a:t>(</a:t>
            </a:r>
            <a:r>
              <a:rPr lang="en-US" altLang="en-US" sz="2400" b="1" i="1" u="sng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SNAM</a:t>
            </a:r>
            <a:r>
              <a:rPr lang="en-US" altLang="en-US" sz="2400" b="1" i="1" u="sng" dirty="0" smtClean="0">
                <a:solidFill>
                  <a:schemeClr val="bg2"/>
                </a:solidFill>
              </a:rPr>
              <a:t>) in </a:t>
            </a:r>
            <a:r>
              <a:rPr lang="en-US" altLang="en-US" sz="2400" b="1" i="1" u="sng" dirty="0" smtClean="0">
                <a:solidFill>
                  <a:schemeClr val="bg2"/>
                </a:solidFill>
              </a:rPr>
              <a:t>CMIP5</a:t>
            </a:r>
            <a:r>
              <a:rPr lang="en-US" altLang="en-US" sz="2400" b="1" i="1" dirty="0" smtClean="0"/>
              <a:t/>
            </a:r>
            <a:br>
              <a:rPr lang="en-US" altLang="en-US" sz="2400" b="1" i="1" dirty="0" smtClean="0"/>
            </a:br>
            <a:r>
              <a:rPr lang="en-US" altLang="en-US" sz="800" b="1" i="1" dirty="0" smtClean="0"/>
              <a:t>  </a:t>
            </a:r>
            <a:br>
              <a:rPr lang="en-US" altLang="en-US" sz="800" b="1" i="1" dirty="0" smtClean="0"/>
            </a:br>
            <a:endParaRPr lang="en-US" altLang="en-US" sz="2000" b="1" i="1" dirty="0" smtClean="0"/>
          </a:p>
        </p:txBody>
      </p:sp>
      <p:pic>
        <p:nvPicPr>
          <p:cNvPr id="5122" name="Picture 31" descr="nu_logotop_cr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2663" y="0"/>
            <a:ext cx="5413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1" descr="nu_logotop_cr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92875"/>
            <a:ext cx="5413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AutoShape 17"/>
          <p:cNvSpPr>
            <a:spLocks noChangeArrowheads="1"/>
          </p:cNvSpPr>
          <p:nvPr/>
        </p:nvSpPr>
        <p:spPr bwMode="auto">
          <a:xfrm>
            <a:off x="115888" y="115888"/>
            <a:ext cx="8912225" cy="6626225"/>
          </a:xfrm>
          <a:prstGeom prst="roundRect">
            <a:avLst>
              <a:gd name="adj" fmla="val 16667"/>
            </a:avLst>
          </a:prstGeom>
          <a:noFill/>
          <a:ln w="222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0000"/>
              </a:solidFill>
            </a:endParaRPr>
          </a:p>
        </p:txBody>
      </p:sp>
      <p:pic>
        <p:nvPicPr>
          <p:cNvPr id="5125" name="Picture 19" descr="wallpaper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2875"/>
            <a:ext cx="492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9" descr="wallpaper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938" y="-9525"/>
            <a:ext cx="500062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27" descr="http://phys.educ.ksu.edu/images/logo/nsf_logo_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6421438"/>
            <a:ext cx="43815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27" descr="http://phys.educ.ksu.edu/images/logo/nsf_logo_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438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Freeform 16"/>
          <p:cNvSpPr>
            <a:spLocks/>
          </p:cNvSpPr>
          <p:nvPr/>
        </p:nvSpPr>
        <p:spPr bwMode="auto">
          <a:xfrm>
            <a:off x="6051550" y="2878138"/>
            <a:ext cx="769938" cy="1577975"/>
          </a:xfrm>
          <a:custGeom>
            <a:avLst/>
            <a:gdLst>
              <a:gd name="T0" fmla="*/ 141139 w 770091"/>
              <a:gd name="T1" fmla="*/ 0 h 1576891"/>
              <a:gd name="T2" fmla="*/ 44377 w 770091"/>
              <a:gd name="T3" fmla="*/ 495904 h 1576891"/>
              <a:gd name="T4" fmla="*/ 770091 w 770091"/>
              <a:gd name="T5" fmla="*/ 1366762 h 15768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70091" h="1576891">
                <a:moveTo>
                  <a:pt x="141139" y="0"/>
                </a:moveTo>
                <a:cubicBezTo>
                  <a:pt x="40345" y="134055"/>
                  <a:pt x="-60448" y="268110"/>
                  <a:pt x="44377" y="495904"/>
                </a:cubicBezTo>
                <a:cubicBezTo>
                  <a:pt x="149202" y="723698"/>
                  <a:pt x="528186" y="2092476"/>
                  <a:pt x="770091" y="1366762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FF0000"/>
              </a:solidFill>
              <a:ea typeface="MS PGothic" pitchFamily="34" charset="-128"/>
            </a:endParaRPr>
          </a:p>
        </p:txBody>
      </p:sp>
      <p:pic>
        <p:nvPicPr>
          <p:cNvPr id="5130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7928" y="1905000"/>
            <a:ext cx="658814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Rectangle 2"/>
          <p:cNvSpPr>
            <a:spLocks noChangeArrowheads="1"/>
          </p:cNvSpPr>
          <p:nvPr/>
        </p:nvSpPr>
        <p:spPr bwMode="auto">
          <a:xfrm>
            <a:off x="115888" y="4724400"/>
            <a:ext cx="8912225" cy="152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457200" eaLnBrk="0" hangingPunct="0"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688975" indent="-574675" defTabSz="457200" eaLnBrk="0" hangingPunct="0"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457200" eaLnBrk="0" hangingPunct="0"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457200" eaLnBrk="0" hangingPunct="0"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457200" eaLnBrk="0" hangingPunct="0"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1" eaLnBrk="1" fontAlgn="base" hangingPunct="1">
              <a:spcBef>
                <a:spcPct val="0"/>
              </a:spcBef>
              <a:spcAft>
                <a:spcPts val="800"/>
              </a:spcAft>
              <a:buClr>
                <a:srgbClr val="FF0000"/>
              </a:buClr>
            </a:pPr>
            <a:r>
              <a:rPr lang="en-US" altLang="en-US" sz="2000" b="1" dirty="0">
                <a:solidFill>
                  <a:srgbClr val="000000"/>
                </a:solidFill>
              </a:rPr>
              <a:t>♠</a:t>
            </a:r>
            <a:r>
              <a:rPr lang="en-US" altLang="en-US" sz="2000" dirty="0">
                <a:solidFill>
                  <a:srgbClr val="000000"/>
                </a:solidFill>
                <a:sym typeface="Symbol" pitchFamily="18" charset="2"/>
              </a:rPr>
              <a:t> 	</a:t>
            </a:r>
            <a:r>
              <a:rPr lang="en-US" altLang="en-US" sz="2000" b="1" i="1" dirty="0" smtClean="0">
                <a:solidFill>
                  <a:srgbClr val="000000"/>
                </a:solidFill>
              </a:rPr>
              <a:t>Low-top CMIP5 models underrepresent </a:t>
            </a:r>
            <a:r>
              <a:rPr lang="en-US" altLang="en-US" sz="2000" b="1" i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SNAM</a:t>
            </a:r>
            <a:r>
              <a:rPr lang="en-US" altLang="en-US" sz="2000" b="1" i="1" dirty="0" smtClean="0">
                <a:solidFill>
                  <a:srgbClr val="000000"/>
                </a:solidFill>
              </a:rPr>
              <a:t> amplitude in stratosphere</a:t>
            </a:r>
            <a:endParaRPr lang="en-US" altLang="en-US" sz="2000" b="1" i="1" dirty="0">
              <a:solidFill>
                <a:srgbClr val="0000FF"/>
              </a:solidFill>
            </a:endParaRPr>
          </a:p>
          <a:p>
            <a:pPr lvl="1" eaLnBrk="1" fontAlgn="base" hangingPunct="1">
              <a:spcBef>
                <a:spcPct val="0"/>
              </a:spcBef>
              <a:spcAft>
                <a:spcPts val="800"/>
              </a:spcAft>
              <a:buClr>
                <a:srgbClr val="FF0000"/>
              </a:buClr>
            </a:pPr>
            <a:r>
              <a:rPr lang="en-US" altLang="en-US" sz="2000" b="1" dirty="0">
                <a:solidFill>
                  <a:srgbClr val="FF0000"/>
                </a:solidFill>
              </a:rPr>
              <a:t>♥</a:t>
            </a:r>
            <a:r>
              <a:rPr lang="en-US" altLang="en-US" sz="2000" dirty="0">
                <a:solidFill>
                  <a:srgbClr val="000000"/>
                </a:solidFill>
              </a:rPr>
              <a:t> 	</a:t>
            </a:r>
            <a:r>
              <a:rPr lang="en-US" altLang="en-US" sz="2000" b="1" i="1" dirty="0" smtClean="0">
                <a:solidFill>
                  <a:srgbClr val="000000"/>
                </a:solidFill>
              </a:rPr>
              <a:t>Although both h</a:t>
            </a:r>
            <a:r>
              <a:rPr lang="en-US" altLang="en-US" sz="2000" b="1" i="1" dirty="0" smtClean="0">
                <a:solidFill>
                  <a:srgbClr val="000000"/>
                </a:solidFill>
              </a:rPr>
              <a:t>igh-top and low-top models well represent the zonal-mean tropospheric signature of </a:t>
            </a:r>
            <a:r>
              <a:rPr lang="en-US" altLang="en-US" sz="2000" b="1" i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SNAM</a:t>
            </a:r>
            <a:r>
              <a:rPr lang="en-US" altLang="en-US" sz="2000" b="1" i="1" dirty="0" smtClean="0">
                <a:solidFill>
                  <a:srgbClr val="000000"/>
                </a:solidFill>
              </a:rPr>
              <a:t>, regional patterns are shifted eastward</a:t>
            </a:r>
            <a:endParaRPr lang="en-US" altLang="en-US" sz="2000" b="1" i="1" dirty="0">
              <a:solidFill>
                <a:srgbClr val="0000FF"/>
              </a:solidFill>
            </a:endParaRPr>
          </a:p>
          <a:p>
            <a:pPr lvl="1" eaLnBrk="1" fontAlgn="base" hangingPunct="1">
              <a:spcBef>
                <a:spcPct val="0"/>
              </a:spcBef>
              <a:spcAft>
                <a:spcPts val="800"/>
              </a:spcAft>
              <a:buClr>
                <a:srgbClr val="FF0000"/>
              </a:buClr>
            </a:pPr>
            <a:r>
              <a:rPr lang="en-US" altLang="en-US" sz="2000" b="1" dirty="0">
                <a:solidFill>
                  <a:srgbClr val="000000"/>
                </a:solidFill>
              </a:rPr>
              <a:t>♣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000000"/>
                </a:solidFill>
              </a:rPr>
              <a:t>	</a:t>
            </a:r>
            <a:r>
              <a:rPr lang="en-US" altLang="en-US" sz="2000" b="1" i="1" dirty="0" smtClean="0">
                <a:solidFill>
                  <a:srgbClr val="000000"/>
                </a:solidFill>
                <a:sym typeface="Symbol" pitchFamily="18" charset="2"/>
              </a:rPr>
              <a:t>Upward transmission of tropospheric waves too weak in low-top models</a:t>
            </a:r>
            <a:endParaRPr lang="en-US" altLang="en-US" sz="2000" b="1" i="1" dirty="0">
              <a:solidFill>
                <a:srgbClr val="000000"/>
              </a:solidFill>
            </a:endParaRPr>
          </a:p>
        </p:txBody>
      </p:sp>
      <p:sp>
        <p:nvSpPr>
          <p:cNvPr id="5132" name="Rectangle 3"/>
          <p:cNvSpPr>
            <a:spLocks noChangeArrowheads="1"/>
          </p:cNvSpPr>
          <p:nvPr/>
        </p:nvSpPr>
        <p:spPr bwMode="auto">
          <a:xfrm>
            <a:off x="2889487" y="6168166"/>
            <a:ext cx="33650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2438" indent="-452438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en-US" altLang="en-US" b="1" i="1" dirty="0">
                <a:solidFill>
                  <a:srgbClr val="0000FF"/>
                </a:solidFill>
              </a:rPr>
              <a:t>Lee and Black (</a:t>
            </a:r>
            <a:r>
              <a:rPr lang="en-US" altLang="en-US" b="1" i="1" dirty="0" smtClean="0">
                <a:solidFill>
                  <a:srgbClr val="0000FF"/>
                </a:solidFill>
              </a:rPr>
              <a:t>2015)</a:t>
            </a:r>
            <a:endParaRPr lang="en-US" altLang="en-US" b="1" i="1" dirty="0">
              <a:solidFill>
                <a:srgbClr val="0000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140" y="818029"/>
            <a:ext cx="887625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en-US" altLang="en-US" sz="2400" b="1" i="1" dirty="0">
                <a:solidFill>
                  <a:srgbClr val="000000"/>
                </a:solidFill>
              </a:rPr>
              <a:t>Z</a:t>
            </a:r>
            <a:r>
              <a:rPr lang="en-US" altLang="en-US" sz="2400" b="1" i="1" dirty="0" smtClean="0">
                <a:solidFill>
                  <a:srgbClr val="000000"/>
                </a:solidFill>
              </a:rPr>
              <a:t>onal-mean zonal wind regressed with respect to </a:t>
            </a:r>
            <a:r>
              <a:rPr lang="en-US" altLang="en-US" sz="2400" b="1" i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SNAM</a:t>
            </a:r>
            <a:r>
              <a:rPr lang="en-US" altLang="en-US" sz="2400" b="1" i="1" dirty="0" smtClean="0">
                <a:solidFill>
                  <a:srgbClr val="000000"/>
                </a:solidFill>
              </a:rPr>
              <a:t> index </a:t>
            </a:r>
            <a:r>
              <a:rPr lang="en-US" altLang="en-US" b="1" i="1" dirty="0" smtClean="0">
                <a:solidFill>
                  <a:srgbClr val="000000"/>
                </a:solidFill>
              </a:rPr>
              <a:t>(contours: Zonal wind anomalies; </a:t>
            </a:r>
            <a:r>
              <a:rPr lang="en-US" altLang="en-US" b="1" i="1" dirty="0" smtClean="0">
                <a:solidFill>
                  <a:srgbClr val="00B050"/>
                </a:solidFill>
              </a:rPr>
              <a:t>green</a:t>
            </a:r>
            <a:r>
              <a:rPr lang="en-US" altLang="en-US" b="1" i="1" dirty="0" smtClean="0">
                <a:solidFill>
                  <a:srgbClr val="000000"/>
                </a:solidFill>
              </a:rPr>
              <a:t>/</a:t>
            </a:r>
            <a:r>
              <a:rPr lang="en-US" altLang="en-US" b="1" i="1" dirty="0" smtClean="0">
                <a:solidFill>
                  <a:schemeClr val="accent1">
                    <a:lumMod val="75000"/>
                  </a:schemeClr>
                </a:solidFill>
              </a:rPr>
              <a:t>brown</a:t>
            </a:r>
            <a:r>
              <a:rPr lang="en-US" altLang="en-US" b="1" i="1" dirty="0" smtClean="0">
                <a:solidFill>
                  <a:srgbClr val="000000"/>
                </a:solidFill>
              </a:rPr>
              <a:t> shading: Model biases)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en-US" altLang="en-US" sz="800" b="1" i="1" dirty="0">
                <a:solidFill>
                  <a:srgbClr val="000000"/>
                </a:solidFill>
              </a:rPr>
              <a:t> </a:t>
            </a:r>
            <a:endParaRPr lang="en-US" altLang="en-US" sz="800" b="1" i="1" dirty="0">
              <a:solidFill>
                <a:srgbClr val="000000"/>
              </a:solidFill>
            </a:endParaRPr>
          </a:p>
          <a:p>
            <a:pPr lvl="0" algn="just" fontAlgn="base">
              <a:spcBef>
                <a:spcPct val="0"/>
              </a:spcBef>
              <a:spcAft>
                <a:spcPts val="1200"/>
              </a:spcAft>
              <a:buClr>
                <a:srgbClr val="FF0000"/>
              </a:buClr>
            </a:pPr>
            <a:r>
              <a:rPr lang="en-US" altLang="en-US" b="1" i="1" dirty="0" smtClean="0">
                <a:solidFill>
                  <a:srgbClr val="C00000"/>
                </a:solidFill>
              </a:rPr>
              <a:t>		</a:t>
            </a:r>
            <a:r>
              <a:rPr lang="en-US" altLang="en-US" b="1" i="1" dirty="0" err="1" smtClean="0">
                <a:solidFill>
                  <a:srgbClr val="C00000"/>
                </a:solidFill>
              </a:rPr>
              <a:t>Reanalyses</a:t>
            </a:r>
            <a:r>
              <a:rPr lang="en-US" altLang="en-US" b="1" i="1" dirty="0">
                <a:solidFill>
                  <a:srgbClr val="C00000"/>
                </a:solidFill>
              </a:rPr>
              <a:t>	 </a:t>
            </a:r>
            <a:r>
              <a:rPr lang="en-US" altLang="en-US" b="1" i="1" dirty="0" smtClean="0">
                <a:solidFill>
                  <a:srgbClr val="C00000"/>
                </a:solidFill>
              </a:rPr>
              <a:t>High-Top Models	       Low-Top Models</a:t>
            </a:r>
            <a:endParaRPr lang="en-US" alt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87097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bg2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5903</TotalTime>
  <Words>41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Calibri</vt:lpstr>
      <vt:lpstr>Symbol</vt:lpstr>
      <vt:lpstr>Times New Roman</vt:lpstr>
      <vt:lpstr>2_Default Design</vt:lpstr>
      <vt:lpstr>Stratospheric Northern Annular Mode (SNAM) in CMIP5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Frequency Modes (LFM) in CMIP5 Models</dc:title>
  <dc:creator>Robert X Black</dc:creator>
  <cp:lastModifiedBy>Robert X Black</cp:lastModifiedBy>
  <cp:revision>11</cp:revision>
  <dcterms:created xsi:type="dcterms:W3CDTF">2014-06-12T16:54:34Z</dcterms:created>
  <dcterms:modified xsi:type="dcterms:W3CDTF">2015-01-28T19:32:04Z</dcterms:modified>
</cp:coreProperties>
</file>