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13465-B375-4E50-BC1A-549C70D6A8E3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2567B-5E0C-479F-99B2-154BC0D19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1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>
                <a:solidFill>
                  <a:srgbClr val="C0504D"/>
                </a:solidFill>
              </a:rPr>
              <a:t>12/07/01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A9DC486-2627-4B9E-8C24-94E1ED3B5A61}" type="slidenum">
              <a:rPr lang="en-US" altLang="en-US" sz="1100">
                <a:solidFill>
                  <a:srgbClr val="C0504D"/>
                </a:solidFill>
              </a:rPr>
              <a:pPr eaLnBrk="1" hangingPunct="1"/>
              <a:t>1</a:t>
            </a:fld>
            <a:endParaRPr lang="en-US" altLang="en-US" sz="1100">
              <a:solidFill>
                <a:srgbClr val="C0504D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2FEF7-F8E1-491F-BDD4-7EE8F0131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343781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13364-7909-4BB3-A21D-F31DDE9C4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186114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08ED15-A0A2-47B1-A7BF-07FB1A3B91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214812"/>
      </p:ext>
    </p:extLst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800" y="6473825"/>
            <a:ext cx="3962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EAS 6502 - Quasi-Geostrophic Theory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9A5ECB-CB9C-490F-B452-A0FB89001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343357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07663-B780-4DA5-BC65-D9A3EFB4B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598513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19B-4081-4A2D-9241-FF60F8EFC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255409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77808-1A8D-4B2E-AFDA-2725A79E4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320098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7DA6C-0A63-4C5E-92EF-8CDE444C2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954496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753B9-341F-4B29-852D-89EA328F6A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007096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5533-7D3B-422E-973F-3CA0EED4AC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58431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DB359-D5AC-4D08-8D9A-1F3C69BF6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787862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AD604-1DE4-4482-A73C-E628884466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556668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 b="-100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2D9769-5229-40B7-B555-89022F5E8913}" type="slidenum">
              <a:rPr lang="en-US" altLang="en-US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243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title"/>
          </p:nvPr>
        </p:nvSpPr>
        <p:spPr>
          <a:xfrm>
            <a:off x="3175" y="184150"/>
            <a:ext cx="9140825" cy="1143000"/>
          </a:xfrm>
        </p:spPr>
        <p:txBody>
          <a:bodyPr/>
          <a:lstStyle/>
          <a:p>
            <a:pPr eaLnBrk="1" hangingPunct="1"/>
            <a:r>
              <a:rPr lang="en-US" altLang="en-US" sz="2800" b="1" i="1" u="sng" smtClean="0">
                <a:solidFill>
                  <a:schemeClr val="bg2"/>
                </a:solidFill>
              </a:rPr>
              <a:t>Low Frequency Modes (</a:t>
            </a:r>
            <a:r>
              <a:rPr lang="en-US" altLang="en-US" sz="2800" b="1" i="1" u="sng" smtClean="0">
                <a:solidFill>
                  <a:srgbClr val="0000FF"/>
                </a:solidFill>
              </a:rPr>
              <a:t>LFM</a:t>
            </a:r>
            <a:r>
              <a:rPr lang="en-US" altLang="en-US" sz="2800" b="1" i="1" u="sng" smtClean="0">
                <a:solidFill>
                  <a:schemeClr val="bg2"/>
                </a:solidFill>
              </a:rPr>
              <a:t>) in CMIP5 Models</a:t>
            </a:r>
            <a:r>
              <a:rPr lang="en-US" altLang="en-US" sz="800" b="1" i="1" smtClean="0"/>
              <a:t/>
            </a:r>
            <a:br>
              <a:rPr lang="en-US" altLang="en-US" sz="800" b="1" i="1" smtClean="0"/>
            </a:br>
            <a:r>
              <a:rPr lang="en-US" altLang="en-US" sz="800" b="1" i="1" smtClean="0"/>
              <a:t>  </a:t>
            </a:r>
            <a:br>
              <a:rPr lang="en-US" altLang="en-US" sz="800" b="1" i="1" smtClean="0"/>
            </a:br>
            <a:endParaRPr lang="en-US" altLang="en-US" sz="2000" b="1" i="1" smtClean="0"/>
          </a:p>
        </p:txBody>
      </p:sp>
      <p:pic>
        <p:nvPicPr>
          <p:cNvPr id="5122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663" y="0"/>
            <a:ext cx="5413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92875"/>
            <a:ext cx="5413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17"/>
          <p:cNvSpPr>
            <a:spLocks noChangeArrowheads="1"/>
          </p:cNvSpPr>
          <p:nvPr/>
        </p:nvSpPr>
        <p:spPr bwMode="auto">
          <a:xfrm>
            <a:off x="115888" y="115888"/>
            <a:ext cx="8912225" cy="6626225"/>
          </a:xfrm>
          <a:prstGeom prst="roundRect">
            <a:avLst>
              <a:gd name="adj" fmla="val 16667"/>
            </a:avLst>
          </a:prstGeom>
          <a:noFill/>
          <a:ln w="222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pic>
        <p:nvPicPr>
          <p:cNvPr id="5125" name="Picture 19" descr="wallpaper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2875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9" descr="wallpaper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938" y="-9525"/>
            <a:ext cx="50006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6421438"/>
            <a:ext cx="43815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43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Freeform 16"/>
          <p:cNvSpPr>
            <a:spLocks/>
          </p:cNvSpPr>
          <p:nvPr/>
        </p:nvSpPr>
        <p:spPr bwMode="auto">
          <a:xfrm>
            <a:off x="6051550" y="2878138"/>
            <a:ext cx="769938" cy="1577975"/>
          </a:xfrm>
          <a:custGeom>
            <a:avLst/>
            <a:gdLst>
              <a:gd name="T0" fmla="*/ 141139 w 770091"/>
              <a:gd name="T1" fmla="*/ 0 h 1576891"/>
              <a:gd name="T2" fmla="*/ 44377 w 770091"/>
              <a:gd name="T3" fmla="*/ 495904 h 1576891"/>
              <a:gd name="T4" fmla="*/ 770091 w 770091"/>
              <a:gd name="T5" fmla="*/ 1366762 h 15768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0091" h="1576891">
                <a:moveTo>
                  <a:pt x="141139" y="0"/>
                </a:moveTo>
                <a:cubicBezTo>
                  <a:pt x="40345" y="134055"/>
                  <a:pt x="-60448" y="268110"/>
                  <a:pt x="44377" y="495904"/>
                </a:cubicBezTo>
                <a:cubicBezTo>
                  <a:pt x="149202" y="723698"/>
                  <a:pt x="528186" y="2092476"/>
                  <a:pt x="770091" y="1366762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ea typeface="MS PGothic" pitchFamily="34" charset="-128"/>
            </a:endParaRPr>
          </a:p>
        </p:txBody>
      </p:sp>
      <p:pic>
        <p:nvPicPr>
          <p:cNvPr id="5130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13"/>
            <a:ext cx="9144000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ectangle 2"/>
          <p:cNvSpPr>
            <a:spLocks noChangeArrowheads="1"/>
          </p:cNvSpPr>
          <p:nvPr/>
        </p:nvSpPr>
        <p:spPr bwMode="auto">
          <a:xfrm>
            <a:off x="115888" y="3786188"/>
            <a:ext cx="891222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688975" indent="-574675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i="1">
                <a:solidFill>
                  <a:srgbClr val="000000"/>
                </a:solidFill>
              </a:rPr>
              <a:t>♣</a:t>
            </a:r>
            <a:r>
              <a:rPr lang="en-US" altLang="en-US" sz="2000">
                <a:solidFill>
                  <a:srgbClr val="FF0000"/>
                </a:solidFill>
              </a:rPr>
              <a:t> </a:t>
            </a:r>
            <a:r>
              <a:rPr lang="en-US" altLang="en-US" sz="2000" b="1" i="1">
                <a:solidFill>
                  <a:srgbClr val="000000"/>
                </a:solidFill>
              </a:rPr>
              <a:t>	All models replicate the basic structure of </a:t>
            </a:r>
            <a:r>
              <a:rPr lang="en-US" altLang="en-US" sz="2000" b="1" i="1">
                <a:solidFill>
                  <a:srgbClr val="0000FF"/>
                </a:solidFill>
              </a:rPr>
              <a:t>Pacific-North American </a:t>
            </a:r>
            <a:r>
              <a:rPr lang="en-US" altLang="en-US" sz="2000" b="1" i="1">
                <a:solidFill>
                  <a:srgbClr val="000000"/>
                </a:solidFill>
              </a:rPr>
              <a:t>pattern;        A small minority of models fails to replicate the </a:t>
            </a:r>
            <a:r>
              <a:rPr lang="en-US" altLang="en-US" sz="2000" b="1" i="1">
                <a:solidFill>
                  <a:srgbClr val="0000FF"/>
                </a:solidFill>
              </a:rPr>
              <a:t>North Atlantic Oscillation</a:t>
            </a: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i="1">
                <a:solidFill>
                  <a:srgbClr val="FF0000"/>
                </a:solidFill>
              </a:rPr>
              <a:t>♦</a:t>
            </a:r>
            <a:r>
              <a:rPr lang="en-US" altLang="en-US" sz="2000">
                <a:solidFill>
                  <a:srgbClr val="FF0000"/>
                </a:solidFill>
              </a:rPr>
              <a:t> 	</a:t>
            </a:r>
            <a:r>
              <a:rPr lang="en-US" altLang="en-US" sz="2000" b="1" i="1">
                <a:solidFill>
                  <a:srgbClr val="000000"/>
                </a:solidFill>
              </a:rPr>
              <a:t>Low top models perform better than high top models in representing </a:t>
            </a:r>
            <a:r>
              <a:rPr lang="en-US" altLang="en-US" sz="2000" b="1" i="1">
                <a:solidFill>
                  <a:srgbClr val="0000FF"/>
                </a:solidFill>
              </a:rPr>
              <a:t>LFM</a:t>
            </a: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i="1">
                <a:solidFill>
                  <a:srgbClr val="000000"/>
                </a:solidFill>
              </a:rPr>
              <a:t>♠</a:t>
            </a:r>
            <a:r>
              <a:rPr lang="en-US" altLang="en-US" sz="2000">
                <a:solidFill>
                  <a:srgbClr val="000000"/>
                </a:solidFill>
                <a:sym typeface="Symbol" pitchFamily="18" charset="2"/>
              </a:rPr>
              <a:t> 	</a:t>
            </a:r>
            <a:r>
              <a:rPr lang="en-US" altLang="en-US" sz="2000" b="1" i="1">
                <a:solidFill>
                  <a:srgbClr val="000000"/>
                </a:solidFill>
                <a:sym typeface="Symbol" pitchFamily="18" charset="2"/>
              </a:rPr>
              <a:t>Model biases in </a:t>
            </a:r>
            <a:r>
              <a:rPr lang="en-US" altLang="en-US" sz="2000" b="1" i="1">
                <a:solidFill>
                  <a:srgbClr val="0000FF"/>
                </a:solidFill>
                <a:sym typeface="Symbol" pitchFamily="18" charset="2"/>
              </a:rPr>
              <a:t>LFM</a:t>
            </a:r>
            <a:r>
              <a:rPr lang="en-US" altLang="en-US" sz="2000" b="1" i="1">
                <a:solidFill>
                  <a:srgbClr val="000000"/>
                </a:solidFill>
                <a:sym typeface="Symbol" pitchFamily="18" charset="2"/>
              </a:rPr>
              <a:t> impact the simulation of regional weather conditions</a:t>
            </a:r>
            <a:r>
              <a:rPr lang="en-US" altLang="en-US" sz="2000" b="1" i="1">
                <a:solidFill>
                  <a:srgbClr val="000000"/>
                </a:solidFill>
              </a:rPr>
              <a:t>	</a:t>
            </a: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i="1">
                <a:solidFill>
                  <a:srgbClr val="FF0000"/>
                </a:solidFill>
              </a:rPr>
              <a:t>♥</a:t>
            </a:r>
            <a:r>
              <a:rPr lang="en-US" altLang="en-US" sz="2000">
                <a:solidFill>
                  <a:srgbClr val="000000"/>
                </a:solidFill>
              </a:rPr>
              <a:t> 	</a:t>
            </a:r>
            <a:r>
              <a:rPr lang="en-US" altLang="en-US" sz="2000" b="1" i="1">
                <a:solidFill>
                  <a:srgbClr val="000000"/>
                </a:solidFill>
                <a:sym typeface="Symbol" pitchFamily="18" charset="2"/>
              </a:rPr>
              <a:t>In some cases deficiencies in </a:t>
            </a:r>
            <a:r>
              <a:rPr lang="en-US" altLang="en-US" sz="2000" b="1" i="1">
                <a:solidFill>
                  <a:srgbClr val="0000FF"/>
                </a:solidFill>
                <a:sym typeface="Symbol" pitchFamily="18" charset="2"/>
              </a:rPr>
              <a:t>LFM</a:t>
            </a:r>
            <a:r>
              <a:rPr lang="en-US" altLang="en-US" sz="2000" b="1" i="1">
                <a:solidFill>
                  <a:srgbClr val="000000"/>
                </a:solidFill>
                <a:sym typeface="Symbol" pitchFamily="18" charset="2"/>
              </a:rPr>
              <a:t> structure are linked to parallel model shortcomings in representing the climatological stationary wave field</a:t>
            </a:r>
          </a:p>
        </p:txBody>
      </p:sp>
      <p:sp>
        <p:nvSpPr>
          <p:cNvPr id="5132" name="Rectangle 3"/>
          <p:cNvSpPr>
            <a:spLocks noChangeArrowheads="1"/>
          </p:cNvSpPr>
          <p:nvPr/>
        </p:nvSpPr>
        <p:spPr bwMode="auto">
          <a:xfrm>
            <a:off x="2828925" y="6092825"/>
            <a:ext cx="3486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2438" indent="-452438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b="1" i="1">
                <a:solidFill>
                  <a:srgbClr val="0000FF"/>
                </a:solidFill>
              </a:rPr>
              <a:t>Lee and Black (2013)</a:t>
            </a:r>
          </a:p>
        </p:txBody>
      </p:sp>
    </p:spTree>
    <p:extLst>
      <p:ext uri="{BB962C8B-B14F-4D97-AF65-F5344CB8AC3E}">
        <p14:creationId xmlns:p14="http://schemas.microsoft.com/office/powerpoint/2010/main" val="86287097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bg2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2_Default Design</vt:lpstr>
      <vt:lpstr>Low Frequency Modes (LFM) in CMIP5 Models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Frequency Modes (LFM) in CMIP5 Models</dc:title>
  <dc:creator>Robert X Black</dc:creator>
  <cp:lastModifiedBy>Robert X Black</cp:lastModifiedBy>
  <cp:revision>2</cp:revision>
  <dcterms:created xsi:type="dcterms:W3CDTF">2014-06-12T16:54:34Z</dcterms:created>
  <dcterms:modified xsi:type="dcterms:W3CDTF">2014-06-12T17:40:58Z</dcterms:modified>
</cp:coreProperties>
</file>