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888" y="-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1.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90988A-B1F8-4F3A-AAD7-8ABD8564B2F7}" type="datetimeFigureOut">
              <a:rPr lang="en-US" smtClean="0"/>
              <a:t>9/8/16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645738-F089-4C63-86F4-DC042693CB8F}" type="slidenum">
              <a:rPr lang="en-US" smtClean="0"/>
              <a:t>‹#›</a:t>
            </a:fld>
            <a:endParaRPr lang="en-US"/>
          </a:p>
        </p:txBody>
      </p:sp>
    </p:spTree>
    <p:extLst>
      <p:ext uri="{BB962C8B-B14F-4D97-AF65-F5344CB8AC3E}">
        <p14:creationId xmlns:p14="http://schemas.microsoft.com/office/powerpoint/2010/main" val="1006095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63484F-2281-43B6-BFF6-93F70712FE1C}" type="slidenum">
              <a:rPr lang="en-US" altLang="en-US">
                <a:cs typeface="Arial" charset="0"/>
              </a:rPr>
              <a:pPr fontAlgn="base">
                <a:spcBef>
                  <a:spcPct val="0"/>
                </a:spcBef>
                <a:spcAft>
                  <a:spcPct val="0"/>
                </a:spcAft>
              </a:pPr>
              <a:t>1</a:t>
            </a:fld>
            <a:endParaRPr lang="en-US" altLang="en-US">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endParaRPr lang="en-US" altLang="en-US" sz="10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2230642666"/>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288929F4-C5A6-401A-A1C8-F9E29B57FF4B}" type="datetimeFigureOut">
              <a:rPr lang="en-US" altLang="en-US"/>
              <a:pPr>
                <a:defRPr/>
              </a:pPr>
              <a:t>9/8/16</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38D836DC-8003-470E-BCFB-52F4AE687D37}" type="slidenum">
              <a:rPr lang="en-US" altLang="en-US"/>
              <a:pPr>
                <a:defRPr/>
              </a:pPr>
              <a:t>‹#›</a:t>
            </a:fld>
            <a:endParaRPr lang="en-US" altLang="en-US"/>
          </a:p>
        </p:txBody>
      </p:sp>
    </p:spTree>
    <p:extLst>
      <p:ext uri="{BB962C8B-B14F-4D97-AF65-F5344CB8AC3E}">
        <p14:creationId xmlns:p14="http://schemas.microsoft.com/office/powerpoint/2010/main" val="382322989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link.springer.com/article/10.1007/s40641-015-0027-1" TargetMode="External"/><Relationship Id="rId4" Type="http://schemas.openxmlformats.org/officeDocument/2006/relationships/hyperlink" Target="http://dx.doi.org/10.1002/2015GL065627" TargetMode="External"/><Relationship Id="rId5" Type="http://schemas.openxmlformats.org/officeDocument/2006/relationships/image" Target="../media/image1.png"/><Relationship Id="rId6"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15000"/>
              </a:spcBef>
              <a:buFontTx/>
              <a:buNone/>
            </a:pPr>
            <a:endParaRPr lang="en-US" altLang="en-US" sz="1600">
              <a:cs typeface="Arial" charset="0"/>
            </a:endParaRPr>
          </a:p>
        </p:txBody>
      </p:sp>
      <p:sp>
        <p:nvSpPr>
          <p:cNvPr id="3077" name="Rectangle 5"/>
          <p:cNvSpPr>
            <a:spLocks noChangeArrowheads="1"/>
          </p:cNvSpPr>
          <p:nvPr/>
        </p:nvSpPr>
        <p:spPr bwMode="auto">
          <a:xfrm>
            <a:off x="199362" y="86380"/>
            <a:ext cx="8915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800" b="1" dirty="0"/>
              <a:t>Do emergent constraints help predict future climate?</a:t>
            </a:r>
            <a:r>
              <a:rPr lang="en-US" sz="2800" dirty="0"/>
              <a:t> </a:t>
            </a:r>
            <a:r>
              <a:rPr lang="en-US" sz="2800" b="1" dirty="0" smtClean="0"/>
              <a:t> </a:t>
            </a:r>
            <a:endParaRPr lang="en-US" sz="2800" dirty="0"/>
          </a:p>
        </p:txBody>
      </p:sp>
      <p:sp>
        <p:nvSpPr>
          <p:cNvPr id="3078" name="Text Box 6"/>
          <p:cNvSpPr txBox="1">
            <a:spLocks noChangeArrowheads="1"/>
          </p:cNvSpPr>
          <p:nvPr/>
        </p:nvSpPr>
        <p:spPr bwMode="auto">
          <a:xfrm>
            <a:off x="228600" y="6172200"/>
            <a:ext cx="8610599" cy="58477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buNone/>
            </a:pPr>
            <a:r>
              <a:rPr lang="en-US" sz="1000" dirty="0" smtClean="0"/>
              <a:t>Klein</a:t>
            </a:r>
            <a:r>
              <a:rPr lang="en-US" sz="1000" dirty="0"/>
              <a:t>, S. A. and A. Hall</a:t>
            </a:r>
            <a:r>
              <a:rPr lang="en-US" sz="1000" i="1" dirty="0"/>
              <a:t>.</a:t>
            </a:r>
            <a:r>
              <a:rPr lang="en-US" sz="1000" dirty="0"/>
              <a:t> Emergent constraints for cloud feedbacks. </a:t>
            </a:r>
            <a:r>
              <a:rPr lang="en-US" sz="1000" i="1" dirty="0"/>
              <a:t>Current Climate Change Reports</a:t>
            </a:r>
            <a:r>
              <a:rPr lang="en-US" sz="1000" dirty="0"/>
              <a:t>,</a:t>
            </a:r>
            <a:r>
              <a:rPr lang="en-US" sz="1000" b="1" dirty="0"/>
              <a:t> 1</a:t>
            </a:r>
            <a:r>
              <a:rPr lang="en-US" sz="1000" dirty="0"/>
              <a:t>, 276–287, </a:t>
            </a:r>
            <a:r>
              <a:rPr lang="en-US" sz="1000" dirty="0" err="1"/>
              <a:t>doi</a:t>
            </a:r>
            <a:r>
              <a:rPr lang="en-US" sz="1000" dirty="0"/>
              <a:t>: </a:t>
            </a:r>
            <a:r>
              <a:rPr lang="en-US" sz="1000" dirty="0">
                <a:hlinkClick r:id="rId3"/>
              </a:rPr>
              <a:t>10.1007/s40641-015-0027-1</a:t>
            </a:r>
            <a:r>
              <a:rPr lang="en-US" sz="1000" dirty="0"/>
              <a:t> (2015)</a:t>
            </a:r>
            <a:r>
              <a:rPr lang="en-US" sz="1000" dirty="0" smtClean="0"/>
              <a:t>. </a:t>
            </a:r>
          </a:p>
          <a:p>
            <a:pPr lvl="0">
              <a:buNone/>
            </a:pPr>
            <a:r>
              <a:rPr lang="en-US" sz="1000" dirty="0" err="1"/>
              <a:t>Qu</a:t>
            </a:r>
            <a:r>
              <a:rPr lang="en-US" sz="1000" dirty="0"/>
              <a:t>, X., A. Hall, </a:t>
            </a:r>
            <a:r>
              <a:rPr lang="en-CA" sz="1000" dirty="0"/>
              <a:t>S. A. Klein</a:t>
            </a:r>
            <a:r>
              <a:rPr lang="en-US" sz="1000" dirty="0"/>
              <a:t>, and A. M. </a:t>
            </a:r>
            <a:r>
              <a:rPr lang="en-US" sz="1000" dirty="0" err="1" smtClean="0"/>
              <a:t>DeAngelis</a:t>
            </a:r>
            <a:r>
              <a:rPr lang="en-US" sz="1000" dirty="0" smtClean="0"/>
              <a:t>. </a:t>
            </a:r>
            <a:r>
              <a:rPr lang="en-US" sz="1000" dirty="0"/>
              <a:t>Positive tropical marine low-cloud cover feedback inferred from cloud-controlling factors.</a:t>
            </a:r>
            <a:r>
              <a:rPr lang="en-US" sz="1000" i="1" dirty="0"/>
              <a:t> </a:t>
            </a:r>
            <a:r>
              <a:rPr lang="en-US" sz="1000" i="1" dirty="0" err="1"/>
              <a:t>Geophys</a:t>
            </a:r>
            <a:r>
              <a:rPr lang="en-US" sz="1000" i="1" dirty="0"/>
              <a:t>. Res. </a:t>
            </a:r>
            <a:r>
              <a:rPr lang="en-US" sz="1000" i="1" dirty="0" err="1"/>
              <a:t>Lett</a:t>
            </a:r>
            <a:r>
              <a:rPr lang="en-US" sz="1000" i="1" dirty="0"/>
              <a:t>.</a:t>
            </a:r>
            <a:r>
              <a:rPr lang="en-US" sz="1000" dirty="0"/>
              <a:t>,</a:t>
            </a:r>
            <a:r>
              <a:rPr lang="en-US" sz="1000" b="1" dirty="0"/>
              <a:t> 42</a:t>
            </a:r>
            <a:r>
              <a:rPr lang="en-US" sz="1000" dirty="0"/>
              <a:t>, 7767–7775, doi:</a:t>
            </a:r>
            <a:r>
              <a:rPr lang="en-US" sz="1000" u="sng" dirty="0">
                <a:hlinkClick r:id="rId4"/>
              </a:rPr>
              <a:t>10.1002/</a:t>
            </a:r>
            <a:r>
              <a:rPr lang="en-US" sz="1000" u="sng" dirty="0" smtClean="0">
                <a:hlinkClick r:id="rId4"/>
              </a:rPr>
              <a:t>2015GL065627</a:t>
            </a:r>
            <a:r>
              <a:rPr lang="en-US" sz="1000" dirty="0" smtClean="0"/>
              <a:t> (2015).</a:t>
            </a:r>
            <a:endParaRPr lang="en-US" sz="1000" dirty="0"/>
          </a:p>
        </p:txBody>
      </p:sp>
      <p:sp>
        <p:nvSpPr>
          <p:cNvPr id="3079" name="TextBox 9"/>
          <p:cNvSpPr txBox="1">
            <a:spLocks noChangeArrowheads="1"/>
          </p:cNvSpPr>
          <p:nvPr/>
        </p:nvSpPr>
        <p:spPr bwMode="auto">
          <a:xfrm>
            <a:off x="4191000" y="4419600"/>
            <a:ext cx="47244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None/>
            </a:pPr>
            <a:r>
              <a:rPr lang="en-US" sz="1200" b="1" dirty="0" smtClean="0">
                <a:solidFill>
                  <a:srgbClr val="0000FF"/>
                </a:solidFill>
                <a:latin typeface="+mn-lt"/>
                <a:cs typeface="Arial" charset="0"/>
              </a:rPr>
              <a:t>An example of a credible</a:t>
            </a:r>
            <a:r>
              <a:rPr lang="en-US" sz="1200" b="1" i="1" dirty="0" smtClean="0">
                <a:solidFill>
                  <a:srgbClr val="0000FF"/>
                </a:solidFill>
                <a:latin typeface="+mn-lt"/>
                <a:cs typeface="Arial" charset="0"/>
              </a:rPr>
              <a:t> emergent </a:t>
            </a:r>
            <a:r>
              <a:rPr lang="en-US" sz="1200" b="1" i="1" dirty="0">
                <a:solidFill>
                  <a:srgbClr val="0000FF"/>
                </a:solidFill>
                <a:latin typeface="+mn-lt"/>
                <a:cs typeface="Arial" charset="0"/>
              </a:rPr>
              <a:t>c</a:t>
            </a:r>
            <a:r>
              <a:rPr lang="en-US" sz="1200" b="1" i="1" dirty="0" smtClean="0">
                <a:solidFill>
                  <a:srgbClr val="0000FF"/>
                </a:solidFill>
                <a:latin typeface="+mn-lt"/>
                <a:cs typeface="Arial" charset="0"/>
              </a:rPr>
              <a:t>onstraint </a:t>
            </a:r>
            <a:r>
              <a:rPr lang="en-US" sz="1200" b="1" dirty="0" smtClean="0">
                <a:solidFill>
                  <a:srgbClr val="0000FF"/>
                </a:solidFill>
                <a:latin typeface="+mn-lt"/>
                <a:cs typeface="Arial" charset="0"/>
              </a:rPr>
              <a:t>from </a:t>
            </a:r>
            <a:r>
              <a:rPr lang="en-US" sz="1200" b="1" dirty="0" err="1" smtClean="0">
                <a:solidFill>
                  <a:srgbClr val="0000FF"/>
                </a:solidFill>
                <a:latin typeface="+mn-lt"/>
                <a:cs typeface="Arial" charset="0"/>
              </a:rPr>
              <a:t>Qu</a:t>
            </a:r>
            <a:r>
              <a:rPr lang="en-US" sz="1200" b="1" dirty="0" smtClean="0">
                <a:solidFill>
                  <a:srgbClr val="0000FF"/>
                </a:solidFill>
                <a:latin typeface="+mn-lt"/>
                <a:cs typeface="Arial" charset="0"/>
              </a:rPr>
              <a:t> et al. (2015). Inter-model spread in the sensitivity of tropical low-level cloud cover to sea-surface temperature (SST) in the current climate is correlated to the sensitivity over climate changes. Observations from the current climate (vertical black line and grey shading) suggest that models that more strongly decrease low-level clouds are more realistic, raising the chances that low-level clouds will decrease strongly over the 21</a:t>
            </a:r>
            <a:r>
              <a:rPr lang="en-US" sz="1200" b="1" baseline="30000" dirty="0" smtClean="0">
                <a:solidFill>
                  <a:srgbClr val="0000FF"/>
                </a:solidFill>
                <a:latin typeface="+mn-lt"/>
                <a:cs typeface="Arial" charset="0"/>
              </a:rPr>
              <a:t>st</a:t>
            </a:r>
            <a:r>
              <a:rPr lang="en-US" sz="1200" b="1" dirty="0" smtClean="0">
                <a:solidFill>
                  <a:srgbClr val="0000FF"/>
                </a:solidFill>
                <a:latin typeface="+mn-lt"/>
                <a:cs typeface="Arial" charset="0"/>
              </a:rPr>
              <a:t> century. </a:t>
            </a:r>
            <a:endParaRPr lang="en-US" sz="1200" b="1" dirty="0">
              <a:solidFill>
                <a:srgbClr val="0000FF"/>
              </a:solidFill>
              <a:latin typeface="+mn-lt"/>
              <a:cs typeface="Arial" charset="0"/>
            </a:endParaRPr>
          </a:p>
        </p:txBody>
      </p:sp>
      <p:sp>
        <p:nvSpPr>
          <p:cNvPr id="10" name="Rectangle 2"/>
          <p:cNvSpPr>
            <a:spLocks noChangeArrowheads="1"/>
          </p:cNvSpPr>
          <p:nvPr/>
        </p:nvSpPr>
        <p:spPr bwMode="auto">
          <a:xfrm>
            <a:off x="152401" y="4648200"/>
            <a:ext cx="4114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tabLst>
                <a:tab pos="338138" algn="l"/>
              </a:tabLst>
              <a:defRPr sz="2400">
                <a:solidFill>
                  <a:schemeClr val="tx1"/>
                </a:solidFill>
                <a:latin typeface="Calibri" pitchFamily="34" charset="0"/>
                <a:ea typeface="MS PGothic" pitchFamily="34" charset="-128"/>
              </a:defRPr>
            </a:lvl1pPr>
            <a:lvl2pPr marL="742950" indent="-285750" eaLnBrk="0" hangingPunct="0">
              <a:tabLst>
                <a:tab pos="338138" algn="l"/>
              </a:tabLst>
              <a:defRPr sz="2400">
                <a:solidFill>
                  <a:schemeClr val="tx1"/>
                </a:solidFill>
                <a:latin typeface="Calibri" pitchFamily="34" charset="0"/>
                <a:ea typeface="MS PGothic" pitchFamily="34" charset="-128"/>
              </a:defRPr>
            </a:lvl2pPr>
            <a:lvl3pPr marL="1143000" indent="-228600" eaLnBrk="0" hangingPunct="0">
              <a:tabLst>
                <a:tab pos="338138" algn="l"/>
              </a:tabLst>
              <a:defRPr sz="2400">
                <a:solidFill>
                  <a:schemeClr val="tx1"/>
                </a:solidFill>
                <a:latin typeface="Calibri" pitchFamily="34" charset="0"/>
                <a:ea typeface="MS PGothic" pitchFamily="34" charset="-128"/>
              </a:defRPr>
            </a:lvl3pPr>
            <a:lvl4pPr marL="1600200" indent="-228600" eaLnBrk="0" hangingPunct="0">
              <a:tabLst>
                <a:tab pos="338138" algn="l"/>
              </a:tabLst>
              <a:defRPr sz="2400">
                <a:solidFill>
                  <a:schemeClr val="tx1"/>
                </a:solidFill>
                <a:latin typeface="Calibri" pitchFamily="34" charset="0"/>
                <a:ea typeface="MS PGothic" pitchFamily="34" charset="-128"/>
              </a:defRPr>
            </a:lvl4pPr>
            <a:lvl5pPr marL="2057400" indent="-228600" eaLnBrk="0" hangingPunct="0">
              <a:tabLst>
                <a:tab pos="338138" algn="l"/>
              </a:tabLst>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9pPr>
          </a:lstStyle>
          <a:p>
            <a:pPr algn="ctr" eaLnBrk="1" hangingPunct="1">
              <a:spcBef>
                <a:spcPct val="15000"/>
              </a:spcBef>
            </a:pPr>
            <a:endParaRPr lang="en-US" altLang="en-US" sz="1600" dirty="0"/>
          </a:p>
        </p:txBody>
      </p:sp>
      <p:sp>
        <p:nvSpPr>
          <p:cNvPr id="12" name="Rectangle 4"/>
          <p:cNvSpPr>
            <a:spLocks noChangeArrowheads="1"/>
          </p:cNvSpPr>
          <p:nvPr/>
        </p:nvSpPr>
        <p:spPr bwMode="auto">
          <a:xfrm>
            <a:off x="152400" y="685800"/>
            <a:ext cx="381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ct val="15000"/>
              </a:spcBef>
            </a:pPr>
            <a:r>
              <a:rPr lang="en-US" altLang="en-US" sz="1800" b="1" dirty="0"/>
              <a:t>Objective</a:t>
            </a:r>
          </a:p>
          <a:p>
            <a:pPr eaLnBrk="1" hangingPunct="1">
              <a:spcBef>
                <a:spcPct val="15000"/>
              </a:spcBef>
              <a:buFont typeface="Arial" pitchFamily="34" charset="0"/>
              <a:buChar char="●"/>
            </a:pPr>
            <a:r>
              <a:rPr lang="en-US" altLang="en-US" sz="1600" dirty="0" smtClean="0"/>
              <a:t>Assess trustworthiness of e</a:t>
            </a:r>
            <a:r>
              <a:rPr lang="en-US" sz="1600" dirty="0" smtClean="0"/>
              <a:t>mergent constraints – which </a:t>
            </a:r>
            <a:r>
              <a:rPr lang="en-US" sz="1600" dirty="0"/>
              <a:t>are </a:t>
            </a:r>
            <a:r>
              <a:rPr lang="en-US" sz="1600" dirty="0" smtClean="0"/>
              <a:t>empirical </a:t>
            </a:r>
            <a:r>
              <a:rPr lang="en-US" sz="1600" dirty="0"/>
              <a:t>relationships between </a:t>
            </a:r>
            <a:r>
              <a:rPr lang="en-US" sz="1600" dirty="0" smtClean="0"/>
              <a:t>aspects </a:t>
            </a:r>
            <a:r>
              <a:rPr lang="en-US" sz="1600" dirty="0"/>
              <a:t>of the current and future climate found in climate model simulations</a:t>
            </a:r>
            <a:r>
              <a:rPr lang="en-US" sz="1600" dirty="0"/>
              <a:t> </a:t>
            </a:r>
            <a:endParaRPr lang="en-US" altLang="en-US" sz="1600" dirty="0"/>
          </a:p>
          <a:p>
            <a:pPr algn="ctr" eaLnBrk="1" hangingPunct="1">
              <a:spcBef>
                <a:spcPts val="1200"/>
              </a:spcBef>
            </a:pPr>
            <a:r>
              <a:rPr lang="en-US" altLang="en-US" sz="1800" b="1" dirty="0"/>
              <a:t>Approach</a:t>
            </a:r>
            <a:endParaRPr lang="en-US" altLang="en-US" sz="1600" b="1" dirty="0"/>
          </a:p>
          <a:p>
            <a:pPr eaLnBrk="1" hangingPunct="1">
              <a:spcBef>
                <a:spcPct val="15000"/>
              </a:spcBef>
              <a:buFont typeface="Arial" pitchFamily="34" charset="0"/>
              <a:buChar char="●"/>
            </a:pPr>
            <a:r>
              <a:rPr lang="en-US" altLang="en-US" sz="1600" dirty="0" smtClean="0"/>
              <a:t>Found </a:t>
            </a:r>
            <a:r>
              <a:rPr lang="en-US" altLang="en-US" sz="1600" dirty="0" smtClean="0"/>
              <a:t>that while </a:t>
            </a:r>
            <a:r>
              <a:rPr lang="en-US" sz="1600" dirty="0" smtClean="0"/>
              <a:t>most “</a:t>
            </a:r>
            <a:r>
              <a:rPr lang="en-US" sz="1600" dirty="0"/>
              <a:t>emergent constraints” lack a physical basis and thus shouldn’t be trusted, there are some credible constraints </a:t>
            </a:r>
            <a:r>
              <a:rPr lang="en-US" sz="1600" dirty="0" smtClean="0"/>
              <a:t>(see figure)</a:t>
            </a:r>
          </a:p>
          <a:p>
            <a:pPr eaLnBrk="1" hangingPunct="1">
              <a:spcBef>
                <a:spcPct val="15000"/>
              </a:spcBef>
              <a:buFont typeface="Arial" pitchFamily="34" charset="0"/>
              <a:buChar char="●"/>
            </a:pPr>
            <a:r>
              <a:rPr lang="en-US" sz="1600" dirty="0" smtClean="0"/>
              <a:t>Most trustworthy constraints involve the feedbacks from low-level clouds</a:t>
            </a:r>
          </a:p>
          <a:p>
            <a:pPr eaLnBrk="1" hangingPunct="1">
              <a:spcBef>
                <a:spcPct val="15000"/>
              </a:spcBef>
              <a:buFont typeface="Arial" pitchFamily="34" charset="0"/>
              <a:buChar char="●"/>
            </a:pPr>
            <a:r>
              <a:rPr lang="en-US" sz="1600" dirty="0" smtClean="0"/>
              <a:t>Trustworthy constraints identify </a:t>
            </a:r>
            <a:r>
              <a:rPr lang="en-US" sz="1600" dirty="0"/>
              <a:t>where model improvements would lead to reduced spread in climate </a:t>
            </a:r>
            <a:r>
              <a:rPr lang="en-US" sz="1600" dirty="0" smtClean="0"/>
              <a:t>projections</a:t>
            </a:r>
            <a:endParaRPr lang="en-US" sz="1600" dirty="0"/>
          </a:p>
          <a:p>
            <a:pPr algn="ctr" eaLnBrk="1" hangingPunct="1">
              <a:spcBef>
                <a:spcPct val="15000"/>
              </a:spcBef>
            </a:pPr>
            <a:r>
              <a:rPr lang="en-US" altLang="en-US" sz="1800" b="1" dirty="0" smtClean="0"/>
              <a:t>Impact</a:t>
            </a:r>
            <a:endParaRPr lang="en-US" altLang="en-US" sz="1800" b="1" dirty="0"/>
          </a:p>
          <a:p>
            <a:pPr eaLnBrk="1" hangingPunct="1">
              <a:spcBef>
                <a:spcPct val="15000"/>
              </a:spcBef>
              <a:buFont typeface="Arial" pitchFamily="34" charset="0"/>
              <a:buChar char="●"/>
            </a:pPr>
            <a:r>
              <a:rPr lang="en-US" altLang="en-US" sz="1600" dirty="0" smtClean="0"/>
              <a:t>Credible emergent constraints suggest that climate sensitivity is in upper half of model estimates</a:t>
            </a:r>
            <a:endParaRPr lang="en-US" altLang="en-US" sz="1600" dirty="0"/>
          </a:p>
        </p:txBody>
      </p:sp>
      <p:pic>
        <p:nvPicPr>
          <p:cNvPr id="9" name="Picture 34" descr="lab_icon_rg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06718" y="76200"/>
            <a:ext cx="445559"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Figure3.eps"/>
          <p:cNvPicPr>
            <a:picLocks noChangeAspect="1"/>
          </p:cNvPicPr>
          <p:nvPr/>
        </p:nvPicPr>
        <p:blipFill rotWithShape="1">
          <a:blip r:embed="rId6">
            <a:extLst>
              <a:ext uri="{28A0092B-C50C-407E-A947-70E740481C1C}">
                <a14:useLocalDpi xmlns:a14="http://schemas.microsoft.com/office/drawing/2010/main" val="0"/>
              </a:ext>
            </a:extLst>
          </a:blip>
          <a:srcRect l="1852" t="13148" r="15185" b="10185"/>
          <a:stretch/>
        </p:blipFill>
        <p:spPr>
          <a:xfrm>
            <a:off x="4427084" y="762001"/>
            <a:ext cx="3875525" cy="3581400"/>
          </a:xfrm>
          <a:prstGeom prst="rect">
            <a:avLst/>
          </a:prstGeom>
        </p:spPr>
      </p:pic>
    </p:spTree>
    <p:extLst>
      <p:ext uri="{BB962C8B-B14F-4D97-AF65-F5344CB8AC3E}">
        <p14:creationId xmlns:p14="http://schemas.microsoft.com/office/powerpoint/2010/main" val="21641557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Ghan-slide-CLUBB-March2015</Presentation>
    <Funding xmlns="98b00cf3-a6ce-40de-8923-f140beb786e9">ESM, RGCM, ASR, ORLCF computing resources</Funding>
    <SlideDescription xmlns="http://schemas.microsoft.com/sharepoint/v3" xsi:nil="true"/>
  </documentManagement>
</p:properties>
</file>

<file path=customXml/itemProps1.xml><?xml version="1.0" encoding="utf-8"?>
<ds:datastoreItem xmlns:ds="http://schemas.openxmlformats.org/officeDocument/2006/customXml" ds:itemID="{17C11706-C08E-46DB-A51C-2002EDDF1A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57CF67-6BA6-4A1E-B8C5-B07E490E2EDB}">
  <ds:schemaRefs>
    <ds:schemaRef ds:uri="http://schemas.microsoft.com/office/2006/documentManagement/types"/>
    <ds:schemaRef ds:uri="http://schemas.openxmlformats.org/package/2006/metadata/core-properties"/>
    <ds:schemaRef ds:uri="98b00cf3-a6ce-40de-8923-f140beb786e9"/>
    <ds:schemaRef ds:uri="http://purl.org/dc/elements/1.1/"/>
    <ds:schemaRef ds:uri="http://schemas.microsoft.com/office/infopath/2007/PartnerControls"/>
    <ds:schemaRef ds:uri="http://schemas.microsoft.com/sharepoint/v3"/>
    <ds:schemaRef ds:uri="http://www.w3.org/XML/1998/namespace"/>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18610</TotalTime>
  <Words>298</Words>
  <Application>Microsoft Macintosh PowerPoint</Application>
  <PresentationFormat>On-screen Show (4:3)</PresentationFormat>
  <Paragraphs>13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Ghan-slide-CLUBB-March2015</dc:title>
  <dc:creator>Steve.Ghan@pnnl.gov</dc:creator>
  <cp:lastModifiedBy>Klein, Stephen A.</cp:lastModifiedBy>
  <cp:revision>92</cp:revision>
  <cp:lastPrinted>2011-05-11T17:30:12Z</cp:lastPrinted>
  <dcterms:created xsi:type="dcterms:W3CDTF">2014-01-03T21:30:52Z</dcterms:created>
  <dcterms:modified xsi:type="dcterms:W3CDTF">2016-09-08T15:17:41Z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property>
  <property fmtid="{D5CDD505-2E9C-101B-9397-08002B2CF9AE}" pid="6" name="ContentTypeId">
    <vt:lpwstr>0x010100A22E315B1F3C42B49A0E90D2F9AB5AB100A3ADA40348D53C4EA114B46FA9468BEB</vt:lpwstr>
  </property>
  <property fmtid="{D5CDD505-2E9C-101B-9397-08002B2CF9AE}" pid="7" name="ContentType">
    <vt:lpwstr>Slide</vt:lpwstr>
  </property>
  <property fmtid="{D5CDD505-2E9C-101B-9397-08002B2CF9AE}" pid="8" name="Presentation">
    <vt:lpwstr>Ghan-slide-CLUBB-March2015</vt:lpwstr>
  </property>
  <property fmtid="{D5CDD505-2E9C-101B-9397-08002B2CF9AE}" pid="9" name="SlideDescription">
    <vt:lpwstr/>
  </property>
  <property fmtid="{D5CDD505-2E9C-101B-9397-08002B2CF9AE}" pid="10" name="FY">
    <vt:lpwstr/>
  </property>
  <property fmtid="{D5CDD505-2E9C-101B-9397-08002B2CF9AE}" pid="11" name="Funding">
    <vt:lpwstr>SciDAC</vt:lpwstr>
  </property>
</Properties>
</file>