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22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FA24F-49BF-734C-9B2A-6E4759634B83}" type="datetimeFigureOut">
              <a:rPr lang="en-US" smtClean="0"/>
              <a:t>2/5/13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F0BD7-7485-4C4D-AFEE-F6D07760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3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7940-A3DC-E84D-A362-40D1448F8538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77CD-467A-D24B-A543-2EDAFEC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0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7940-A3DC-E84D-A362-40D1448F8538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77CD-467A-D24B-A543-2EDAFEC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2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7940-A3DC-E84D-A362-40D1448F8538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77CD-467A-D24B-A543-2EDAFEC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2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  <a:endParaRPr lang="en-US" sz="1200" b="1" dirty="0">
              <a:solidFill>
                <a:schemeClr val="bg1"/>
              </a:solidFill>
              <a:ea typeface="Rod"/>
              <a:cs typeface="Rod"/>
            </a:endParaRPr>
          </a:p>
        </p:txBody>
      </p:sp>
    </p:spTree>
    <p:extLst>
      <p:ext uri="{BB962C8B-B14F-4D97-AF65-F5344CB8AC3E}">
        <p14:creationId xmlns:p14="http://schemas.microsoft.com/office/powerpoint/2010/main" val="1959470667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7940-A3DC-E84D-A362-40D1448F8538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77CD-467A-D24B-A543-2EDAFEC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4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7940-A3DC-E84D-A362-40D1448F8538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77CD-467A-D24B-A543-2EDAFEC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2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7940-A3DC-E84D-A362-40D1448F8538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77CD-467A-D24B-A543-2EDAFEC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3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7940-A3DC-E84D-A362-40D1448F8538}" type="datetimeFigureOut">
              <a:rPr lang="en-US" smtClean="0"/>
              <a:t>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77CD-467A-D24B-A543-2EDAFEC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7940-A3DC-E84D-A362-40D1448F8538}" type="datetimeFigureOut">
              <a:rPr lang="en-US" smtClean="0"/>
              <a:t>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77CD-467A-D24B-A543-2EDAFEC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7940-A3DC-E84D-A362-40D1448F8538}" type="datetimeFigureOut">
              <a:rPr lang="en-US" smtClean="0"/>
              <a:t>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77CD-467A-D24B-A543-2EDAFEC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9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7940-A3DC-E84D-A362-40D1448F8538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77CD-467A-D24B-A543-2EDAFEC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7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7940-A3DC-E84D-A362-40D1448F8538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77CD-467A-D24B-A543-2EDAFEC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8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37940-A3DC-E84D-A362-40D1448F8538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777CD-467A-D24B-A543-2EDAFEC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1" y="304800"/>
            <a:ext cx="8915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Reactive transport modeling helps to understand model structures and evaluate relevant uncertainties.</a:t>
            </a:r>
            <a:endParaRPr lang="en-US" sz="2400" dirty="0"/>
          </a:p>
          <a:p>
            <a:pPr algn="ctr">
              <a:defRPr/>
            </a:pPr>
            <a:endParaRPr lang="en-US" sz="2000" b="1" dirty="0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1752600" y="3733800"/>
            <a:ext cx="5562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3429000"/>
            <a:ext cx="891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1077739"/>
            <a:ext cx="4267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Objective</a:t>
            </a:r>
          </a:p>
          <a:p>
            <a:r>
              <a:rPr lang="en-US" dirty="0" smtClean="0"/>
              <a:t>A consistent modeling </a:t>
            </a:r>
            <a:r>
              <a:rPr lang="en-US" dirty="0" smtClean="0"/>
              <a:t>approach to belowground </a:t>
            </a:r>
            <a:r>
              <a:rPr lang="en-US" dirty="0" smtClean="0"/>
              <a:t>biogeochemical processes is lacking in </a:t>
            </a:r>
            <a:r>
              <a:rPr lang="en-US" dirty="0" smtClean="0"/>
              <a:t>climate-scale </a:t>
            </a:r>
            <a:r>
              <a:rPr lang="en-US" dirty="0" smtClean="0"/>
              <a:t>land </a:t>
            </a:r>
            <a:r>
              <a:rPr lang="en-US" dirty="0" smtClean="0"/>
              <a:t>models</a:t>
            </a:r>
            <a:r>
              <a:rPr lang="en-US" dirty="0" smtClean="0"/>
              <a:t>. </a:t>
            </a:r>
            <a:r>
              <a:rPr lang="en-US" dirty="0" smtClean="0"/>
              <a:t>To address this deficiency, we </a:t>
            </a:r>
            <a:r>
              <a:rPr lang="en-US" dirty="0" smtClean="0"/>
              <a:t>developed CLM4-BeTR, a multi-</a:t>
            </a:r>
            <a:r>
              <a:rPr lang="en-US" dirty="0" smtClean="0"/>
              <a:t>tracer, multi</a:t>
            </a:r>
            <a:r>
              <a:rPr lang="en-US" dirty="0" smtClean="0"/>
              <a:t>-phase </a:t>
            </a:r>
            <a:r>
              <a:rPr lang="en-US" dirty="0" smtClean="0"/>
              <a:t>biogeochemical </a:t>
            </a:r>
            <a:r>
              <a:rPr lang="en-US" dirty="0" smtClean="0"/>
              <a:t>transport and reaction module in </a:t>
            </a:r>
            <a:r>
              <a:rPr lang="en-US" dirty="0" smtClean="0"/>
              <a:t>CLM4 (and CLM4.5).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52400" y="3352800"/>
            <a:ext cx="4343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Research</a:t>
            </a:r>
            <a:endParaRPr lang="en-US" sz="2400" u="sng" dirty="0" smtClean="0"/>
          </a:p>
          <a:p>
            <a:pPr marL="115888" indent="-115888">
              <a:buFont typeface="Arial"/>
              <a:buChar char="•"/>
            </a:pPr>
            <a:r>
              <a:rPr lang="en-US" dirty="0" smtClean="0"/>
              <a:t>We evaluated the transport algorithm using two analytical solutions.</a:t>
            </a:r>
          </a:p>
          <a:p>
            <a:pPr marL="115888" indent="-115888">
              <a:buFont typeface="Arial"/>
              <a:buChar char="•"/>
            </a:pPr>
            <a:r>
              <a:rPr lang="en-US" dirty="0" smtClean="0"/>
              <a:t>Using </a:t>
            </a:r>
            <a:r>
              <a:rPr lang="en-US" dirty="0" smtClean="0"/>
              <a:t>observations, we </a:t>
            </a:r>
            <a:r>
              <a:rPr lang="en-US" dirty="0" smtClean="0"/>
              <a:t>evaluated </a:t>
            </a:r>
            <a:r>
              <a:rPr lang="en-US" dirty="0" smtClean="0"/>
              <a:t>the </a:t>
            </a:r>
            <a:r>
              <a:rPr lang="en-US" dirty="0" smtClean="0"/>
              <a:t>prevailing assumption that </a:t>
            </a:r>
            <a:r>
              <a:rPr lang="en-US" dirty="0" smtClean="0"/>
              <a:t>“surface CO</a:t>
            </a:r>
            <a:r>
              <a:rPr lang="en-US" baseline="-25000" dirty="0" smtClean="0"/>
              <a:t>2</a:t>
            </a:r>
            <a:r>
              <a:rPr lang="en-US" dirty="0" smtClean="0"/>
              <a:t> efflux equals </a:t>
            </a:r>
            <a:r>
              <a:rPr lang="en-US" dirty="0" smtClean="0"/>
              <a:t>soil </a:t>
            </a:r>
            <a:r>
              <a:rPr lang="en-US" dirty="0" smtClean="0"/>
              <a:t>respiration</a:t>
            </a:r>
            <a:r>
              <a:rPr lang="en-US" dirty="0" smtClean="0"/>
              <a:t>”.</a:t>
            </a:r>
            <a:endParaRPr lang="en-US" dirty="0" smtClean="0"/>
          </a:p>
          <a:p>
            <a:pPr marL="115888" indent="-115888">
              <a:buFont typeface="Arial"/>
              <a:buChar char="•"/>
            </a:pPr>
            <a:r>
              <a:rPr lang="en-US" dirty="0" smtClean="0"/>
              <a:t>We </a:t>
            </a:r>
            <a:r>
              <a:rPr lang="en-US" dirty="0" smtClean="0"/>
              <a:t>performed component</a:t>
            </a:r>
            <a:r>
              <a:rPr lang="en-US" dirty="0" smtClean="0"/>
              <a:t>-wise </a:t>
            </a:r>
            <a:r>
              <a:rPr lang="en-US" dirty="0" smtClean="0"/>
              <a:t>simulations </a:t>
            </a:r>
            <a:r>
              <a:rPr lang="en-US" dirty="0" smtClean="0"/>
              <a:t>to evaluate different respiration </a:t>
            </a:r>
            <a:r>
              <a:rPr lang="en-US" dirty="0" smtClean="0"/>
              <a:t>components and their impact on </a:t>
            </a:r>
            <a:r>
              <a:rPr lang="en-US" dirty="0"/>
              <a:t>surface CO</a:t>
            </a:r>
            <a:r>
              <a:rPr lang="en-US" baseline="-25000" dirty="0"/>
              <a:t>2</a:t>
            </a:r>
            <a:r>
              <a:rPr lang="en-US" dirty="0"/>
              <a:t> fluxes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648200" y="34290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Impact</a:t>
            </a:r>
          </a:p>
          <a:p>
            <a:pPr marL="115888" indent="-115888">
              <a:buFont typeface="Arial"/>
              <a:buChar char="•"/>
            </a:pPr>
            <a:r>
              <a:rPr lang="en-US" sz="2000" dirty="0" smtClean="0"/>
              <a:t>We </a:t>
            </a:r>
            <a:r>
              <a:rPr lang="en-US" sz="2000" dirty="0" smtClean="0"/>
              <a:t>conclude that the default </a:t>
            </a:r>
            <a:r>
              <a:rPr lang="en-US" sz="2000" dirty="0" smtClean="0"/>
              <a:t>30 minute time step is sufficient for accurate </a:t>
            </a:r>
            <a:r>
              <a:rPr lang="en-US" sz="2000" dirty="0" smtClean="0"/>
              <a:t>transport calculations </a:t>
            </a:r>
            <a:r>
              <a:rPr lang="en-US" sz="2000" dirty="0" smtClean="0"/>
              <a:t>in CLM4-BeTR.</a:t>
            </a:r>
          </a:p>
          <a:p>
            <a:pPr marL="115888" indent="-115888">
              <a:buFont typeface="Arial"/>
              <a:buChar char="•"/>
            </a:pPr>
            <a:r>
              <a:rPr lang="en-US" sz="2000" dirty="0" smtClean="0"/>
              <a:t>The prevailing assumption </a:t>
            </a:r>
            <a:r>
              <a:rPr lang="en-US" sz="2000" dirty="0"/>
              <a:t>regarding CO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production and emissions did </a:t>
            </a:r>
            <a:r>
              <a:rPr lang="en-US" sz="2000" dirty="0" smtClean="0"/>
              <a:t>not hold at many temporal scales.</a:t>
            </a:r>
          </a:p>
          <a:p>
            <a:pPr marL="115888" indent="-115888">
              <a:buFont typeface="Arial"/>
              <a:buChar char="•"/>
            </a:pPr>
            <a:r>
              <a:rPr lang="en-US" sz="2000" dirty="0" smtClean="0"/>
              <a:t>Allows for the use of a wider range of measurements in ecosystem studies.</a:t>
            </a:r>
            <a:endParaRPr lang="en-US" sz="2000" u="sng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248400"/>
            <a:ext cx="8915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000" b="1" dirty="0" smtClean="0"/>
              <a:t>Reference: </a:t>
            </a:r>
            <a:r>
              <a:rPr lang="en-US" sz="1000" dirty="0"/>
              <a:t>Tang, J. Y., Riley, W. J., </a:t>
            </a:r>
            <a:r>
              <a:rPr lang="en-US" sz="1000" dirty="0" err="1"/>
              <a:t>Koven</a:t>
            </a:r>
            <a:r>
              <a:rPr lang="en-US" sz="1000" dirty="0"/>
              <a:t>, C. D., and </a:t>
            </a:r>
            <a:r>
              <a:rPr lang="en-US" sz="1000" dirty="0" err="1"/>
              <a:t>Subin</a:t>
            </a:r>
            <a:r>
              <a:rPr lang="en-US" sz="1000" dirty="0"/>
              <a:t>, Z. M.: CLM4-BeTR, a generic biogeochemical transport and reaction module for CLM4: model development, evaluation, and application, </a:t>
            </a:r>
            <a:r>
              <a:rPr lang="en-US" sz="1000" dirty="0" err="1"/>
              <a:t>Geosci</a:t>
            </a:r>
            <a:r>
              <a:rPr lang="en-US" sz="1000" dirty="0"/>
              <a:t>. Model Dev., 6, 127-140, doi:10.5194/gmd-6-127-2013, 2013.</a:t>
            </a:r>
          </a:p>
        </p:txBody>
      </p:sp>
      <p:pic>
        <p:nvPicPr>
          <p:cNvPr id="2" name="Picture 1" descr="Fig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7739"/>
            <a:ext cx="1780540" cy="1374140"/>
          </a:xfrm>
          <a:prstGeom prst="rect">
            <a:avLst/>
          </a:prstGeom>
        </p:spPr>
      </p:pic>
      <p:pic>
        <p:nvPicPr>
          <p:cNvPr id="3" name="Picture 2" descr="Fig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16" y="1832166"/>
            <a:ext cx="1847850" cy="15506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95800" y="2553946"/>
            <a:ext cx="2362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Figure. Predicted soil 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concentrations.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05678" y="1064381"/>
            <a:ext cx="2362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Figure. CLM4-BeTR model structure.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596255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181</Words>
  <Application>Microsoft Macintosh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Berkeley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Jinyun Tang</dc:creator>
  <cp:lastModifiedBy>Bill Riley</cp:lastModifiedBy>
  <cp:revision>5</cp:revision>
  <dcterms:created xsi:type="dcterms:W3CDTF">2013-02-05T18:27:54Z</dcterms:created>
  <dcterms:modified xsi:type="dcterms:W3CDTF">2013-02-05T21:21:22Z</dcterms:modified>
</cp:coreProperties>
</file>