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1"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220" autoAdjust="0"/>
  </p:normalViewPr>
  <p:slideViewPr>
    <p:cSldViewPr>
      <p:cViewPr varScale="1">
        <p:scale>
          <a:sx n="126" d="100"/>
          <a:sy n="126" d="100"/>
        </p:scale>
        <p:origin x="-120" y="-3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4/11/14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Novel approaches that go beyond simple comparisons of climatologies are necessary to rigorously evaluate models and to provide information on the processes that cause deficiencies in their simulations. In this study that is partially funded by DOE, researchers develop one such technique that systematically details the average characteristics of clouds, water vapor, and radiation and their spatio-temporal evolution in the vicinity of observed tropical deep convection, and to evaluate the EC-Earth climate model against a suite of satellite observations.  The authors collect thousands of snapshots of several observed and modeled fields at various time lags before and after intense rainfall events in the Central Pacific Ocean.  These are then averaged together to diagnose the composite-mean evolution of these fields every 3 hours for 48 hours before and after deep convection. Observed upper tropospheric humidity, cloud fraction, outgoing longwave radiation, and albedo are substantially perturbed by deep convection, with anomalies that cover a broad horizontal area that extends well beyond the immediate vicinity of intense rain rates, and remain enhanced for several hours following deep convection. The EC-Earth model is able to capture most of these gross features, but exhibits numerous differences in the exact details, including important differences in the vertical structure of cloud anomalies. This work demonstrates the utility of this analysis framework in providing a detailed process-level comparison of modeled and observed responses of key fields to deep convection.</a:t>
            </a: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4/11/14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4/11/14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4/11/14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600200"/>
            <a:ext cx="38481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smtClean="0">
                <a:solidFill>
                  <a:schemeClr val="bg1"/>
                </a:solidFill>
                <a:ea typeface="Rod"/>
                <a:cs typeface="Rod"/>
              </a:rPr>
              <a:t>BER Climate Research</a:t>
            </a:r>
            <a:endParaRPr lang="en-US" sz="1200" b="1" dirty="0">
              <a:solidFill>
                <a:schemeClr val="bg1"/>
              </a:solidFill>
              <a:ea typeface="Rod"/>
              <a:cs typeface="Rod"/>
            </a:endParaRPr>
          </a:p>
        </p:txBody>
      </p:sp>
    </p:spTree>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36D64-B606-4833-8E9E-A8FC51B35A1D}" type="datetimeFigureOut">
              <a:rPr lang="en-US" smtClean="0"/>
              <a:pPr/>
              <a:t>4/11/14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4/11/14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636D64-B606-4833-8E9E-A8FC51B35A1D}" type="datetimeFigureOut">
              <a:rPr lang="en-US" smtClean="0"/>
              <a:pPr/>
              <a:t>4/11/14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636D64-B606-4833-8E9E-A8FC51B35A1D}" type="datetimeFigureOut">
              <a:rPr lang="en-US" smtClean="0"/>
              <a:pPr/>
              <a:t>4/11/14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636D64-B606-4833-8E9E-A8FC51B35A1D}" type="datetimeFigureOut">
              <a:rPr lang="en-US" smtClean="0"/>
              <a:pPr/>
              <a:t>4/11/14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4/11/14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4/11/14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4/11/14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4/11/14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13501" y="76200"/>
            <a:ext cx="8915400" cy="400110"/>
          </a:xfrm>
          <a:prstGeom prst="rect">
            <a:avLst/>
          </a:prstGeom>
          <a:noFill/>
        </p:spPr>
        <p:txBody>
          <a:bodyPr wrap="square">
            <a:spAutoFit/>
          </a:bodyPr>
          <a:lstStyle/>
          <a:p>
            <a:r>
              <a:rPr lang="en-US" sz="2000" b="1" dirty="0" smtClean="0"/>
              <a:t>A Novel Technique to Diagnose the Spatio-Temporal Impact of Convective Systems</a:t>
            </a:r>
            <a:endParaRPr lang="en-US" sz="2000" dirty="0"/>
          </a:p>
        </p:txBody>
      </p:sp>
      <p:sp>
        <p:nvSpPr>
          <p:cNvPr id="18" name="TextBox 17"/>
          <p:cNvSpPr txBox="1"/>
          <p:nvPr/>
        </p:nvSpPr>
        <p:spPr>
          <a:xfrm>
            <a:off x="17386" y="933510"/>
            <a:ext cx="4419600" cy="2246769"/>
          </a:xfrm>
          <a:prstGeom prst="rect">
            <a:avLst/>
          </a:prstGeom>
          <a:noFill/>
        </p:spPr>
        <p:txBody>
          <a:bodyPr wrap="square" rtlCol="0">
            <a:spAutoFit/>
          </a:bodyPr>
          <a:lstStyle/>
          <a:p>
            <a:r>
              <a:rPr lang="en-US" sz="2000" u="sng" dirty="0" smtClean="0"/>
              <a:t>Objective</a:t>
            </a:r>
            <a:r>
              <a:rPr lang="en-US" sz="2000" dirty="0" smtClean="0"/>
              <a:t>: To detail the average characteristics of clouds, water </a:t>
            </a:r>
            <a:br>
              <a:rPr lang="en-US" sz="2000" dirty="0" smtClean="0"/>
            </a:br>
            <a:r>
              <a:rPr lang="en-US" sz="2000" dirty="0" smtClean="0"/>
              <a:t>vapor, and radiation and their </a:t>
            </a:r>
            <a:br>
              <a:rPr lang="en-US" sz="2000" dirty="0" smtClean="0"/>
            </a:br>
            <a:r>
              <a:rPr lang="en-US" sz="2000" dirty="0" smtClean="0"/>
              <a:t>spatio-temporal evolution in the </a:t>
            </a:r>
            <a:br>
              <a:rPr lang="en-US" sz="2000" dirty="0" smtClean="0"/>
            </a:br>
            <a:r>
              <a:rPr lang="en-US" sz="2000" dirty="0" smtClean="0"/>
              <a:t>vicinity of observed tropical deep convection, and to evaluate the EC</a:t>
            </a:r>
            <a:r>
              <a:rPr lang="en-US" sz="2000" dirty="0"/>
              <a:t>-Earth climate </a:t>
            </a:r>
            <a:r>
              <a:rPr lang="en-US" sz="2000" dirty="0" smtClean="0"/>
              <a:t>model against observations.</a:t>
            </a:r>
            <a:endParaRPr lang="en-US" sz="2000" u="sng" dirty="0" smtClean="0"/>
          </a:p>
        </p:txBody>
      </p:sp>
      <p:sp>
        <p:nvSpPr>
          <p:cNvPr id="19" name="TextBox 18"/>
          <p:cNvSpPr txBox="1"/>
          <p:nvPr/>
        </p:nvSpPr>
        <p:spPr>
          <a:xfrm>
            <a:off x="76200" y="3276600"/>
            <a:ext cx="4267200" cy="3170099"/>
          </a:xfrm>
          <a:prstGeom prst="rect">
            <a:avLst/>
          </a:prstGeom>
          <a:noFill/>
        </p:spPr>
        <p:txBody>
          <a:bodyPr wrap="square" rtlCol="0">
            <a:spAutoFit/>
          </a:bodyPr>
          <a:lstStyle/>
          <a:p>
            <a:r>
              <a:rPr lang="en-US" sz="2000" u="sng" dirty="0" smtClean="0"/>
              <a:t>Research</a:t>
            </a:r>
            <a:r>
              <a:rPr lang="en-US" sz="2000" dirty="0" smtClean="0"/>
              <a:t>: Thousands of </a:t>
            </a:r>
            <a:r>
              <a:rPr lang="en-US" sz="2000" dirty="0"/>
              <a:t>snapshots of several observed and modeled fields </a:t>
            </a:r>
            <a:r>
              <a:rPr lang="en-US" sz="2000" dirty="0" smtClean="0"/>
              <a:t>are collected at various time lags before and after </a:t>
            </a:r>
            <a:r>
              <a:rPr lang="en-US" sz="2000" dirty="0"/>
              <a:t>intense rainfall </a:t>
            </a:r>
            <a:r>
              <a:rPr lang="en-US" sz="2000" dirty="0" smtClean="0"/>
              <a:t>events in </a:t>
            </a:r>
            <a:r>
              <a:rPr lang="en-US" sz="2000" dirty="0"/>
              <a:t>the Central Pacific </a:t>
            </a:r>
            <a:r>
              <a:rPr lang="en-US" sz="2000" dirty="0" smtClean="0"/>
              <a:t>Ocean.  These are then averaged together to diagnose the composite-mean evolution of these fields every 3 hours for 48 hours before and after deep convection.</a:t>
            </a:r>
            <a:endParaRPr lang="en-US" sz="2000" dirty="0"/>
          </a:p>
          <a:p>
            <a:endParaRPr lang="en-US" sz="2000" u="sng" dirty="0" smtClean="0"/>
          </a:p>
        </p:txBody>
      </p:sp>
      <p:sp>
        <p:nvSpPr>
          <p:cNvPr id="20" name="TextBox 19"/>
          <p:cNvSpPr txBox="1"/>
          <p:nvPr/>
        </p:nvSpPr>
        <p:spPr>
          <a:xfrm>
            <a:off x="4495800" y="3276600"/>
            <a:ext cx="4646079" cy="2862322"/>
          </a:xfrm>
          <a:prstGeom prst="rect">
            <a:avLst/>
          </a:prstGeom>
          <a:noFill/>
        </p:spPr>
        <p:txBody>
          <a:bodyPr wrap="square" rtlCol="0">
            <a:spAutoFit/>
          </a:bodyPr>
          <a:lstStyle/>
          <a:p>
            <a:r>
              <a:rPr lang="en-US" sz="2000" u="sng" dirty="0" smtClean="0"/>
              <a:t>Impact</a:t>
            </a:r>
            <a:r>
              <a:rPr lang="en-US" sz="2000" dirty="0" smtClean="0"/>
              <a:t>:  Novel </a:t>
            </a:r>
            <a:r>
              <a:rPr lang="en-US" sz="2000" dirty="0"/>
              <a:t>approaches that go beyond simple comparisons of </a:t>
            </a:r>
            <a:r>
              <a:rPr lang="en-US" sz="2000" dirty="0" smtClean="0"/>
              <a:t>climatologies are necessary to evaluate models and to provide information on the processes that cause deficiencies.  This work demonstrates a useful diagnostic technique that allows for detailed </a:t>
            </a:r>
            <a:r>
              <a:rPr lang="en-US" sz="2000" dirty="0"/>
              <a:t>process-level </a:t>
            </a:r>
            <a:r>
              <a:rPr lang="en-US" sz="2000" dirty="0" smtClean="0"/>
              <a:t>comparison of modeled and observed responses of key fields to deep convection.  </a:t>
            </a:r>
          </a:p>
        </p:txBody>
      </p:sp>
      <p:sp>
        <p:nvSpPr>
          <p:cNvPr id="12" name="TextBox 11"/>
          <p:cNvSpPr txBox="1"/>
          <p:nvPr/>
        </p:nvSpPr>
        <p:spPr>
          <a:xfrm>
            <a:off x="228600" y="6172200"/>
            <a:ext cx="8763000" cy="40011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000" b="1" dirty="0" smtClean="0"/>
              <a:t>Reference: </a:t>
            </a:r>
            <a:r>
              <a:rPr lang="en-US" sz="1000" dirty="0"/>
              <a:t>Johnston, M. S., S. </a:t>
            </a:r>
            <a:r>
              <a:rPr lang="en-US" sz="1000" dirty="0" err="1"/>
              <a:t>Eliasson</a:t>
            </a:r>
            <a:r>
              <a:rPr lang="en-US" sz="1000" dirty="0"/>
              <a:t>, P. Eriksson, R. M. Forbes, K. </a:t>
            </a:r>
            <a:r>
              <a:rPr lang="en-US" sz="1000" dirty="0" err="1"/>
              <a:t>Wyser</a:t>
            </a:r>
            <a:r>
              <a:rPr lang="en-US" sz="1000" dirty="0"/>
              <a:t>, and M. D.  Zelinka, 2013: Diagnosing the average spatio-temporal impact of convective systems – Part 1: A methodology for evaluating climate models,</a:t>
            </a:r>
            <a:r>
              <a:rPr lang="en-US" sz="1000" i="1" dirty="0"/>
              <a:t> Atmos. Chem. Phys.</a:t>
            </a:r>
            <a:r>
              <a:rPr lang="en-US" sz="1000" dirty="0"/>
              <a:t>, </a:t>
            </a:r>
            <a:r>
              <a:rPr lang="en-US" sz="1000" b="1" dirty="0"/>
              <a:t>13</a:t>
            </a:r>
            <a:r>
              <a:rPr lang="en-US" sz="1000" dirty="0"/>
              <a:t>, 12043-12058, doi:10.5194/acp-13-12043-2013 </a:t>
            </a:r>
          </a:p>
        </p:txBody>
      </p:sp>
      <p:sp>
        <p:nvSpPr>
          <p:cNvPr id="2" name="Rectangle 1"/>
          <p:cNvSpPr/>
          <p:nvPr/>
        </p:nvSpPr>
        <p:spPr>
          <a:xfrm>
            <a:off x="7775378" y="762000"/>
            <a:ext cx="381000" cy="4572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4523265" y="1942237"/>
            <a:ext cx="4620735" cy="1277273"/>
          </a:xfrm>
          <a:prstGeom prst="rect">
            <a:avLst/>
          </a:prstGeom>
          <a:solidFill>
            <a:srgbClr val="FFFFFF"/>
          </a:solidFill>
        </p:spPr>
        <p:txBody>
          <a:bodyPr wrap="square" rtlCol="0">
            <a:spAutoFit/>
          </a:bodyPr>
          <a:lstStyle/>
          <a:p>
            <a:r>
              <a:rPr lang="en-US" sz="1100" dirty="0" smtClean="0"/>
              <a:t>An example composite of mean upper tropospheric humidity (UTH) in (top row) AMSU-B observations and (bottom row) the EC-Earth model.  Each composite region is 20˚x20˚ and is centered on the location of peak rain rate, which occurs at hour 0. </a:t>
            </a:r>
            <a:r>
              <a:rPr lang="en-US" sz="1100" dirty="0"/>
              <a:t> </a:t>
            </a:r>
            <a:r>
              <a:rPr lang="en-US" sz="1100" dirty="0" smtClean="0"/>
              <a:t>The model is able to capture the observed temporal asymmetry in UTH, in which anomalies are larger in magnitude and cover a wider area following convection than prior to convection. The model captures the observed peak in UTH that occurs 6 hours after convection.</a:t>
            </a:r>
            <a:endParaRPr lang="en-US" sz="1100" baseline="-25000" dirty="0"/>
          </a:p>
        </p:txBody>
      </p:sp>
      <p:pic>
        <p:nvPicPr>
          <p:cNvPr id="6" name="Picture 5"/>
          <p:cNvPicPr>
            <a:picLocks noChangeAspect="1"/>
          </p:cNvPicPr>
          <p:nvPr/>
        </p:nvPicPr>
        <p:blipFill>
          <a:blip r:embed="rId3"/>
          <a:stretch>
            <a:fillRect/>
          </a:stretch>
        </p:blipFill>
        <p:spPr>
          <a:xfrm>
            <a:off x="3657600" y="628710"/>
            <a:ext cx="5486400" cy="1368128"/>
          </a:xfrm>
          <a:prstGeom prst="rect">
            <a:avLst/>
          </a:prstGeom>
        </p:spPr>
      </p:pic>
      <p:cxnSp>
        <p:nvCxnSpPr>
          <p:cNvPr id="7" name="Straight Connector 6"/>
          <p:cNvCxnSpPr/>
          <p:nvPr/>
        </p:nvCxnSpPr>
        <p:spPr>
          <a:xfrm>
            <a:off x="4419600" y="2209800"/>
            <a:ext cx="0" cy="3886200"/>
          </a:xfrm>
          <a:prstGeom prst="line">
            <a:avLst/>
          </a:prstGeom>
          <a:ln w="28575" cmpd="sng"/>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152400" y="3276600"/>
            <a:ext cx="8991600" cy="0"/>
          </a:xfrm>
          <a:prstGeom prst="line">
            <a:avLst/>
          </a:prstGeom>
          <a:ln w="28575" cmpd="sng"/>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726880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4056</TotalTime>
  <Words>501</Words>
  <Application>Microsoft Macintosh PowerPoint</Application>
  <PresentationFormat>On-screen Show (4:3)</PresentationFormat>
  <Paragraphs>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Office of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zelinka1 Zelinka</cp:lastModifiedBy>
  <cp:revision>104</cp:revision>
  <dcterms:created xsi:type="dcterms:W3CDTF">2011-09-07T23:26:42Z</dcterms:created>
  <dcterms:modified xsi:type="dcterms:W3CDTF">2014-04-11T18:54:15Z</dcterms:modified>
</cp:coreProperties>
</file>