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897DC-B861-D34F-870F-FA6C4F811F8F}" type="datetimeFigureOut">
              <a:rPr lang="en-US" smtClean="0"/>
              <a:t>5/19/15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BB35E-33CA-B842-855A-1FD716844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42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02756" indent="-270291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081164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513629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1946095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100">
                <a:solidFill>
                  <a:srgbClr val="C0504D"/>
                </a:solidFill>
              </a:rPr>
              <a:t>12/07/01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02756" indent="-270291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081164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513629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1946095" indent="-216233" defTabSz="914485" eaLnBrk="0" hangingPunct="0"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fld id="{38DFB801-4558-4BE0-B3F5-C1ED8066F55A}" type="slidenum">
              <a:rPr lang="en-US" altLang="en-US" sz="1100">
                <a:solidFill>
                  <a:srgbClr val="C0504D"/>
                </a:solidFill>
              </a:rPr>
              <a:pPr eaLnBrk="1" hangingPunct="1"/>
              <a:t>1</a:t>
            </a:fld>
            <a:endParaRPr lang="en-US" altLang="en-US" sz="110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512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2FEF7-F8E1-491F-BDD4-7EE8F01316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550223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13364-7909-4BB3-A21D-F31DDE9C4C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466452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08ED15-A0A2-47B1-A7BF-07FB1A3B91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975467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90800" y="6473825"/>
            <a:ext cx="39624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EAS 6502 - Quasi-Geostrophic Theory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19A5ECB-CB9C-490F-B452-A0FB89001A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660152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07663-B780-4DA5-BC65-D9A3EFB4B3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4326307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D119B-4081-4A2D-9241-FF60F8EFC1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206068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477808-1A8D-4B2E-AFDA-2725A79E4A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4192613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7DA6C-0A63-4C5E-92EF-8CDE444C24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820673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6753B9-341F-4B29-852D-89EA328F6A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092594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65533-7D3B-422E-973F-3CA0EED4AC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122623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9DB359-D5AC-4D08-8D9A-1F3C69BF6C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1854376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AGU Chapman Conference Santorini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AD604-1DE4-4482-A73C-E628884466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58354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 b="-100913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  <a:ea typeface="+mn-ea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ea typeface="+mn-ea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latin typeface="Times New Roman" pitchFamily="18" charset="0"/>
              </a:rPr>
              <a:t>AGU Chapman Conference Santorini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FE2D9769-5229-40B7-B555-89022F5E8913}" type="slidenum">
              <a:rPr lang="en-US" altLang="en-US">
                <a:latin typeface="Times New Roman" pitchFamily="18" charset="0"/>
                <a:ea typeface="MS PGothic" pitchFamily="34" charset="-128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996934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xmlns:p14="http://schemas.microsoft.com/office/powerpoint/2010/main" spd="slow"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g"/><Relationship Id="rId9" Type="http://schemas.openxmlformats.org/officeDocument/2006/relationships/image" Target="../media/image8.jpg"/><Relationship Id="rId10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7"/>
          <p:cNvSpPr>
            <a:spLocks noGrp="1" noChangeArrowheads="1"/>
          </p:cNvSpPr>
          <p:nvPr>
            <p:ph type="title"/>
          </p:nvPr>
        </p:nvSpPr>
        <p:spPr>
          <a:xfrm>
            <a:off x="3175" y="184150"/>
            <a:ext cx="9140825" cy="1143000"/>
          </a:xfrm>
        </p:spPr>
        <p:txBody>
          <a:bodyPr/>
          <a:lstStyle/>
          <a:p>
            <a:pPr eaLnBrk="1" hangingPunct="1"/>
            <a:r>
              <a:rPr lang="en-US" altLang="en-US" sz="2400" b="1" i="1" u="sng" dirty="0" smtClean="0">
                <a:solidFill>
                  <a:schemeClr val="bg2"/>
                </a:solidFill>
              </a:rPr>
              <a:t>Large-Scale Meteorological Patterns &amp; Temperature Extremes</a:t>
            </a:r>
            <a:r>
              <a:rPr lang="en-US" altLang="en-US" sz="800" b="1" i="1" dirty="0" smtClean="0"/>
              <a:t/>
            </a:r>
            <a:br>
              <a:rPr lang="en-US" altLang="en-US" sz="800" b="1" i="1" dirty="0" smtClean="0"/>
            </a:br>
            <a:r>
              <a:rPr lang="en-US" altLang="en-US" sz="800" b="1" i="1" dirty="0" smtClean="0"/>
              <a:t>  </a:t>
            </a:r>
            <a:br>
              <a:rPr lang="en-US" altLang="en-US" sz="800" b="1" i="1" dirty="0" smtClean="0"/>
            </a:br>
            <a:endParaRPr lang="en-US" altLang="en-US" sz="2000" b="1" i="1" dirty="0" smtClean="0"/>
          </a:p>
        </p:txBody>
      </p:sp>
      <p:sp>
        <p:nvSpPr>
          <p:cNvPr id="4098" name="Rectangle 25"/>
          <p:cNvSpPr>
            <a:spLocks noChangeArrowheads="1"/>
          </p:cNvSpPr>
          <p:nvPr/>
        </p:nvSpPr>
        <p:spPr bwMode="auto">
          <a:xfrm>
            <a:off x="115887" y="787400"/>
            <a:ext cx="8912225" cy="5899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2438" indent="-452438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452438" indent="-452438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2438" algn="l"/>
              </a:tabLs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en-US" altLang="en-US" sz="2000" b="1" i="1" dirty="0" smtClean="0">
                <a:solidFill>
                  <a:schemeClr val="bg2"/>
                </a:solidFill>
              </a:rPr>
              <a:t>Anomalies in SLP </a:t>
            </a:r>
            <a:r>
              <a:rPr lang="en-US" altLang="en-US" sz="2000" b="1" i="1" dirty="0" smtClean="0">
                <a:solidFill>
                  <a:schemeClr val="bg2"/>
                </a:solidFill>
              </a:rPr>
              <a:t>(shading, </a:t>
            </a:r>
            <a:r>
              <a:rPr lang="en-US" altLang="en-US" sz="2000" b="1" i="1" dirty="0" err="1" smtClean="0">
                <a:solidFill>
                  <a:schemeClr val="bg2"/>
                </a:solidFill>
              </a:rPr>
              <a:t>hPa</a:t>
            </a:r>
            <a:r>
              <a:rPr lang="en-US" altLang="en-US" sz="2000" b="1" i="1" dirty="0" smtClean="0">
                <a:solidFill>
                  <a:schemeClr val="bg2"/>
                </a:solidFill>
              </a:rPr>
              <a:t>) and 500 </a:t>
            </a:r>
            <a:r>
              <a:rPr lang="en-US" altLang="en-US" sz="2000" b="1" i="1" dirty="0" err="1" smtClean="0">
                <a:solidFill>
                  <a:schemeClr val="bg2"/>
                </a:solidFill>
              </a:rPr>
              <a:t>hPa</a:t>
            </a:r>
            <a:r>
              <a:rPr lang="en-US" altLang="en-US" sz="2000" b="1" i="1" dirty="0" smtClean="0">
                <a:solidFill>
                  <a:schemeClr val="bg2"/>
                </a:solidFill>
              </a:rPr>
              <a:t> Z (contours; 20 m interval</a:t>
            </a:r>
            <a:r>
              <a:rPr lang="en-US" altLang="en-US" sz="2000" b="1" i="1" dirty="0" smtClean="0">
                <a:solidFill>
                  <a:schemeClr val="bg2"/>
                </a:solidFill>
              </a:rPr>
              <a:t>)</a:t>
            </a:r>
            <a:endParaRPr lang="en-US" altLang="en-US" sz="2000" b="1" i="1" dirty="0" smtClean="0">
              <a:solidFill>
                <a:schemeClr val="bg2"/>
              </a:solidFill>
            </a:endParaRP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800" b="1" i="1" dirty="0">
              <a:solidFill>
                <a:srgbClr val="00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ts val="1200"/>
              </a:spcAft>
              <a:buClr>
                <a:srgbClr val="FF0000"/>
              </a:buClr>
            </a:pPr>
            <a:r>
              <a:rPr lang="en-US" altLang="en-US" sz="1800" b="1" i="1" dirty="0" smtClean="0">
                <a:solidFill>
                  <a:srgbClr val="FF0000"/>
                </a:solidFill>
              </a:rPr>
              <a:t>             </a:t>
            </a:r>
            <a:r>
              <a:rPr lang="en-US" altLang="en-US" sz="1800" b="1" i="1" dirty="0" smtClean="0">
                <a:solidFill>
                  <a:srgbClr val="0000FF"/>
                </a:solidFill>
              </a:rPr>
              <a:t>Cold Days   </a:t>
            </a:r>
            <a:r>
              <a:rPr lang="en-US" altLang="en-US" sz="1800" b="1" i="1" dirty="0" smtClean="0">
                <a:solidFill>
                  <a:schemeClr val="bg2"/>
                </a:solidFill>
              </a:rPr>
              <a:t>January   </a:t>
            </a:r>
            <a:r>
              <a:rPr lang="en-US" altLang="en-US" sz="1800" b="1" i="1" dirty="0" smtClean="0">
                <a:solidFill>
                  <a:srgbClr val="FF0000"/>
                </a:solidFill>
              </a:rPr>
              <a:t>Warm Days</a:t>
            </a:r>
            <a:r>
              <a:rPr lang="en-US" altLang="en-US" sz="1800" b="1" i="1" dirty="0">
                <a:solidFill>
                  <a:srgbClr val="FF0000"/>
                </a:solidFill>
              </a:rPr>
              <a:t>	</a:t>
            </a:r>
            <a:r>
              <a:rPr lang="en-US" altLang="en-US" sz="1800" b="1" i="1" dirty="0">
                <a:solidFill>
                  <a:srgbClr val="0000FF"/>
                </a:solidFill>
              </a:rPr>
              <a:t> </a:t>
            </a:r>
            <a:r>
              <a:rPr lang="en-US" altLang="en-US" sz="1800" b="1" i="1" dirty="0" smtClean="0">
                <a:solidFill>
                  <a:srgbClr val="0000FF"/>
                </a:solidFill>
              </a:rPr>
              <a:t>    Cold </a:t>
            </a:r>
            <a:r>
              <a:rPr lang="en-US" altLang="en-US" sz="1800" b="1" i="1" dirty="0">
                <a:solidFill>
                  <a:srgbClr val="0000FF"/>
                </a:solidFill>
              </a:rPr>
              <a:t>Days   </a:t>
            </a:r>
            <a:r>
              <a:rPr lang="en-US" altLang="en-US" sz="1800" b="1" i="1" dirty="0" smtClean="0">
                <a:solidFill>
                  <a:srgbClr val="0000FF"/>
                </a:solidFill>
              </a:rPr>
              <a:t>   </a:t>
            </a:r>
            <a:r>
              <a:rPr lang="en-US" altLang="en-US" sz="1800" b="1" i="1" dirty="0" smtClean="0">
                <a:solidFill>
                  <a:schemeClr val="bg2"/>
                </a:solidFill>
              </a:rPr>
              <a:t>July      </a:t>
            </a:r>
            <a:r>
              <a:rPr lang="en-US" altLang="en-US" sz="1800" b="1" i="1" dirty="0" smtClean="0">
                <a:solidFill>
                  <a:srgbClr val="FF0000"/>
                </a:solidFill>
              </a:rPr>
              <a:t>Warm </a:t>
            </a:r>
            <a:r>
              <a:rPr lang="en-US" altLang="en-US" sz="1800" b="1" i="1" dirty="0">
                <a:solidFill>
                  <a:srgbClr val="FF0000"/>
                </a:solidFill>
              </a:rPr>
              <a:t>Days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2400" b="1" i="1" dirty="0">
              <a:solidFill>
                <a:srgbClr val="FF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2400" b="1" i="1" dirty="0">
              <a:solidFill>
                <a:srgbClr val="FF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2400" b="1" i="1" dirty="0">
              <a:solidFill>
                <a:srgbClr val="FF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2400" b="1" i="1" dirty="0">
              <a:solidFill>
                <a:srgbClr val="FF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2400" b="1" i="1" dirty="0">
              <a:solidFill>
                <a:srgbClr val="FF0000"/>
              </a:solidFill>
            </a:endParaRP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endParaRPr lang="en-US" altLang="en-US" sz="2400" b="1" i="1" dirty="0">
              <a:solidFill>
                <a:srgbClr val="FF0000"/>
              </a:solidFill>
            </a:endParaRPr>
          </a:p>
          <a:p>
            <a:pPr lvl="1" eaLnBrk="1" fontAlgn="base" hangingPunct="1">
              <a:spcBef>
                <a:spcPct val="0"/>
              </a:spcBef>
              <a:spcAft>
                <a:spcPts val="800"/>
              </a:spcAft>
              <a:buClr>
                <a:srgbClr val="FF0000"/>
              </a:buClr>
              <a:tabLst>
                <a:tab pos="914400" algn="l"/>
              </a:tabLst>
            </a:pPr>
            <a:r>
              <a:rPr lang="en-US" altLang="en-US" sz="2000" b="1" dirty="0" smtClean="0">
                <a:solidFill>
                  <a:srgbClr val="000000"/>
                </a:solidFill>
              </a:rPr>
              <a:t>	♠</a:t>
            </a:r>
            <a:r>
              <a:rPr lang="en-US" altLang="en-US" sz="2000" dirty="0" smtClean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sym typeface="Symbol" pitchFamily="18" charset="2"/>
              </a:rPr>
              <a:t>	</a:t>
            </a:r>
            <a:r>
              <a:rPr lang="en-US" altLang="en-US" sz="2000" b="1" i="1" dirty="0">
                <a:solidFill>
                  <a:srgbClr val="000000"/>
                </a:solidFill>
                <a:sym typeface="Symbol" pitchFamily="18" charset="2"/>
              </a:rPr>
              <a:t>R</a:t>
            </a:r>
            <a:r>
              <a:rPr lang="en-US" altLang="en-US" sz="2000" b="1" i="1" dirty="0" smtClean="0">
                <a:solidFill>
                  <a:srgbClr val="000000"/>
                </a:solidFill>
                <a:sym typeface="Symbol" pitchFamily="18" charset="2"/>
              </a:rPr>
              <a:t>eview paper on </a:t>
            </a:r>
            <a:r>
              <a:rPr lang="en-US" altLang="en-US" sz="2000" b="1" i="1" dirty="0" err="1" smtClean="0">
                <a:solidFill>
                  <a:srgbClr val="000000"/>
                </a:solidFill>
                <a:sym typeface="Symbol" pitchFamily="18" charset="2"/>
              </a:rPr>
              <a:t>subseasonal</a:t>
            </a:r>
            <a:r>
              <a:rPr lang="en-US" altLang="en-US" sz="2000" b="1" i="1" dirty="0" smtClean="0">
                <a:solidFill>
                  <a:srgbClr val="000000"/>
                </a:solidFill>
                <a:sym typeface="Symbol" pitchFamily="18" charset="2"/>
              </a:rPr>
              <a:t> e</a:t>
            </a:r>
            <a:r>
              <a:rPr lang="en-US" altLang="en-US" sz="2000" b="1" i="1" dirty="0" smtClean="0">
                <a:solidFill>
                  <a:srgbClr val="000000"/>
                </a:solidFill>
              </a:rPr>
              <a:t>xtreme </a:t>
            </a:r>
            <a:r>
              <a:rPr lang="en-US" altLang="en-US" sz="2000" b="1" i="1" dirty="0" smtClean="0">
                <a:solidFill>
                  <a:srgbClr val="000000"/>
                </a:solidFill>
              </a:rPr>
              <a:t>temperature events (ETEs</a:t>
            </a:r>
            <a:r>
              <a:rPr lang="en-US" altLang="en-US" sz="2000" b="1" i="1" dirty="0" smtClean="0">
                <a:solidFill>
                  <a:srgbClr val="000000"/>
                </a:solidFill>
              </a:rPr>
              <a:t>) 		and the </a:t>
            </a:r>
            <a:r>
              <a:rPr lang="en-US" altLang="en-US" sz="2000" b="1" i="1" dirty="0" smtClean="0">
                <a:solidFill>
                  <a:srgbClr val="000000"/>
                </a:solidFill>
              </a:rPr>
              <a:t>large-scale meteorological </a:t>
            </a:r>
            <a:r>
              <a:rPr lang="en-US" altLang="en-US" sz="2000" b="1" i="1" dirty="0">
                <a:solidFill>
                  <a:srgbClr val="000000"/>
                </a:solidFill>
              </a:rPr>
              <a:t>p</a:t>
            </a:r>
            <a:r>
              <a:rPr lang="en-US" altLang="en-US" sz="2000" b="1" i="1" dirty="0" smtClean="0">
                <a:solidFill>
                  <a:srgbClr val="000000"/>
                </a:solidFill>
              </a:rPr>
              <a:t>atterns (LSMPs) linked to ETEs</a:t>
            </a:r>
            <a:endParaRPr lang="en-US" altLang="en-US" sz="2000" b="1" i="1" dirty="0">
              <a:solidFill>
                <a:srgbClr val="0000FF"/>
              </a:solidFill>
            </a:endParaRPr>
          </a:p>
          <a:p>
            <a:pPr lvl="1" eaLnBrk="1" fontAlgn="base" hangingPunct="1">
              <a:spcBef>
                <a:spcPct val="0"/>
              </a:spcBef>
              <a:spcAft>
                <a:spcPts val="800"/>
              </a:spcAft>
              <a:buClr>
                <a:srgbClr val="FF0000"/>
              </a:buClr>
            </a:pPr>
            <a:r>
              <a:rPr lang="en-US" altLang="en-US" sz="2000" b="1" dirty="0" smtClean="0">
                <a:solidFill>
                  <a:srgbClr val="FF0000"/>
                </a:solidFill>
              </a:rPr>
              <a:t>	♥</a:t>
            </a:r>
            <a:r>
              <a:rPr lang="en-US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en-US" sz="2000" dirty="0">
                <a:solidFill>
                  <a:srgbClr val="000000"/>
                </a:solidFill>
              </a:rPr>
              <a:t>	</a:t>
            </a:r>
            <a:r>
              <a:rPr lang="en-US" altLang="en-US" sz="2000" b="1" i="1" dirty="0" smtClean="0">
                <a:solidFill>
                  <a:srgbClr val="000000"/>
                </a:solidFill>
              </a:rPr>
              <a:t>Overview of statistics</a:t>
            </a:r>
            <a:r>
              <a:rPr lang="en-US" altLang="en-US" sz="2000" b="1" i="1" dirty="0" smtClean="0">
                <a:solidFill>
                  <a:srgbClr val="000000"/>
                </a:solidFill>
              </a:rPr>
              <a:t>, synoptic &amp; dynamic analyses, and model fidelity</a:t>
            </a:r>
            <a:endParaRPr lang="en-US" altLang="en-US" sz="2000" b="1" i="1" dirty="0">
              <a:solidFill>
                <a:srgbClr val="0000FF"/>
              </a:solidFill>
            </a:endParaRPr>
          </a:p>
          <a:p>
            <a:pPr lvl="1" eaLnBrk="1" fontAlgn="base" hangingPunct="1">
              <a:spcBef>
                <a:spcPct val="0"/>
              </a:spcBef>
              <a:spcAft>
                <a:spcPts val="800"/>
              </a:spcAft>
              <a:buClr>
                <a:srgbClr val="FF0000"/>
              </a:buClr>
            </a:pPr>
            <a:r>
              <a:rPr lang="en-US" altLang="en-US" sz="2000" b="1" dirty="0" smtClean="0">
                <a:solidFill>
                  <a:srgbClr val="000000"/>
                </a:solidFill>
              </a:rPr>
              <a:t>	♣</a:t>
            </a:r>
            <a:r>
              <a:rPr lang="en-US" altLang="en-US" sz="2000" dirty="0" smtClean="0">
                <a:solidFill>
                  <a:srgbClr val="FF0000"/>
                </a:solidFill>
              </a:rPr>
              <a:t> </a:t>
            </a:r>
            <a:r>
              <a:rPr lang="en-US" altLang="en-US" sz="2000" b="1" dirty="0">
                <a:solidFill>
                  <a:srgbClr val="000000"/>
                </a:solidFill>
              </a:rPr>
              <a:t>	</a:t>
            </a:r>
            <a:r>
              <a:rPr lang="en-US" altLang="en-US" sz="2000" b="1" i="1" dirty="0" smtClean="0">
                <a:solidFill>
                  <a:srgbClr val="000000"/>
                </a:solidFill>
                <a:sym typeface="Symbol" pitchFamily="18" charset="2"/>
              </a:rPr>
              <a:t>Current knowledge </a:t>
            </a:r>
            <a:r>
              <a:rPr lang="en-US" altLang="en-US" sz="2000" b="1" i="1" dirty="0" smtClean="0">
                <a:solidFill>
                  <a:srgbClr val="000000"/>
                </a:solidFill>
                <a:sym typeface="Symbol" pitchFamily="18" charset="2"/>
              </a:rPr>
              <a:t>of the </a:t>
            </a:r>
            <a:r>
              <a:rPr lang="en-US" altLang="en-US" sz="2000" b="1" i="1" u="sng" dirty="0" smtClean="0">
                <a:solidFill>
                  <a:srgbClr val="000000"/>
                </a:solidFill>
                <a:sym typeface="Symbol" pitchFamily="18" charset="2"/>
              </a:rPr>
              <a:t>behavio</a:t>
            </a:r>
            <a:r>
              <a:rPr lang="en-US" altLang="en-US" sz="2000" b="1" i="1" dirty="0" smtClean="0">
                <a:solidFill>
                  <a:srgbClr val="000000"/>
                </a:solidFill>
                <a:sym typeface="Symbol" pitchFamily="18" charset="2"/>
              </a:rPr>
              <a:t>r and </a:t>
            </a:r>
            <a:r>
              <a:rPr lang="en-US" altLang="en-US" sz="2000" b="1" i="1" u="sng" dirty="0" smtClean="0">
                <a:solidFill>
                  <a:srgbClr val="000000"/>
                </a:solidFill>
                <a:sym typeface="Symbol" pitchFamily="18" charset="2"/>
              </a:rPr>
              <a:t>physic</a:t>
            </a:r>
            <a:r>
              <a:rPr lang="en-US" altLang="en-US" sz="2000" b="1" i="1" dirty="0" smtClean="0">
                <a:solidFill>
                  <a:srgbClr val="000000"/>
                </a:solidFill>
                <a:sym typeface="Symbol" pitchFamily="18" charset="2"/>
              </a:rPr>
              <a:t>s of LSMPs incomplete</a:t>
            </a:r>
            <a:endParaRPr lang="en-US" altLang="en-US" sz="2000" b="1" i="1" dirty="0">
              <a:solidFill>
                <a:srgbClr val="000000"/>
              </a:solidFill>
              <a:sym typeface="Symbol" pitchFamily="18" charset="2"/>
            </a:endParaRPr>
          </a:p>
          <a:p>
            <a:pPr lvl="1" eaLnBrk="1" fontAlgn="base" hangingPunct="1">
              <a:spcBef>
                <a:spcPct val="0"/>
              </a:spcBef>
              <a:spcAft>
                <a:spcPts val="800"/>
              </a:spcAft>
              <a:buClr>
                <a:srgbClr val="FF0000"/>
              </a:buClr>
            </a:pPr>
            <a:r>
              <a:rPr lang="en-US" altLang="en-US" sz="2000" b="1" dirty="0" smtClean="0">
                <a:solidFill>
                  <a:srgbClr val="FF0000"/>
                </a:solidFill>
              </a:rPr>
              <a:t>	♦</a:t>
            </a:r>
            <a:r>
              <a:rPr lang="en-US" altLang="en-US" sz="2000" dirty="0" smtClean="0">
                <a:solidFill>
                  <a:srgbClr val="FF0000"/>
                </a:solidFill>
              </a:rPr>
              <a:t> </a:t>
            </a:r>
            <a:r>
              <a:rPr lang="en-US" altLang="en-US" sz="2000" dirty="0">
                <a:solidFill>
                  <a:srgbClr val="FF0000"/>
                </a:solidFill>
              </a:rPr>
              <a:t>	</a:t>
            </a:r>
            <a:r>
              <a:rPr lang="en-US" altLang="en-US" sz="2000" b="1" i="1" dirty="0">
                <a:solidFill>
                  <a:srgbClr val="000000"/>
                </a:solidFill>
                <a:sym typeface="Symbol" pitchFamily="18" charset="2"/>
              </a:rPr>
              <a:t>N</a:t>
            </a:r>
            <a:r>
              <a:rPr lang="en-US" altLang="en-US" sz="2000" b="1" i="1" dirty="0" smtClean="0">
                <a:solidFill>
                  <a:srgbClr val="000000"/>
                </a:solidFill>
                <a:sym typeface="Symbol" pitchFamily="18" charset="2"/>
              </a:rPr>
              <a:t>eed for uniform and objective characterization of LSMP behavior</a:t>
            </a:r>
          </a:p>
          <a:p>
            <a:pPr lvl="1" eaLnBrk="1" fontAlgn="base" hangingPunct="1">
              <a:spcBef>
                <a:spcPct val="0"/>
              </a:spcBef>
              <a:spcAft>
                <a:spcPts val="800"/>
              </a:spcAft>
              <a:buClr>
                <a:srgbClr val="FF0000"/>
              </a:buClr>
            </a:pPr>
            <a:r>
              <a:rPr lang="en-US" altLang="en-US" sz="2000" b="1" dirty="0">
                <a:solidFill>
                  <a:srgbClr val="000000"/>
                </a:solidFill>
              </a:rPr>
              <a:t>	♠</a:t>
            </a:r>
            <a:r>
              <a:rPr lang="en-US" altLang="en-US" sz="2000" dirty="0">
                <a:solidFill>
                  <a:srgbClr val="000000"/>
                </a:solidFill>
                <a:sym typeface="Symbol" pitchFamily="18" charset="2"/>
              </a:rPr>
              <a:t> 	</a:t>
            </a:r>
            <a:r>
              <a:rPr lang="en-US" altLang="en-US" sz="2000" b="1" i="1" dirty="0" smtClean="0">
                <a:solidFill>
                  <a:srgbClr val="000000"/>
                </a:solidFill>
                <a:sym typeface="Symbol" pitchFamily="18" charset="2"/>
              </a:rPr>
              <a:t>Need for mechanistic studies of LSMP life cycles and ETE linkages</a:t>
            </a:r>
            <a:r>
              <a:rPr lang="en-US" altLang="en-US" sz="2000" b="1" i="1" dirty="0">
                <a:solidFill>
                  <a:srgbClr val="000000"/>
                </a:solidFill>
              </a:rPr>
              <a:t>	</a:t>
            </a:r>
          </a:p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en-US" altLang="en-US" sz="2400" dirty="0" smtClean="0">
                <a:solidFill>
                  <a:srgbClr val="FF0000"/>
                </a:solidFill>
              </a:rPr>
              <a:t> </a:t>
            </a:r>
            <a:r>
              <a:rPr lang="en-US" altLang="en-US" sz="2400" dirty="0">
                <a:solidFill>
                  <a:srgbClr val="FF0000"/>
                </a:solidFill>
              </a:rPr>
              <a:t>	</a:t>
            </a:r>
            <a:r>
              <a:rPr lang="en-US" altLang="en-US" sz="2400" b="1" i="1" dirty="0" err="1" smtClean="0">
                <a:solidFill>
                  <a:srgbClr val="0000FF"/>
                </a:solidFill>
              </a:rPr>
              <a:t>Grotjahn</a:t>
            </a:r>
            <a:r>
              <a:rPr lang="en-US" altLang="en-US" sz="2400" b="1" i="1" dirty="0" smtClean="0">
                <a:solidFill>
                  <a:srgbClr val="0000FF"/>
                </a:solidFill>
              </a:rPr>
              <a:t> et al. (2015)</a:t>
            </a:r>
            <a:endParaRPr lang="en-US" altLang="en-US" sz="2400" b="1" i="1" dirty="0">
              <a:solidFill>
                <a:srgbClr val="0000FF"/>
              </a:solidFill>
            </a:endParaRPr>
          </a:p>
        </p:txBody>
      </p:sp>
      <p:pic>
        <p:nvPicPr>
          <p:cNvPr id="4099" name="Picture 31" descr="nu_logotop_cr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2663" y="0"/>
            <a:ext cx="5413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31" descr="nu_logotop_cr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92875"/>
            <a:ext cx="54133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17"/>
          <p:cNvSpPr>
            <a:spLocks noChangeArrowheads="1"/>
          </p:cNvSpPr>
          <p:nvPr/>
        </p:nvSpPr>
        <p:spPr bwMode="auto">
          <a:xfrm>
            <a:off x="115888" y="115888"/>
            <a:ext cx="8912225" cy="6626225"/>
          </a:xfrm>
          <a:prstGeom prst="roundRect">
            <a:avLst>
              <a:gd name="adj" fmla="val 16667"/>
            </a:avLst>
          </a:prstGeom>
          <a:noFill/>
          <a:ln w="222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0000"/>
              </a:solidFill>
            </a:endParaRPr>
          </a:p>
        </p:txBody>
      </p:sp>
      <p:pic>
        <p:nvPicPr>
          <p:cNvPr id="4102" name="Picture 19" descr="wallpaper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2875"/>
            <a:ext cx="492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9" descr="wallpaper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938" y="-9525"/>
            <a:ext cx="500062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27" descr="http://phys.educ.ksu.edu/images/logo/nsf_logo_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850" y="6421438"/>
            <a:ext cx="43815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27" descr="http://phys.educ.ksu.edu/images/logo/nsf_logo_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438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Freeform 16"/>
          <p:cNvSpPr>
            <a:spLocks/>
          </p:cNvSpPr>
          <p:nvPr/>
        </p:nvSpPr>
        <p:spPr bwMode="auto">
          <a:xfrm>
            <a:off x="6051550" y="2878138"/>
            <a:ext cx="769938" cy="1577975"/>
          </a:xfrm>
          <a:custGeom>
            <a:avLst/>
            <a:gdLst>
              <a:gd name="T0" fmla="*/ 141139 w 770091"/>
              <a:gd name="T1" fmla="*/ 0 h 1576891"/>
              <a:gd name="T2" fmla="*/ 44377 w 770091"/>
              <a:gd name="T3" fmla="*/ 495904 h 1576891"/>
              <a:gd name="T4" fmla="*/ 770091 w 770091"/>
              <a:gd name="T5" fmla="*/ 1366762 h 15768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70091" h="1576891">
                <a:moveTo>
                  <a:pt x="141139" y="0"/>
                </a:moveTo>
                <a:cubicBezTo>
                  <a:pt x="40345" y="134055"/>
                  <a:pt x="-60448" y="268110"/>
                  <a:pt x="44377" y="495904"/>
                </a:cubicBezTo>
                <a:cubicBezTo>
                  <a:pt x="149202" y="723698"/>
                  <a:pt x="528186" y="2092476"/>
                  <a:pt x="770091" y="1366762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FF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92020" y="1575116"/>
            <a:ext cx="8159960" cy="2184874"/>
            <a:chOff x="393404" y="1675132"/>
            <a:chExt cx="8159960" cy="2184874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404" y="1675132"/>
              <a:ext cx="4072346" cy="1867862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4008" y="3543624"/>
              <a:ext cx="5923483" cy="316382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65750" y="1675132"/>
              <a:ext cx="4087614" cy="1871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4852722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">
      <a:dk1>
        <a:srgbClr val="000000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00FF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bg2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39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2_Default Design</vt:lpstr>
      <vt:lpstr>Large-Scale Meteorological Patterns &amp; Temperature Extremes    </vt:lpstr>
    </vt:vector>
  </TitlesOfParts>
  <Company>Georgia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Stratospheric Impacts on Climate:  Polar Annular Mode</dc:title>
  <dc:creator>Rob Black</dc:creator>
  <cp:lastModifiedBy>Rob Black</cp:lastModifiedBy>
  <cp:revision>16</cp:revision>
  <dcterms:created xsi:type="dcterms:W3CDTF">2014-06-13T01:38:01Z</dcterms:created>
  <dcterms:modified xsi:type="dcterms:W3CDTF">2015-05-19T12:41:26Z</dcterms:modified>
</cp:coreProperties>
</file>