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81588" autoAdjust="0"/>
  </p:normalViewPr>
  <p:slideViewPr>
    <p:cSldViewPr snapToGrid="0">
      <p:cViewPr varScale="1">
        <p:scale>
          <a:sx n="95" d="100"/>
          <a:sy n="95" d="100"/>
        </p:scale>
        <p:origin x="2046"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530319E-0D98-41A4-9E3F-6FB8FF5D7261}" type="datetimeFigureOut">
              <a:rPr lang="en-US" smtClean="0"/>
              <a:t>12/9/2015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78A970D-DBAC-4F6D-A36C-5E1576190A7C}" type="slidenum">
              <a:rPr lang="en-US" smtClean="0"/>
              <a:t>‹#›</a:t>
            </a:fld>
            <a:endParaRPr lang="en-US"/>
          </a:p>
        </p:txBody>
      </p:sp>
    </p:spTree>
    <p:extLst>
      <p:ext uri="{BB962C8B-B14F-4D97-AF65-F5344CB8AC3E}">
        <p14:creationId xmlns:p14="http://schemas.microsoft.com/office/powerpoint/2010/main" val="30369116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Background: On annual and longer time scales, the global-mean atmospheric energy budget is in balance.  Net cooling from longwave radiation is balanced by heating from shortwave absorption, sensible heat flux from the surface to atmosphere, and latent heat release from precipitation.  Following an increase in greenhouse gases, these energy sources and sinks readjust due to a direct response to the forcing (including a rapid atmospheric adjustment) and a response that is induced by surface warming that results from the forcing (the temperature-mediated response).  In simulations of future climate, models predict an increase in global-mean </a:t>
            </a:r>
            <a:r>
              <a:rPr lang="en-US" baseline="0" dirty="0" smtClean="0"/>
              <a:t>precipitation (per degree warming) </a:t>
            </a:r>
            <a:r>
              <a:rPr lang="en-US" baseline="0" dirty="0" smtClean="0"/>
              <a:t>that varies by a factor of three among different models.  Our goal is to understand the origins of this spread from the perspective of the atmospheric energy budget. </a:t>
            </a:r>
            <a:endParaRPr lang="en-US" dirty="0" smtClean="0"/>
          </a:p>
          <a:p>
            <a:endParaRPr lang="en-US" dirty="0" smtClean="0"/>
          </a:p>
          <a:p>
            <a:r>
              <a:rPr lang="en-US" dirty="0" smtClean="0"/>
              <a:t>Figure description: (top) The temperature-mediated</a:t>
            </a:r>
            <a:r>
              <a:rPr lang="en-US" baseline="0" dirty="0" smtClean="0"/>
              <a:t> response of global-mean precipitation (</a:t>
            </a:r>
            <a:r>
              <a:rPr lang="en-US" i="1" baseline="0" dirty="0" err="1" smtClean="0"/>
              <a:t>L</a:t>
            </a:r>
            <a:r>
              <a:rPr lang="en-US" i="0" baseline="-25000" dirty="0" err="1" smtClean="0"/>
              <a:t>v</a:t>
            </a:r>
            <a:r>
              <a:rPr lang="en-US" i="0" baseline="0" dirty="0" err="1" smtClean="0"/>
              <a:t>d</a:t>
            </a:r>
            <a:r>
              <a:rPr lang="en-US" i="1" baseline="0" dirty="0" err="1" smtClean="0"/>
              <a:t>P</a:t>
            </a:r>
            <a:r>
              <a:rPr lang="en-US" i="0" baseline="0" dirty="0" smtClean="0"/>
              <a:t>/</a:t>
            </a:r>
            <a:r>
              <a:rPr lang="en-US" i="0" baseline="0" dirty="0" err="1" smtClean="0"/>
              <a:t>d</a:t>
            </a:r>
            <a:r>
              <a:rPr lang="en-US" i="1" baseline="0" dirty="0" err="1" smtClean="0"/>
              <a:t>T</a:t>
            </a:r>
            <a:r>
              <a:rPr lang="en-US" baseline="0" dirty="0" smtClean="0"/>
              <a:t>) versus that of clear-sky atmospheric shortwave absorption (</a:t>
            </a:r>
            <a:r>
              <a:rPr lang="en-US" i="0" baseline="0" dirty="0" err="1" smtClean="0"/>
              <a:t>dSWA</a:t>
            </a:r>
            <a:r>
              <a:rPr lang="en-US" i="0" baseline="0" dirty="0" smtClean="0"/>
              <a:t>/</a:t>
            </a:r>
            <a:r>
              <a:rPr lang="en-US" i="0" baseline="0" dirty="0" err="1" smtClean="0"/>
              <a:t>d</a:t>
            </a:r>
            <a:r>
              <a:rPr lang="en-US" i="1" baseline="0" dirty="0" err="1" smtClean="0"/>
              <a:t>T</a:t>
            </a:r>
            <a:r>
              <a:rPr lang="en-US" baseline="0" dirty="0" smtClean="0"/>
              <a:t>) under carbon dioxide forcing.  A least-squares linear fit for the scatterplot is shown.  Each number represents a different model.  In short, models with a larger increase in shortwave absorption per unit warming tend to have a smaller increase in precipitation for the same warming.  This makes physical sense, as when climate warms, increases in shortwave absorption will suppress the precipitation increase.   This occurs through a reduction of the latent heating increase required to maintain a balanced atmospheric energy budget. (bottom-left) </a:t>
            </a:r>
            <a:r>
              <a:rPr lang="en-US" i="0" baseline="0" dirty="0" err="1" smtClean="0"/>
              <a:t>dSWA</a:t>
            </a:r>
            <a:r>
              <a:rPr lang="en-US" i="0" baseline="0" dirty="0" smtClean="0"/>
              <a:t>/</a:t>
            </a:r>
            <a:r>
              <a:rPr lang="en-US" i="0" baseline="0" dirty="0" err="1" smtClean="0"/>
              <a:t>d</a:t>
            </a:r>
            <a:r>
              <a:rPr lang="en-US" i="1" baseline="0" dirty="0" err="1" smtClean="0"/>
              <a:t>T</a:t>
            </a:r>
            <a:r>
              <a:rPr lang="en-US" baseline="0" dirty="0" smtClean="0"/>
              <a:t> (as shown in the top panel) versus of the sensitivity of solar absorption to variations in column </a:t>
            </a:r>
            <a:r>
              <a:rPr lang="en-US" baseline="0" dirty="0" err="1" smtClean="0"/>
              <a:t>precipitable</a:t>
            </a:r>
            <a:r>
              <a:rPr lang="en-US" baseline="0" dirty="0" smtClean="0"/>
              <a:t> water (</a:t>
            </a:r>
            <a:r>
              <a:rPr lang="en-US" i="0" baseline="0" dirty="0" err="1" smtClean="0"/>
              <a:t>dSWA</a:t>
            </a:r>
            <a:r>
              <a:rPr lang="en-US" i="0" baseline="0" dirty="0" smtClean="0"/>
              <a:t>/</a:t>
            </a:r>
            <a:r>
              <a:rPr lang="en-US" i="0" baseline="0" dirty="0" err="1" smtClean="0"/>
              <a:t>dPW</a:t>
            </a:r>
            <a:r>
              <a:rPr lang="en-US" i="0" baseline="0" dirty="0" smtClean="0"/>
              <a:t>, see Methods below</a:t>
            </a:r>
            <a:r>
              <a:rPr lang="en-US" baseline="0" dirty="0" smtClean="0"/>
              <a:t>).  A linear fit is shown.  An observational estimate of </a:t>
            </a:r>
            <a:r>
              <a:rPr lang="en-US" i="0" baseline="0" dirty="0" err="1" smtClean="0"/>
              <a:t>dSWA</a:t>
            </a:r>
            <a:r>
              <a:rPr lang="en-US" i="0" baseline="0" dirty="0" smtClean="0"/>
              <a:t>/</a:t>
            </a:r>
            <a:r>
              <a:rPr lang="en-US" i="0" baseline="0" dirty="0" err="1" smtClean="0"/>
              <a:t>dPW</a:t>
            </a:r>
            <a:r>
              <a:rPr lang="en-US" baseline="0" dirty="0" smtClean="0"/>
              <a:t> based on CERES-EBAF fluxes and three water vapor datasets is shown with vertical dashed lines.  (bottom-right) The relationship between </a:t>
            </a:r>
            <a:r>
              <a:rPr lang="en-US" i="0" baseline="0" dirty="0" err="1" smtClean="0"/>
              <a:t>dSWA</a:t>
            </a:r>
            <a:r>
              <a:rPr lang="en-US" i="0" baseline="0" dirty="0" smtClean="0"/>
              <a:t>/</a:t>
            </a:r>
            <a:r>
              <a:rPr lang="en-US" i="0" baseline="0" dirty="0" err="1" smtClean="0"/>
              <a:t>dPW</a:t>
            </a:r>
            <a:r>
              <a:rPr lang="en-US" baseline="0" dirty="0" smtClean="0"/>
              <a:t> and the parameterization for solar absorption by water vapor in a cloudless atmosphere, with each model colored based on the type of parameterization.</a:t>
            </a:r>
          </a:p>
          <a:p>
            <a:endParaRPr lang="en-US" baseline="0" dirty="0" smtClean="0"/>
          </a:p>
          <a:p>
            <a:r>
              <a:rPr lang="en-US" baseline="0" dirty="0" smtClean="0"/>
              <a:t>Methods:</a:t>
            </a:r>
          </a:p>
          <a:p>
            <a:r>
              <a:rPr lang="en-US" baseline="0" dirty="0" smtClean="0"/>
              <a:t>1) Temperature-mediated responses and rapid adjustments are separated by applying the Gregory method to simulations in which atmospheric carbon dioxide is abruptly quadrupled.  In this method, annual anomalies in the global-mean energy budget components following the carbon dioxide increase are regressed against those in 2-m temperature.  The regression slope represents the temperature-mediated response and the y-intercept represents the rapid adjustment.</a:t>
            </a:r>
          </a:p>
          <a:p>
            <a:r>
              <a:rPr lang="en-US" baseline="0" dirty="0" smtClean="0"/>
              <a:t>2) The sensitivity of solar absorption to a unit change in water </a:t>
            </a:r>
            <a:r>
              <a:rPr lang="en-US" baseline="0" dirty="0" smtClean="0"/>
              <a:t>vapor (</a:t>
            </a:r>
            <a:r>
              <a:rPr lang="en-US" baseline="0" dirty="0" err="1" smtClean="0"/>
              <a:t>dSWA</a:t>
            </a:r>
            <a:r>
              <a:rPr lang="en-US" baseline="0" dirty="0" smtClean="0"/>
              <a:t>/</a:t>
            </a:r>
            <a:r>
              <a:rPr lang="en-US" baseline="0" dirty="0" err="1" smtClean="0"/>
              <a:t>dPW</a:t>
            </a:r>
            <a:r>
              <a:rPr lang="en-US" baseline="0" dirty="0" smtClean="0"/>
              <a:t>) </a:t>
            </a:r>
            <a:r>
              <a:rPr lang="en-US" baseline="0" dirty="0" smtClean="0"/>
              <a:t>is estimated by conditioning clear-sky atmospheric shortwave absorption (normalized by incoming solar flux) on </a:t>
            </a:r>
            <a:r>
              <a:rPr lang="en-US" baseline="0" dirty="0" smtClean="0"/>
              <a:t>column </a:t>
            </a:r>
            <a:r>
              <a:rPr lang="en-US" baseline="0" dirty="0" err="1" smtClean="0"/>
              <a:t>precipitable</a:t>
            </a:r>
            <a:r>
              <a:rPr lang="en-US" baseline="0" dirty="0" smtClean="0"/>
              <a:t> </a:t>
            </a:r>
            <a:r>
              <a:rPr lang="en-US" baseline="0" dirty="0" smtClean="0"/>
              <a:t>water taken from each month and grid cell </a:t>
            </a:r>
            <a:r>
              <a:rPr lang="en-US" baseline="0" dirty="0" smtClean="0"/>
              <a:t>over the tropical oceans in the pre-industrial climate (or in the case of observations, over the first ~10 years of the 21</a:t>
            </a:r>
            <a:r>
              <a:rPr lang="en-US" baseline="30000" dirty="0" smtClean="0"/>
              <a:t>st</a:t>
            </a:r>
            <a:r>
              <a:rPr lang="en-US" baseline="0" dirty="0" smtClean="0"/>
              <a:t> century).</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078A970D-DBAC-4F6D-A36C-5E1576190A7C}" type="slidenum">
              <a:rPr lang="en-US" smtClean="0"/>
              <a:t>1</a:t>
            </a:fld>
            <a:endParaRPr lang="en-US"/>
          </a:p>
        </p:txBody>
      </p:sp>
    </p:spTree>
    <p:extLst>
      <p:ext uri="{BB962C8B-B14F-4D97-AF65-F5344CB8AC3E}">
        <p14:creationId xmlns:p14="http://schemas.microsoft.com/office/powerpoint/2010/main" val="5970091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DF3BCF1-D196-4C97-8B79-50ED20142874}" type="datetimeFigureOut">
              <a:rPr lang="en-US" smtClean="0"/>
              <a:t>12/9/2015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B49C5D-B374-4A44-84FB-3CED690545CF}" type="slidenum">
              <a:rPr lang="en-US" smtClean="0"/>
              <a:t>‹#›</a:t>
            </a:fld>
            <a:endParaRPr lang="en-US"/>
          </a:p>
        </p:txBody>
      </p:sp>
    </p:spTree>
    <p:extLst>
      <p:ext uri="{BB962C8B-B14F-4D97-AF65-F5344CB8AC3E}">
        <p14:creationId xmlns:p14="http://schemas.microsoft.com/office/powerpoint/2010/main" val="32056364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DF3BCF1-D196-4C97-8B79-50ED20142874}" type="datetimeFigureOut">
              <a:rPr lang="en-US" smtClean="0"/>
              <a:t>12/9/2015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B49C5D-B374-4A44-84FB-3CED690545CF}" type="slidenum">
              <a:rPr lang="en-US" smtClean="0"/>
              <a:t>‹#›</a:t>
            </a:fld>
            <a:endParaRPr lang="en-US"/>
          </a:p>
        </p:txBody>
      </p:sp>
    </p:spTree>
    <p:extLst>
      <p:ext uri="{BB962C8B-B14F-4D97-AF65-F5344CB8AC3E}">
        <p14:creationId xmlns:p14="http://schemas.microsoft.com/office/powerpoint/2010/main" val="41595937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DF3BCF1-D196-4C97-8B79-50ED20142874}" type="datetimeFigureOut">
              <a:rPr lang="en-US" smtClean="0"/>
              <a:t>12/9/2015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B49C5D-B374-4A44-84FB-3CED690545CF}" type="slidenum">
              <a:rPr lang="en-US" smtClean="0"/>
              <a:t>‹#›</a:t>
            </a:fld>
            <a:endParaRPr lang="en-US"/>
          </a:p>
        </p:txBody>
      </p:sp>
    </p:spTree>
    <p:extLst>
      <p:ext uri="{BB962C8B-B14F-4D97-AF65-F5344CB8AC3E}">
        <p14:creationId xmlns:p14="http://schemas.microsoft.com/office/powerpoint/2010/main" val="4242302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DF3BCF1-D196-4C97-8B79-50ED20142874}" type="datetimeFigureOut">
              <a:rPr lang="en-US" smtClean="0"/>
              <a:t>12/9/2015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B49C5D-B374-4A44-84FB-3CED690545CF}" type="slidenum">
              <a:rPr lang="en-US" smtClean="0"/>
              <a:t>‹#›</a:t>
            </a:fld>
            <a:endParaRPr lang="en-US"/>
          </a:p>
        </p:txBody>
      </p:sp>
    </p:spTree>
    <p:extLst>
      <p:ext uri="{BB962C8B-B14F-4D97-AF65-F5344CB8AC3E}">
        <p14:creationId xmlns:p14="http://schemas.microsoft.com/office/powerpoint/2010/main" val="2205428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DF3BCF1-D196-4C97-8B79-50ED20142874}" type="datetimeFigureOut">
              <a:rPr lang="en-US" smtClean="0"/>
              <a:t>12/9/2015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B49C5D-B374-4A44-84FB-3CED690545CF}" type="slidenum">
              <a:rPr lang="en-US" smtClean="0"/>
              <a:t>‹#›</a:t>
            </a:fld>
            <a:endParaRPr lang="en-US"/>
          </a:p>
        </p:txBody>
      </p:sp>
    </p:spTree>
    <p:extLst>
      <p:ext uri="{BB962C8B-B14F-4D97-AF65-F5344CB8AC3E}">
        <p14:creationId xmlns:p14="http://schemas.microsoft.com/office/powerpoint/2010/main" val="38973627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DF3BCF1-D196-4C97-8B79-50ED20142874}" type="datetimeFigureOut">
              <a:rPr lang="en-US" smtClean="0"/>
              <a:t>12/9/2015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B49C5D-B374-4A44-84FB-3CED690545CF}" type="slidenum">
              <a:rPr lang="en-US" smtClean="0"/>
              <a:t>‹#›</a:t>
            </a:fld>
            <a:endParaRPr lang="en-US"/>
          </a:p>
        </p:txBody>
      </p:sp>
    </p:spTree>
    <p:extLst>
      <p:ext uri="{BB962C8B-B14F-4D97-AF65-F5344CB8AC3E}">
        <p14:creationId xmlns:p14="http://schemas.microsoft.com/office/powerpoint/2010/main" val="31060109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DF3BCF1-D196-4C97-8B79-50ED20142874}" type="datetimeFigureOut">
              <a:rPr lang="en-US" smtClean="0"/>
              <a:t>12/9/2015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EB49C5D-B374-4A44-84FB-3CED690545CF}" type="slidenum">
              <a:rPr lang="en-US" smtClean="0"/>
              <a:t>‹#›</a:t>
            </a:fld>
            <a:endParaRPr lang="en-US"/>
          </a:p>
        </p:txBody>
      </p:sp>
    </p:spTree>
    <p:extLst>
      <p:ext uri="{BB962C8B-B14F-4D97-AF65-F5344CB8AC3E}">
        <p14:creationId xmlns:p14="http://schemas.microsoft.com/office/powerpoint/2010/main" val="18028452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DF3BCF1-D196-4C97-8B79-50ED20142874}" type="datetimeFigureOut">
              <a:rPr lang="en-US" smtClean="0"/>
              <a:t>12/9/2015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EB49C5D-B374-4A44-84FB-3CED690545CF}" type="slidenum">
              <a:rPr lang="en-US" smtClean="0"/>
              <a:t>‹#›</a:t>
            </a:fld>
            <a:endParaRPr lang="en-US"/>
          </a:p>
        </p:txBody>
      </p:sp>
    </p:spTree>
    <p:extLst>
      <p:ext uri="{BB962C8B-B14F-4D97-AF65-F5344CB8AC3E}">
        <p14:creationId xmlns:p14="http://schemas.microsoft.com/office/powerpoint/2010/main" val="28039190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F3BCF1-D196-4C97-8B79-50ED20142874}" type="datetimeFigureOut">
              <a:rPr lang="en-US" smtClean="0"/>
              <a:t>12/9/2015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EB49C5D-B374-4A44-84FB-3CED690545CF}" type="slidenum">
              <a:rPr lang="en-US" smtClean="0"/>
              <a:t>‹#›</a:t>
            </a:fld>
            <a:endParaRPr lang="en-US"/>
          </a:p>
        </p:txBody>
      </p:sp>
    </p:spTree>
    <p:extLst>
      <p:ext uri="{BB962C8B-B14F-4D97-AF65-F5344CB8AC3E}">
        <p14:creationId xmlns:p14="http://schemas.microsoft.com/office/powerpoint/2010/main" val="13498036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DF3BCF1-D196-4C97-8B79-50ED20142874}" type="datetimeFigureOut">
              <a:rPr lang="en-US" smtClean="0"/>
              <a:t>12/9/2015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B49C5D-B374-4A44-84FB-3CED690545CF}" type="slidenum">
              <a:rPr lang="en-US" smtClean="0"/>
              <a:t>‹#›</a:t>
            </a:fld>
            <a:endParaRPr lang="en-US"/>
          </a:p>
        </p:txBody>
      </p:sp>
    </p:spTree>
    <p:extLst>
      <p:ext uri="{BB962C8B-B14F-4D97-AF65-F5344CB8AC3E}">
        <p14:creationId xmlns:p14="http://schemas.microsoft.com/office/powerpoint/2010/main" val="4667920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DF3BCF1-D196-4C97-8B79-50ED20142874}" type="datetimeFigureOut">
              <a:rPr lang="en-US" smtClean="0"/>
              <a:t>12/9/2015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B49C5D-B374-4A44-84FB-3CED690545CF}" type="slidenum">
              <a:rPr lang="en-US" smtClean="0"/>
              <a:t>‹#›</a:t>
            </a:fld>
            <a:endParaRPr lang="en-US"/>
          </a:p>
        </p:txBody>
      </p:sp>
    </p:spTree>
    <p:extLst>
      <p:ext uri="{BB962C8B-B14F-4D97-AF65-F5344CB8AC3E}">
        <p14:creationId xmlns:p14="http://schemas.microsoft.com/office/powerpoint/2010/main" val="2602867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F3BCF1-D196-4C97-8B79-50ED20142874}" type="datetimeFigureOut">
              <a:rPr lang="en-US" smtClean="0"/>
              <a:t>12/9/2015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B49C5D-B374-4A44-84FB-3CED690545CF}" type="slidenum">
              <a:rPr lang="en-US" smtClean="0"/>
              <a:t>‹#›</a:t>
            </a:fld>
            <a:endParaRPr lang="en-US"/>
          </a:p>
        </p:txBody>
      </p:sp>
    </p:spTree>
    <p:extLst>
      <p:ext uri="{BB962C8B-B14F-4D97-AF65-F5344CB8AC3E}">
        <p14:creationId xmlns:p14="http://schemas.microsoft.com/office/powerpoint/2010/main" val="304766578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3.png"/><Relationship Id="rId5" Type="http://schemas.openxmlformats.org/officeDocument/2006/relationships/hyperlink" Target="http://www.nature.com/articles/nature15770" TargetMode="Externa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68413" y="93731"/>
            <a:ext cx="7809470" cy="400110"/>
          </a:xfrm>
          <a:prstGeom prst="rect">
            <a:avLst/>
          </a:prstGeom>
          <a:noFill/>
        </p:spPr>
        <p:txBody>
          <a:bodyPr wrap="square" rtlCol="0">
            <a:spAutoFit/>
          </a:bodyPr>
          <a:lstStyle/>
          <a:p>
            <a:pPr algn="ctr"/>
            <a:r>
              <a:rPr lang="en-US" sz="2000" b="1" dirty="0" smtClean="0">
                <a:solidFill>
                  <a:srgbClr val="006600"/>
                </a:solidFill>
                <a:effectLst>
                  <a:outerShdw blurRad="50800" dist="38100" dir="2700000" algn="tl" rotWithShape="0">
                    <a:prstClr val="black">
                      <a:alpha val="40000"/>
                    </a:prstClr>
                  </a:outerShdw>
                </a:effectLst>
              </a:rPr>
              <a:t>An observational radiative constraint </a:t>
            </a:r>
            <a:r>
              <a:rPr lang="en-US" sz="2000" b="1" dirty="0" smtClean="0">
                <a:solidFill>
                  <a:srgbClr val="006600"/>
                </a:solidFill>
                <a:effectLst>
                  <a:outerShdw blurRad="50800" dist="38100" dir="2700000" algn="tl" rotWithShape="0">
                    <a:prstClr val="black">
                      <a:alpha val="40000"/>
                    </a:prstClr>
                  </a:outerShdw>
                </a:effectLst>
              </a:rPr>
              <a:t>on </a:t>
            </a:r>
            <a:r>
              <a:rPr lang="en-US" sz="2000" b="1" dirty="0" smtClean="0">
                <a:solidFill>
                  <a:srgbClr val="006600"/>
                </a:solidFill>
                <a:effectLst>
                  <a:outerShdw blurRad="50800" dist="38100" dir="2700000" algn="tl" rotWithShape="0">
                    <a:prstClr val="black">
                      <a:alpha val="40000"/>
                    </a:prstClr>
                  </a:outerShdw>
                </a:effectLst>
              </a:rPr>
              <a:t>hydrologic cycle intensification</a:t>
            </a:r>
            <a:endParaRPr lang="en-US" sz="2000" b="1" dirty="0">
              <a:solidFill>
                <a:srgbClr val="006600"/>
              </a:solidFill>
              <a:effectLst>
                <a:outerShdw blurRad="50800" dist="38100" dir="2700000" algn="tl" rotWithShape="0">
                  <a:prstClr val="black">
                    <a:alpha val="40000"/>
                  </a:prstClr>
                </a:outerShdw>
              </a:effectLst>
            </a:endParaRPr>
          </a:p>
        </p:txBody>
      </p:sp>
      <p:grpSp>
        <p:nvGrpSpPr>
          <p:cNvPr id="18" name="Group 17"/>
          <p:cNvGrpSpPr/>
          <p:nvPr/>
        </p:nvGrpSpPr>
        <p:grpSpPr>
          <a:xfrm>
            <a:off x="268744" y="559105"/>
            <a:ext cx="8688214" cy="387982"/>
            <a:chOff x="268744" y="696673"/>
            <a:chExt cx="8688214" cy="387982"/>
          </a:xfrm>
        </p:grpSpPr>
        <p:sp>
          <p:nvSpPr>
            <p:cNvPr id="5" name="TextBox 4"/>
            <p:cNvSpPr txBox="1"/>
            <p:nvPr/>
          </p:nvSpPr>
          <p:spPr>
            <a:xfrm>
              <a:off x="1400431" y="696673"/>
              <a:ext cx="6038335" cy="338554"/>
            </a:xfrm>
            <a:prstGeom prst="rect">
              <a:avLst/>
            </a:prstGeom>
            <a:noFill/>
          </p:spPr>
          <p:txBody>
            <a:bodyPr wrap="square" rtlCol="0">
              <a:spAutoFit/>
            </a:bodyPr>
            <a:lstStyle/>
            <a:p>
              <a:pPr algn="ctr"/>
              <a:r>
                <a:rPr lang="en-US" sz="1600" dirty="0" smtClean="0"/>
                <a:t>Anthony M. DeAngelis, Xin Qu, Mark D. </a:t>
              </a:r>
              <a:r>
                <a:rPr lang="en-US" sz="1600" dirty="0" err="1" smtClean="0"/>
                <a:t>Zelinka</a:t>
              </a:r>
              <a:r>
                <a:rPr lang="en-US" sz="1600" dirty="0" smtClean="0"/>
                <a:t>, Alex Hall</a:t>
              </a:r>
              <a:endParaRPr lang="en-US" sz="1600"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8744" y="720328"/>
              <a:ext cx="1609483" cy="314899"/>
            </a:xfrm>
            <a:prstGeom prst="rect">
              <a:avLst/>
            </a:prstGeom>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967453" y="703852"/>
              <a:ext cx="1989505" cy="380803"/>
            </a:xfrm>
            <a:prstGeom prst="rect">
              <a:avLst/>
            </a:prstGeom>
          </p:spPr>
        </p:pic>
      </p:grpSp>
      <p:cxnSp>
        <p:nvCxnSpPr>
          <p:cNvPr id="9" name="Straight Connector 8"/>
          <p:cNvCxnSpPr/>
          <p:nvPr/>
        </p:nvCxnSpPr>
        <p:spPr>
          <a:xfrm>
            <a:off x="82378" y="1142498"/>
            <a:ext cx="8971006" cy="0"/>
          </a:xfrm>
          <a:prstGeom prst="line">
            <a:avLst/>
          </a:prstGeom>
          <a:ln w="28575">
            <a:solidFill>
              <a:srgbClr val="006600"/>
            </a:solidFill>
          </a:ln>
        </p:spPr>
        <p:style>
          <a:lnRef idx="1">
            <a:schemeClr val="accent1"/>
          </a:lnRef>
          <a:fillRef idx="0">
            <a:schemeClr val="accent1"/>
          </a:fillRef>
          <a:effectRef idx="0">
            <a:schemeClr val="accent1"/>
          </a:effectRef>
          <a:fontRef idx="minor">
            <a:schemeClr val="tx1"/>
          </a:fontRef>
        </p:style>
      </p:cxnSp>
      <p:grpSp>
        <p:nvGrpSpPr>
          <p:cNvPr id="20" name="Group 19"/>
          <p:cNvGrpSpPr/>
          <p:nvPr/>
        </p:nvGrpSpPr>
        <p:grpSpPr>
          <a:xfrm>
            <a:off x="190479" y="2174331"/>
            <a:ext cx="4200289" cy="1331441"/>
            <a:chOff x="190479" y="2243435"/>
            <a:chExt cx="4200289" cy="1331441"/>
          </a:xfrm>
        </p:grpSpPr>
        <p:sp>
          <p:nvSpPr>
            <p:cNvPr id="12" name="Rectangle 11"/>
            <p:cNvSpPr/>
            <p:nvPr/>
          </p:nvSpPr>
          <p:spPr>
            <a:xfrm>
              <a:off x="190480" y="2243435"/>
              <a:ext cx="1067023" cy="338554"/>
            </a:xfrm>
            <a:prstGeom prst="rect">
              <a:avLst/>
            </a:prstGeom>
          </p:spPr>
          <p:txBody>
            <a:bodyPr wrap="none">
              <a:spAutoFit/>
            </a:bodyPr>
            <a:lstStyle/>
            <a:p>
              <a:r>
                <a:rPr lang="en-US" sz="1600" b="1" dirty="0" smtClean="0">
                  <a:solidFill>
                    <a:srgbClr val="006600"/>
                  </a:solidFill>
                  <a:effectLst>
                    <a:outerShdw blurRad="50800" dist="38100" dir="2700000" algn="tl" rotWithShape="0">
                      <a:prstClr val="black">
                        <a:alpha val="40000"/>
                      </a:prstClr>
                    </a:outerShdw>
                  </a:effectLst>
                </a:rPr>
                <a:t>Approach:</a:t>
              </a:r>
              <a:endParaRPr lang="en-US" sz="1600" dirty="0"/>
            </a:p>
          </p:txBody>
        </p:sp>
        <p:sp>
          <p:nvSpPr>
            <p:cNvPr id="13" name="Rectangle 12"/>
            <p:cNvSpPr/>
            <p:nvPr/>
          </p:nvSpPr>
          <p:spPr>
            <a:xfrm>
              <a:off x="190479" y="2559213"/>
              <a:ext cx="4200289" cy="1015663"/>
            </a:xfrm>
            <a:prstGeom prst="rect">
              <a:avLst/>
            </a:prstGeom>
          </p:spPr>
          <p:txBody>
            <a:bodyPr wrap="square">
              <a:spAutoFit/>
            </a:bodyPr>
            <a:lstStyle/>
            <a:p>
              <a:pPr marL="171450" indent="-171450">
                <a:buFont typeface="Arial" panose="020B0604020202020204" pitchFamily="34" charset="0"/>
                <a:buChar char="•"/>
              </a:pPr>
              <a:r>
                <a:rPr lang="en-US" sz="1200" dirty="0"/>
                <a:t>I</a:t>
              </a:r>
              <a:r>
                <a:rPr lang="en-US" sz="1200" dirty="0" smtClean="0"/>
                <a:t>n 25 CMIP5 simulations, we investigate the contributions of the atmospheric energy budget components to the spread.</a:t>
              </a:r>
            </a:p>
            <a:p>
              <a:pPr marL="171450" indent="-171450">
                <a:buFont typeface="Arial" panose="020B0604020202020204" pitchFamily="34" charset="0"/>
                <a:buChar char="•"/>
              </a:pPr>
              <a:r>
                <a:rPr lang="en-US" sz="1200" dirty="0" smtClean="0"/>
                <a:t>We analyze the rapid adjustments and temperature-mediated responses of the energy budget components following an abrupt increase in atmospheric carbon dioxide.</a:t>
              </a:r>
            </a:p>
          </p:txBody>
        </p:sp>
      </p:grpSp>
      <p:grpSp>
        <p:nvGrpSpPr>
          <p:cNvPr id="21" name="Group 20"/>
          <p:cNvGrpSpPr/>
          <p:nvPr/>
        </p:nvGrpSpPr>
        <p:grpSpPr>
          <a:xfrm>
            <a:off x="186357" y="3628945"/>
            <a:ext cx="4204411" cy="2632346"/>
            <a:chOff x="186357" y="3689171"/>
            <a:chExt cx="4204411" cy="2632346"/>
          </a:xfrm>
        </p:grpSpPr>
        <p:sp>
          <p:nvSpPr>
            <p:cNvPr id="14" name="Rectangle 13"/>
            <p:cNvSpPr/>
            <p:nvPr/>
          </p:nvSpPr>
          <p:spPr>
            <a:xfrm>
              <a:off x="194596" y="3689171"/>
              <a:ext cx="1299523" cy="338554"/>
            </a:xfrm>
            <a:prstGeom prst="rect">
              <a:avLst/>
            </a:prstGeom>
          </p:spPr>
          <p:txBody>
            <a:bodyPr wrap="none">
              <a:spAutoFit/>
            </a:bodyPr>
            <a:lstStyle/>
            <a:p>
              <a:r>
                <a:rPr lang="en-US" sz="1600" b="1" dirty="0" smtClean="0">
                  <a:solidFill>
                    <a:srgbClr val="006600"/>
                  </a:solidFill>
                  <a:effectLst>
                    <a:outerShdw blurRad="50800" dist="38100" dir="2700000" algn="tl" rotWithShape="0">
                      <a:prstClr val="black">
                        <a:alpha val="40000"/>
                      </a:prstClr>
                    </a:outerShdw>
                  </a:effectLst>
                </a:rPr>
                <a:t>Key Findings:</a:t>
              </a:r>
              <a:endParaRPr lang="en-US" sz="1600" dirty="0"/>
            </a:p>
          </p:txBody>
        </p:sp>
        <p:sp>
          <p:nvSpPr>
            <p:cNvPr id="15" name="Rectangle 14"/>
            <p:cNvSpPr/>
            <p:nvPr/>
          </p:nvSpPr>
          <p:spPr>
            <a:xfrm>
              <a:off x="186357" y="4013193"/>
              <a:ext cx="4204411" cy="2308324"/>
            </a:xfrm>
            <a:prstGeom prst="rect">
              <a:avLst/>
            </a:prstGeom>
          </p:spPr>
          <p:txBody>
            <a:bodyPr wrap="square">
              <a:spAutoFit/>
            </a:bodyPr>
            <a:lstStyle/>
            <a:p>
              <a:pPr marL="171450" indent="-171450">
                <a:buFont typeface="Arial" panose="020B0604020202020204" pitchFamily="34" charset="0"/>
                <a:buChar char="•"/>
              </a:pPr>
              <a:r>
                <a:rPr lang="en-US" sz="1200" dirty="0" smtClean="0"/>
                <a:t>Model differences in the warming-induced increase in atmospheric shortwave absorption from atmospheric moistening generate spread in the precipitation increase.</a:t>
              </a:r>
            </a:p>
            <a:p>
              <a:pPr marL="171450" indent="-171450">
                <a:buFont typeface="Arial" panose="020B0604020202020204" pitchFamily="34" charset="0"/>
                <a:buChar char="•"/>
              </a:pPr>
              <a:r>
                <a:rPr lang="en-US" sz="1200" dirty="0" smtClean="0"/>
                <a:t>The sensitivity of atmospheric solar absorption to a unit change in water vapor, which is determined by radiative transfer schemes, explains the model differences.</a:t>
              </a:r>
            </a:p>
            <a:p>
              <a:pPr marL="171450" indent="-171450">
                <a:buFont typeface="Arial" panose="020B0604020202020204" pitchFamily="34" charset="0"/>
                <a:buChar char="•"/>
              </a:pPr>
              <a:r>
                <a:rPr lang="en-US" sz="1200" dirty="0" smtClean="0"/>
                <a:t>Based on an observational estimate, models underestimate this sensitivity, thus overestimating the precipitation increase.</a:t>
              </a:r>
            </a:p>
            <a:p>
              <a:pPr marL="171450" indent="-171450">
                <a:buFont typeface="Arial" panose="020B0604020202020204" pitchFamily="34" charset="0"/>
                <a:buChar char="•"/>
              </a:pPr>
              <a:r>
                <a:rPr lang="en-US" sz="1200" dirty="0" smtClean="0"/>
                <a:t>Improving parameterizations could reduce the spread and ensemble-mean value of global-mean precipitation increase per unit surface warming by ~35% and ~40%, respectively.</a:t>
              </a:r>
            </a:p>
            <a:p>
              <a:pPr marL="171450" indent="-171450">
                <a:buFont typeface="Arial" panose="020B0604020202020204" pitchFamily="34" charset="0"/>
                <a:buChar char="•"/>
              </a:pPr>
              <a:endParaRPr lang="en-US" sz="1200" dirty="0" smtClean="0"/>
            </a:p>
          </p:txBody>
        </p:sp>
      </p:grpSp>
      <p:grpSp>
        <p:nvGrpSpPr>
          <p:cNvPr id="22" name="Group 21"/>
          <p:cNvGrpSpPr/>
          <p:nvPr/>
        </p:nvGrpSpPr>
        <p:grpSpPr>
          <a:xfrm>
            <a:off x="198712" y="6179831"/>
            <a:ext cx="8525158" cy="558633"/>
            <a:chOff x="198712" y="6214063"/>
            <a:chExt cx="8525158" cy="558633"/>
          </a:xfrm>
        </p:grpSpPr>
        <p:sp>
          <p:nvSpPr>
            <p:cNvPr id="16" name="Rectangle 15"/>
            <p:cNvSpPr/>
            <p:nvPr/>
          </p:nvSpPr>
          <p:spPr>
            <a:xfrm>
              <a:off x="198712" y="6214063"/>
              <a:ext cx="1244967" cy="338554"/>
            </a:xfrm>
            <a:prstGeom prst="rect">
              <a:avLst/>
            </a:prstGeom>
          </p:spPr>
          <p:txBody>
            <a:bodyPr wrap="square">
              <a:spAutoFit/>
            </a:bodyPr>
            <a:lstStyle/>
            <a:p>
              <a:pPr indent="-1371600"/>
              <a:r>
                <a:rPr lang="en-US" sz="1600" b="1" dirty="0" smtClean="0">
                  <a:solidFill>
                    <a:srgbClr val="006600"/>
                  </a:solidFill>
                  <a:effectLst>
                    <a:outerShdw blurRad="50800" dist="38100" dir="2700000" algn="tl" rotWithShape="0">
                      <a:prstClr val="black">
                        <a:alpha val="40000"/>
                      </a:prstClr>
                    </a:outerShdw>
                  </a:effectLst>
                </a:rPr>
                <a:t>Publication:</a:t>
              </a:r>
              <a:endParaRPr lang="en-US" sz="1600" dirty="0"/>
            </a:p>
          </p:txBody>
        </p:sp>
        <p:sp>
          <p:nvSpPr>
            <p:cNvPr id="17" name="Rectangle 16"/>
            <p:cNvSpPr/>
            <p:nvPr/>
          </p:nvSpPr>
          <p:spPr>
            <a:xfrm>
              <a:off x="1328347" y="6249476"/>
              <a:ext cx="7395523" cy="523220"/>
            </a:xfrm>
            <a:prstGeom prst="rect">
              <a:avLst/>
            </a:prstGeom>
          </p:spPr>
          <p:txBody>
            <a:bodyPr wrap="square">
              <a:spAutoFit/>
            </a:bodyPr>
            <a:lstStyle/>
            <a:p>
              <a:pPr indent="-1371600"/>
              <a:r>
                <a:rPr lang="en-US" sz="1400" dirty="0" smtClean="0"/>
                <a:t>DeAngelis, A. M., Qu, X., </a:t>
              </a:r>
              <a:r>
                <a:rPr lang="en-US" sz="1400" dirty="0" err="1" smtClean="0"/>
                <a:t>Zelinka</a:t>
              </a:r>
              <a:r>
                <a:rPr lang="en-US" sz="1400" dirty="0" smtClean="0"/>
                <a:t>, M. D. &amp; Hall, A. An observational radiative constraint on hydrologic cycle intensification. </a:t>
              </a:r>
              <a:r>
                <a:rPr lang="en-US" sz="1400" i="1" dirty="0" smtClean="0"/>
                <a:t>Nature</a:t>
              </a:r>
              <a:r>
                <a:rPr lang="en-US" sz="1400" dirty="0" smtClean="0"/>
                <a:t> </a:t>
              </a:r>
              <a:r>
                <a:rPr lang="en-US" sz="1400" b="1" dirty="0" smtClean="0"/>
                <a:t>528</a:t>
              </a:r>
              <a:r>
                <a:rPr lang="en-US" sz="1400" dirty="0" smtClean="0"/>
                <a:t>, 249-253, </a:t>
              </a:r>
              <a:r>
                <a:rPr lang="en-US" sz="1400" dirty="0" err="1" smtClean="0"/>
                <a:t>doi</a:t>
              </a:r>
              <a:r>
                <a:rPr lang="en-US" sz="1400" dirty="0"/>
                <a:t>: </a:t>
              </a:r>
              <a:r>
                <a:rPr lang="en-US" sz="1400" dirty="0">
                  <a:hlinkClick r:id="rId5"/>
                </a:rPr>
                <a:t>10.1038/nature15770</a:t>
              </a:r>
              <a:r>
                <a:rPr lang="en-US" sz="1400" dirty="0"/>
                <a:t> </a:t>
              </a:r>
              <a:r>
                <a:rPr lang="en-US" sz="1400" dirty="0" smtClean="0"/>
                <a:t>(2015).</a:t>
              </a:r>
              <a:endParaRPr lang="en-US" sz="1400" dirty="0"/>
            </a:p>
          </p:txBody>
        </p:sp>
      </p:grpSp>
      <p:grpSp>
        <p:nvGrpSpPr>
          <p:cNvPr id="38" name="Group 37"/>
          <p:cNvGrpSpPr/>
          <p:nvPr/>
        </p:nvGrpSpPr>
        <p:grpSpPr>
          <a:xfrm>
            <a:off x="4319673" y="1296317"/>
            <a:ext cx="4814508" cy="4893137"/>
            <a:chOff x="4319673" y="1296317"/>
            <a:chExt cx="4814508" cy="4893137"/>
          </a:xfrm>
        </p:grpSpPr>
        <p:sp>
          <p:nvSpPr>
            <p:cNvPr id="26" name="Rectangle 25"/>
            <p:cNvSpPr/>
            <p:nvPr/>
          </p:nvSpPr>
          <p:spPr>
            <a:xfrm>
              <a:off x="4800319" y="5905882"/>
              <a:ext cx="3923551" cy="28357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p:cNvSpPr/>
            <p:nvPr/>
          </p:nvSpPr>
          <p:spPr>
            <a:xfrm>
              <a:off x="4491324" y="3568338"/>
              <a:ext cx="2749773" cy="28357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p:cNvSpPr/>
            <p:nvPr/>
          </p:nvSpPr>
          <p:spPr>
            <a:xfrm rot="16200000">
              <a:off x="2529649" y="3272943"/>
              <a:ext cx="3821395" cy="18606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p:cNvSpPr txBox="1"/>
            <p:nvPr/>
          </p:nvSpPr>
          <p:spPr>
            <a:xfrm>
              <a:off x="5031362" y="3512741"/>
              <a:ext cx="1270537" cy="246221"/>
            </a:xfrm>
            <a:prstGeom prst="rect">
              <a:avLst/>
            </a:prstGeom>
            <a:noFill/>
          </p:spPr>
          <p:txBody>
            <a:bodyPr wrap="square" rtlCol="0">
              <a:spAutoFit/>
            </a:bodyPr>
            <a:lstStyle/>
            <a:p>
              <a:r>
                <a:rPr lang="en-US" sz="1000" dirty="0" err="1" smtClean="0"/>
                <a:t>dSWA</a:t>
              </a:r>
              <a:r>
                <a:rPr lang="en-US" sz="1000" dirty="0" smtClean="0"/>
                <a:t>/</a:t>
              </a:r>
              <a:r>
                <a:rPr lang="en-US" sz="1000" dirty="0" err="1" smtClean="0"/>
                <a:t>d</a:t>
              </a:r>
              <a:r>
                <a:rPr lang="en-US" sz="1000" i="1" dirty="0" err="1" smtClean="0"/>
                <a:t>T</a:t>
              </a:r>
              <a:r>
                <a:rPr lang="en-US" sz="1000" dirty="0" smtClean="0"/>
                <a:t> (W/m</a:t>
              </a:r>
              <a:r>
                <a:rPr lang="en-US" sz="1000" baseline="30000" dirty="0" smtClean="0"/>
                <a:t>2</a:t>
              </a:r>
              <a:r>
                <a:rPr lang="en-US" sz="1000" dirty="0" smtClean="0"/>
                <a:t>/K)</a:t>
              </a:r>
              <a:endParaRPr lang="en-US" sz="1000" dirty="0"/>
            </a:p>
          </p:txBody>
        </p:sp>
        <p:sp>
          <p:nvSpPr>
            <p:cNvPr id="30" name="TextBox 29"/>
            <p:cNvSpPr txBox="1"/>
            <p:nvPr/>
          </p:nvSpPr>
          <p:spPr>
            <a:xfrm rot="16200000">
              <a:off x="3807515" y="2265163"/>
              <a:ext cx="1270537" cy="246221"/>
            </a:xfrm>
            <a:prstGeom prst="rect">
              <a:avLst/>
            </a:prstGeom>
            <a:noFill/>
          </p:spPr>
          <p:txBody>
            <a:bodyPr wrap="square" rtlCol="0">
              <a:spAutoFit/>
            </a:bodyPr>
            <a:lstStyle/>
            <a:p>
              <a:r>
                <a:rPr lang="en-US" sz="1000" i="1" dirty="0" err="1" smtClean="0"/>
                <a:t>L</a:t>
              </a:r>
              <a:r>
                <a:rPr lang="en-US" sz="1000" baseline="-25000" dirty="0" err="1" smtClean="0"/>
                <a:t>v</a:t>
              </a:r>
              <a:r>
                <a:rPr lang="en-US" sz="1000" dirty="0" err="1" smtClean="0"/>
                <a:t>d</a:t>
              </a:r>
              <a:r>
                <a:rPr lang="en-US" sz="1000" i="1" dirty="0" err="1" smtClean="0"/>
                <a:t>P</a:t>
              </a:r>
              <a:r>
                <a:rPr lang="en-US" sz="1000" dirty="0" smtClean="0"/>
                <a:t>/</a:t>
              </a:r>
              <a:r>
                <a:rPr lang="en-US" sz="1000" dirty="0" err="1" smtClean="0"/>
                <a:t>d</a:t>
              </a:r>
              <a:r>
                <a:rPr lang="en-US" sz="1000" i="1" dirty="0" err="1" smtClean="0"/>
                <a:t>T</a:t>
              </a:r>
              <a:r>
                <a:rPr lang="en-US" sz="1000" dirty="0" smtClean="0"/>
                <a:t> (W/m</a:t>
              </a:r>
              <a:r>
                <a:rPr lang="en-US" sz="1000" baseline="30000" dirty="0" smtClean="0"/>
                <a:t>2</a:t>
              </a:r>
              <a:r>
                <a:rPr lang="en-US" sz="1000" dirty="0" smtClean="0"/>
                <a:t>/K)</a:t>
              </a:r>
              <a:endParaRPr lang="en-US" sz="1000" dirty="0"/>
            </a:p>
          </p:txBody>
        </p:sp>
        <p:sp>
          <p:nvSpPr>
            <p:cNvPr id="31" name="TextBox 30"/>
            <p:cNvSpPr txBox="1"/>
            <p:nvPr/>
          </p:nvSpPr>
          <p:spPr>
            <a:xfrm>
              <a:off x="4898536" y="5854670"/>
              <a:ext cx="1460319" cy="246221"/>
            </a:xfrm>
            <a:prstGeom prst="rect">
              <a:avLst/>
            </a:prstGeom>
            <a:noFill/>
          </p:spPr>
          <p:txBody>
            <a:bodyPr wrap="square" rtlCol="0">
              <a:spAutoFit/>
            </a:bodyPr>
            <a:lstStyle/>
            <a:p>
              <a:r>
                <a:rPr lang="en-US" sz="1000" dirty="0" err="1" smtClean="0"/>
                <a:t>dSWA</a:t>
              </a:r>
              <a:r>
                <a:rPr lang="en-US" sz="1000" dirty="0" smtClean="0"/>
                <a:t>/</a:t>
              </a:r>
              <a:r>
                <a:rPr lang="en-US" sz="1000" dirty="0" err="1" smtClean="0"/>
                <a:t>dPW</a:t>
              </a:r>
              <a:r>
                <a:rPr lang="en-US" sz="1000" dirty="0" smtClean="0"/>
                <a:t> (%/[kg/m</a:t>
              </a:r>
              <a:r>
                <a:rPr lang="en-US" sz="1000" baseline="30000" dirty="0" smtClean="0"/>
                <a:t>2</a:t>
              </a:r>
              <a:r>
                <a:rPr lang="en-US" sz="1000" dirty="0"/>
                <a:t>]</a:t>
              </a:r>
              <a:r>
                <a:rPr lang="en-US" sz="1000" dirty="0" smtClean="0"/>
                <a:t>)</a:t>
              </a:r>
              <a:endParaRPr lang="en-US" sz="1000" dirty="0"/>
            </a:p>
          </p:txBody>
        </p:sp>
        <p:sp>
          <p:nvSpPr>
            <p:cNvPr id="32" name="TextBox 31"/>
            <p:cNvSpPr txBox="1"/>
            <p:nvPr/>
          </p:nvSpPr>
          <p:spPr>
            <a:xfrm>
              <a:off x="7341133" y="5847679"/>
              <a:ext cx="1460319" cy="246221"/>
            </a:xfrm>
            <a:prstGeom prst="rect">
              <a:avLst/>
            </a:prstGeom>
            <a:noFill/>
          </p:spPr>
          <p:txBody>
            <a:bodyPr wrap="square" rtlCol="0">
              <a:spAutoFit/>
            </a:bodyPr>
            <a:lstStyle/>
            <a:p>
              <a:r>
                <a:rPr lang="en-US" sz="1000" dirty="0" err="1" smtClean="0"/>
                <a:t>dSWA</a:t>
              </a:r>
              <a:r>
                <a:rPr lang="en-US" sz="1000" dirty="0" smtClean="0"/>
                <a:t>/</a:t>
              </a:r>
              <a:r>
                <a:rPr lang="en-US" sz="1000" dirty="0" err="1" smtClean="0"/>
                <a:t>dPW</a:t>
              </a:r>
              <a:r>
                <a:rPr lang="en-US" sz="1000" dirty="0" smtClean="0"/>
                <a:t> (%/[kg/m</a:t>
              </a:r>
              <a:r>
                <a:rPr lang="en-US" sz="1000" baseline="30000" dirty="0" smtClean="0"/>
                <a:t>2</a:t>
              </a:r>
              <a:r>
                <a:rPr lang="en-US" sz="1000" dirty="0"/>
                <a:t>]</a:t>
              </a:r>
              <a:r>
                <a:rPr lang="en-US" sz="1000" dirty="0" smtClean="0"/>
                <a:t>)</a:t>
              </a:r>
              <a:endParaRPr lang="en-US" sz="1000" dirty="0"/>
            </a:p>
          </p:txBody>
        </p:sp>
        <p:sp>
          <p:nvSpPr>
            <p:cNvPr id="33" name="TextBox 32"/>
            <p:cNvSpPr txBox="1"/>
            <p:nvPr/>
          </p:nvSpPr>
          <p:spPr>
            <a:xfrm rot="16200000">
              <a:off x="3807966" y="4730544"/>
              <a:ext cx="1270537" cy="246221"/>
            </a:xfrm>
            <a:prstGeom prst="rect">
              <a:avLst/>
            </a:prstGeom>
            <a:noFill/>
          </p:spPr>
          <p:txBody>
            <a:bodyPr wrap="square" rtlCol="0">
              <a:spAutoFit/>
            </a:bodyPr>
            <a:lstStyle/>
            <a:p>
              <a:r>
                <a:rPr lang="en-US" sz="1000" dirty="0" err="1" smtClean="0"/>
                <a:t>dSWA</a:t>
              </a:r>
              <a:r>
                <a:rPr lang="en-US" sz="1000" dirty="0" smtClean="0"/>
                <a:t>/</a:t>
              </a:r>
              <a:r>
                <a:rPr lang="en-US" sz="1000" dirty="0" err="1" smtClean="0"/>
                <a:t>d</a:t>
              </a:r>
              <a:r>
                <a:rPr lang="en-US" sz="1000" i="1" dirty="0" err="1" smtClean="0"/>
                <a:t>T</a:t>
              </a:r>
              <a:r>
                <a:rPr lang="en-US" sz="1000" dirty="0" smtClean="0"/>
                <a:t> (W/m</a:t>
              </a:r>
              <a:r>
                <a:rPr lang="en-US" sz="1000" baseline="30000" dirty="0" smtClean="0"/>
                <a:t>2</a:t>
              </a:r>
              <a:r>
                <a:rPr lang="en-US" sz="1000" dirty="0" smtClean="0"/>
                <a:t>/K)</a:t>
              </a:r>
              <a:endParaRPr lang="en-US" sz="1000" dirty="0"/>
            </a:p>
          </p:txBody>
        </p:sp>
        <p:sp>
          <p:nvSpPr>
            <p:cNvPr id="35" name="Rectangle 34"/>
            <p:cNvSpPr/>
            <p:nvPr/>
          </p:nvSpPr>
          <p:spPr>
            <a:xfrm>
              <a:off x="4643724" y="1296317"/>
              <a:ext cx="2749773" cy="28357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p:cNvSpPr txBox="1"/>
            <p:nvPr/>
          </p:nvSpPr>
          <p:spPr>
            <a:xfrm>
              <a:off x="4624310" y="1366557"/>
              <a:ext cx="2025329" cy="246221"/>
            </a:xfrm>
            <a:prstGeom prst="rect">
              <a:avLst/>
            </a:prstGeom>
            <a:noFill/>
          </p:spPr>
          <p:txBody>
            <a:bodyPr wrap="square" rtlCol="0">
              <a:spAutoFit/>
            </a:bodyPr>
            <a:lstStyle/>
            <a:p>
              <a:r>
                <a:rPr lang="en-US" sz="1000" dirty="0" smtClean="0"/>
                <a:t>Temperature-mediated responses</a:t>
              </a:r>
              <a:endParaRPr lang="en-US" sz="1000" dirty="0"/>
            </a:p>
          </p:txBody>
        </p:sp>
        <p:sp>
          <p:nvSpPr>
            <p:cNvPr id="36" name="Rectangle 35"/>
            <p:cNvSpPr/>
            <p:nvPr/>
          </p:nvSpPr>
          <p:spPr>
            <a:xfrm>
              <a:off x="6363469" y="3552958"/>
              <a:ext cx="2749773" cy="28357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p:cNvSpPr txBox="1"/>
            <p:nvPr/>
          </p:nvSpPr>
          <p:spPr>
            <a:xfrm>
              <a:off x="6946084" y="3624596"/>
              <a:ext cx="2188097" cy="246221"/>
            </a:xfrm>
            <a:prstGeom prst="rect">
              <a:avLst/>
            </a:prstGeom>
            <a:noFill/>
          </p:spPr>
          <p:txBody>
            <a:bodyPr wrap="square" rtlCol="0">
              <a:spAutoFit/>
            </a:bodyPr>
            <a:lstStyle/>
            <a:p>
              <a:r>
                <a:rPr lang="en-US" sz="1000" dirty="0" smtClean="0"/>
                <a:t>Shortwave parameterization schemes</a:t>
              </a:r>
              <a:endParaRPr lang="en-US" sz="1000" dirty="0"/>
            </a:p>
          </p:txBody>
        </p:sp>
      </p:grpSp>
      <p:sp>
        <p:nvSpPr>
          <p:cNvPr id="39" name="TextBox 38"/>
          <p:cNvSpPr txBox="1"/>
          <p:nvPr/>
        </p:nvSpPr>
        <p:spPr>
          <a:xfrm>
            <a:off x="6926636" y="1539395"/>
            <a:ext cx="2288140" cy="954107"/>
          </a:xfrm>
          <a:prstGeom prst="rect">
            <a:avLst/>
          </a:prstGeom>
          <a:noFill/>
        </p:spPr>
        <p:txBody>
          <a:bodyPr wrap="square" rtlCol="0">
            <a:spAutoFit/>
          </a:bodyPr>
          <a:lstStyle/>
          <a:p>
            <a:r>
              <a:rPr lang="en-US" sz="1400" i="1" dirty="0" smtClean="0"/>
              <a:t>Relationship between warming-induced precipitation and shortwave absorption increase</a:t>
            </a:r>
            <a:endParaRPr lang="en-US" sz="1400" i="1" dirty="0"/>
          </a:p>
        </p:txBody>
      </p:sp>
      <p:sp>
        <p:nvSpPr>
          <p:cNvPr id="40" name="TextBox 39"/>
          <p:cNvSpPr txBox="1"/>
          <p:nvPr/>
        </p:nvSpPr>
        <p:spPr>
          <a:xfrm>
            <a:off x="6886089" y="2614585"/>
            <a:ext cx="2288140" cy="738664"/>
          </a:xfrm>
          <a:prstGeom prst="rect">
            <a:avLst/>
          </a:prstGeom>
          <a:noFill/>
        </p:spPr>
        <p:txBody>
          <a:bodyPr wrap="square" rtlCol="0">
            <a:spAutoFit/>
          </a:bodyPr>
          <a:lstStyle/>
          <a:p>
            <a:r>
              <a:rPr lang="en-US" sz="1400" i="1" dirty="0" smtClean="0"/>
              <a:t>Sensitivity of shortwave absorption to variations in atmospheric water vapor</a:t>
            </a:r>
            <a:endParaRPr lang="en-US" sz="1400" i="1" dirty="0"/>
          </a:p>
        </p:txBody>
      </p:sp>
      <p:cxnSp>
        <p:nvCxnSpPr>
          <p:cNvPr id="42" name="Straight Arrow Connector 41"/>
          <p:cNvCxnSpPr/>
          <p:nvPr/>
        </p:nvCxnSpPr>
        <p:spPr>
          <a:xfrm flipH="1">
            <a:off x="6560191" y="2042951"/>
            <a:ext cx="391612" cy="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4" name="Straight Arrow Connector 53"/>
          <p:cNvCxnSpPr/>
          <p:nvPr/>
        </p:nvCxnSpPr>
        <p:spPr>
          <a:xfrm>
            <a:off x="7935985" y="3314556"/>
            <a:ext cx="0" cy="355021"/>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 name="Group 18"/>
          <p:cNvGrpSpPr/>
          <p:nvPr/>
        </p:nvGrpSpPr>
        <p:grpSpPr>
          <a:xfrm>
            <a:off x="186363" y="1279244"/>
            <a:ext cx="4459778" cy="760968"/>
            <a:chOff x="186363" y="1366104"/>
            <a:chExt cx="4138501" cy="760968"/>
          </a:xfrm>
        </p:grpSpPr>
        <p:sp>
          <p:nvSpPr>
            <p:cNvPr id="10" name="Rectangle 9"/>
            <p:cNvSpPr/>
            <p:nvPr/>
          </p:nvSpPr>
          <p:spPr>
            <a:xfrm>
              <a:off x="186364" y="1366104"/>
              <a:ext cx="1829925" cy="338554"/>
            </a:xfrm>
            <a:prstGeom prst="rect">
              <a:avLst/>
            </a:prstGeom>
          </p:spPr>
          <p:txBody>
            <a:bodyPr wrap="none">
              <a:spAutoFit/>
            </a:bodyPr>
            <a:lstStyle/>
            <a:p>
              <a:r>
                <a:rPr lang="en-US" sz="1600" b="1" dirty="0" smtClean="0">
                  <a:solidFill>
                    <a:srgbClr val="006600"/>
                  </a:solidFill>
                  <a:effectLst>
                    <a:outerShdw blurRad="50800" dist="38100" dir="2700000" algn="tl" rotWithShape="0">
                      <a:prstClr val="black">
                        <a:alpha val="40000"/>
                      </a:prstClr>
                    </a:outerShdw>
                  </a:effectLst>
                </a:rPr>
                <a:t>Scientific Question:</a:t>
              </a:r>
              <a:endParaRPr lang="en-US" sz="1600" dirty="0"/>
            </a:p>
          </p:txBody>
        </p:sp>
        <p:sp>
          <p:nvSpPr>
            <p:cNvPr id="11" name="Rectangle 10"/>
            <p:cNvSpPr/>
            <p:nvPr/>
          </p:nvSpPr>
          <p:spPr>
            <a:xfrm>
              <a:off x="186363" y="1665407"/>
              <a:ext cx="4138501" cy="461665"/>
            </a:xfrm>
            <a:prstGeom prst="rect">
              <a:avLst/>
            </a:prstGeom>
          </p:spPr>
          <p:txBody>
            <a:bodyPr wrap="square">
              <a:spAutoFit/>
            </a:bodyPr>
            <a:lstStyle/>
            <a:p>
              <a:r>
                <a:rPr lang="en-US" sz="1200" dirty="0" smtClean="0"/>
                <a:t>What causes model spread in projections of global-mean precipitation increase under greenhouse-induced climate change? </a:t>
              </a:r>
              <a:endParaRPr lang="en-US" sz="1200" dirty="0"/>
            </a:p>
          </p:txBody>
        </p:sp>
      </p:grpSp>
      <p:pic>
        <p:nvPicPr>
          <p:cNvPr id="8" name="Picture 7"/>
          <p:cNvPicPr>
            <a:picLocks noChangeAspect="1"/>
          </p:cNvPicPr>
          <p:nvPr/>
        </p:nvPicPr>
        <p:blipFill rotWithShape="1">
          <a:blip r:embed="rId6"/>
          <a:srcRect l="3074" t="19671" r="2937" b="37284"/>
          <a:stretch/>
        </p:blipFill>
        <p:spPr>
          <a:xfrm>
            <a:off x="4535128" y="3849328"/>
            <a:ext cx="4476137" cy="2050026"/>
          </a:xfrm>
          <a:prstGeom prst="rect">
            <a:avLst/>
          </a:prstGeom>
        </p:spPr>
      </p:pic>
      <p:cxnSp>
        <p:nvCxnSpPr>
          <p:cNvPr id="43" name="Straight Arrow Connector 42"/>
          <p:cNvCxnSpPr/>
          <p:nvPr/>
        </p:nvCxnSpPr>
        <p:spPr>
          <a:xfrm flipH="1">
            <a:off x="6547511" y="3339723"/>
            <a:ext cx="404292" cy="527567"/>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23" name="Picture 22"/>
          <p:cNvPicPr>
            <a:picLocks noChangeAspect="1"/>
          </p:cNvPicPr>
          <p:nvPr/>
        </p:nvPicPr>
        <p:blipFill rotWithShape="1">
          <a:blip r:embed="rId7"/>
          <a:srcRect l="4110" t="21209" r="53309" b="37295"/>
          <a:stretch/>
        </p:blipFill>
        <p:spPr>
          <a:xfrm>
            <a:off x="4535125" y="1585452"/>
            <a:ext cx="2027904" cy="1976284"/>
          </a:xfrm>
          <a:prstGeom prst="rect">
            <a:avLst/>
          </a:prstGeom>
        </p:spPr>
      </p:pic>
    </p:spTree>
    <p:extLst>
      <p:ext uri="{BB962C8B-B14F-4D97-AF65-F5344CB8AC3E}">
        <p14:creationId xmlns:p14="http://schemas.microsoft.com/office/powerpoint/2010/main" val="221574534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641</TotalTime>
  <Words>748</Words>
  <Application>Microsoft Office PowerPoint</Application>
  <PresentationFormat>On-screen Show (4:3)</PresentationFormat>
  <Paragraphs>31</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Anthony DeAngelis</dc:creator>
  <cp:lastModifiedBy>Anthony DeAngelis</cp:lastModifiedBy>
  <cp:revision>50</cp:revision>
  <dcterms:created xsi:type="dcterms:W3CDTF">2015-09-28T18:49:36Z</dcterms:created>
  <dcterms:modified xsi:type="dcterms:W3CDTF">2015-12-10T01:18:50Z</dcterms:modified>
</cp:coreProperties>
</file>