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2" d="100"/>
          <a:sy n="92" d="100"/>
        </p:scale>
        <p:origin x="-99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0528C-EF64-46B4-920E-4D1A9FFD96AB}" type="datetimeFigureOut">
              <a:rPr lang="en-US" smtClean="0"/>
              <a:t>12/8/2015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57CA1-FD98-4586-9E88-B5389EBE59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88086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0528C-EF64-46B4-920E-4D1A9FFD96AB}" type="datetimeFigureOut">
              <a:rPr lang="en-US" smtClean="0"/>
              <a:t>12/8/2015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57CA1-FD98-4586-9E88-B5389EBE59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07510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0528C-EF64-46B4-920E-4D1A9FFD96AB}" type="datetimeFigureOut">
              <a:rPr lang="en-US" smtClean="0"/>
              <a:t>12/8/2015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57CA1-FD98-4586-9E88-B5389EBE59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75142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0528C-EF64-46B4-920E-4D1A9FFD96AB}" type="datetimeFigureOut">
              <a:rPr lang="en-US" smtClean="0"/>
              <a:t>12/8/2015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57CA1-FD98-4586-9E88-B5389EBE59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99163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0528C-EF64-46B4-920E-4D1A9FFD96AB}" type="datetimeFigureOut">
              <a:rPr lang="en-US" smtClean="0"/>
              <a:t>12/8/2015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57CA1-FD98-4586-9E88-B5389EBE59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60206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0528C-EF64-46B4-920E-4D1A9FFD96AB}" type="datetimeFigureOut">
              <a:rPr lang="en-US" smtClean="0"/>
              <a:t>12/8/2015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57CA1-FD98-4586-9E88-B5389EBE59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60058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0528C-EF64-46B4-920E-4D1A9FFD96AB}" type="datetimeFigureOut">
              <a:rPr lang="en-US" smtClean="0"/>
              <a:t>12/8/2015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57CA1-FD98-4586-9E88-B5389EBE59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74119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0528C-EF64-46B4-920E-4D1A9FFD96AB}" type="datetimeFigureOut">
              <a:rPr lang="en-US" smtClean="0"/>
              <a:t>12/8/2015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57CA1-FD98-4586-9E88-B5389EBE59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69789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0528C-EF64-46B4-920E-4D1A9FFD96AB}" type="datetimeFigureOut">
              <a:rPr lang="en-US" smtClean="0"/>
              <a:t>12/8/2015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57CA1-FD98-4586-9E88-B5389EBE59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30317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0528C-EF64-46B4-920E-4D1A9FFD96AB}" type="datetimeFigureOut">
              <a:rPr lang="en-US" smtClean="0"/>
              <a:t>12/8/2015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57CA1-FD98-4586-9E88-B5389EBE59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07567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0528C-EF64-46B4-920E-4D1A9FFD96AB}" type="datetimeFigureOut">
              <a:rPr lang="en-US" smtClean="0"/>
              <a:t>12/8/2015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57CA1-FD98-4586-9E88-B5389EBE59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00234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E0528C-EF64-46B4-920E-4D1A9FFD96AB}" type="datetimeFigureOut">
              <a:rPr lang="en-US" smtClean="0"/>
              <a:t>12/8/2015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157CA1-FD98-4586-9E88-B5389EBE59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08454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8600" y="609600"/>
            <a:ext cx="8077200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The relationship between </a:t>
            </a:r>
            <a:r>
              <a:rPr lang="en-US" sz="2000" b="1" dirty="0" err="1" smtClean="0"/>
              <a:t>interannual</a:t>
            </a:r>
            <a:r>
              <a:rPr lang="en-US" sz="2000" b="1" dirty="0" smtClean="0"/>
              <a:t> </a:t>
            </a:r>
            <a:r>
              <a:rPr lang="en-US" sz="2000" b="1" dirty="0"/>
              <a:t>and long-term cloud feedbacks</a:t>
            </a:r>
            <a:endParaRPr lang="en-US" sz="2000" dirty="0"/>
          </a:p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28600" y="1143000"/>
            <a:ext cx="8229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u="sng" dirty="0" smtClean="0"/>
              <a:t>Background</a:t>
            </a:r>
            <a:r>
              <a:rPr lang="en-US" dirty="0" smtClean="0"/>
              <a:t>: </a:t>
            </a:r>
            <a:r>
              <a:rPr lang="en-US" dirty="0" err="1"/>
              <a:t>I</a:t>
            </a:r>
            <a:r>
              <a:rPr lang="en-US" dirty="0" err="1" smtClean="0"/>
              <a:t>nterannual</a:t>
            </a:r>
            <a:r>
              <a:rPr lang="en-US" dirty="0" smtClean="0"/>
              <a:t> </a:t>
            </a:r>
            <a:r>
              <a:rPr lang="en-US" dirty="0" smtClean="0"/>
              <a:t>cloud feedback in response to climate </a:t>
            </a:r>
            <a:r>
              <a:rPr lang="en-US" dirty="0"/>
              <a:t>variability </a:t>
            </a:r>
            <a:r>
              <a:rPr lang="en-US" dirty="0" smtClean="0"/>
              <a:t>can be calculated from short-term satellite observations, </a:t>
            </a:r>
            <a:r>
              <a:rPr lang="en-US" dirty="0" smtClean="0"/>
              <a:t>but </a:t>
            </a:r>
            <a:r>
              <a:rPr lang="en-US" dirty="0" smtClean="0"/>
              <a:t>its relationship </a:t>
            </a:r>
            <a:r>
              <a:rPr lang="en-US" dirty="0" smtClean="0"/>
              <a:t>with long-term climate change remains uncertain.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221673" y="2286000"/>
            <a:ext cx="51816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u="sng" dirty="0" smtClean="0"/>
              <a:t>Research</a:t>
            </a:r>
            <a:r>
              <a:rPr lang="en-US" dirty="0" smtClean="0"/>
              <a:t>: </a:t>
            </a:r>
            <a:r>
              <a:rPr lang="en-US" dirty="0"/>
              <a:t> Analyses of CMIP5 simulations suggest that the </a:t>
            </a:r>
            <a:r>
              <a:rPr lang="en-US" dirty="0" err="1"/>
              <a:t>interannual</a:t>
            </a:r>
            <a:r>
              <a:rPr lang="en-US" dirty="0"/>
              <a:t> cloud feedback and long-term cloud feedback are well correlated across </a:t>
            </a:r>
            <a:r>
              <a:rPr lang="en-US" dirty="0" smtClean="0"/>
              <a:t>models. </a:t>
            </a:r>
            <a:r>
              <a:rPr lang="en-US" dirty="0"/>
              <a:t>Ensemble mean vertical profiles of cloud change in response to </a:t>
            </a:r>
            <a:r>
              <a:rPr lang="en-US" dirty="0" err="1"/>
              <a:t>interannual</a:t>
            </a:r>
            <a:r>
              <a:rPr lang="en-US" dirty="0"/>
              <a:t> and long-term surface warming are similar, and the ensemble mean cloud feedback is positive on both timescales. Low cloud cover feedback is most responsible for this </a:t>
            </a:r>
            <a:r>
              <a:rPr lang="en-US" dirty="0" smtClean="0"/>
              <a:t>correlation, and low </a:t>
            </a:r>
            <a:r>
              <a:rPr lang="en-US" dirty="0"/>
              <a:t>cloud cover sensitivity to thermodynamics partially explains the correlation.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45918" y="5359117"/>
            <a:ext cx="821228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u="sng" dirty="0" smtClean="0"/>
              <a:t>Impact</a:t>
            </a:r>
            <a:r>
              <a:rPr lang="en-US" dirty="0" smtClean="0"/>
              <a:t>: This study links the observed inter-annual cloud feedback with long-term cloud feedback, indicating that </a:t>
            </a:r>
            <a:r>
              <a:rPr lang="en-US" dirty="0"/>
              <a:t>short-term observations can be used to </a:t>
            </a:r>
            <a:r>
              <a:rPr lang="en-US" dirty="0" smtClean="0"/>
              <a:t>evaluate the </a:t>
            </a:r>
            <a:r>
              <a:rPr lang="en-US" dirty="0"/>
              <a:t>long-term cloud feedback processes.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486400" y="3994904"/>
            <a:ext cx="2978727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400" i="1" dirty="0" smtClean="0"/>
              <a:t>    Global </a:t>
            </a:r>
            <a:r>
              <a:rPr lang="en-US" sz="1400" i="1" dirty="0"/>
              <a:t>mean </a:t>
            </a:r>
            <a:r>
              <a:rPr lang="en-US" sz="1400" i="1" dirty="0" err="1" smtClean="0"/>
              <a:t>interannual</a:t>
            </a:r>
            <a:r>
              <a:rPr lang="en-US" sz="1400" i="1" dirty="0" smtClean="0"/>
              <a:t> </a:t>
            </a:r>
            <a:r>
              <a:rPr lang="en-US" sz="1400" i="1" dirty="0"/>
              <a:t>cloud feedbacks in </a:t>
            </a:r>
            <a:r>
              <a:rPr lang="en-US" sz="1400" i="1" dirty="0" smtClean="0"/>
              <a:t>CMIP5 </a:t>
            </a:r>
            <a:r>
              <a:rPr lang="en-US" sz="1400" i="1" dirty="0"/>
              <a:t>models plotted against their corresponding global mean long-term cloud feedback</a:t>
            </a:r>
            <a:r>
              <a:rPr lang="en-US" sz="1400" i="1" dirty="0" smtClean="0"/>
              <a:t>.</a:t>
            </a:r>
            <a:r>
              <a:rPr lang="en-US" sz="1400" i="1" dirty="0"/>
              <a:t> The red </a:t>
            </a:r>
            <a:r>
              <a:rPr lang="en-US" sz="1400" i="1" dirty="0" smtClean="0"/>
              <a:t>circle denotes </a:t>
            </a:r>
            <a:r>
              <a:rPr lang="en-US" sz="1400" i="1" dirty="0"/>
              <a:t>observed </a:t>
            </a:r>
            <a:r>
              <a:rPr lang="en-US" sz="1400" i="1" dirty="0" smtClean="0"/>
              <a:t>inter-annual </a:t>
            </a:r>
            <a:r>
              <a:rPr lang="en-US" sz="1400" i="1" dirty="0"/>
              <a:t>cloud feedback 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245918" y="6282447"/>
            <a:ext cx="82122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Publication: Zhou</a:t>
            </a:r>
            <a:r>
              <a:rPr lang="en-US" sz="1200" dirty="0"/>
              <a:t>, C., M. D. Zelinka, A. E. </a:t>
            </a:r>
            <a:r>
              <a:rPr lang="en-US" sz="1200" dirty="0" err="1"/>
              <a:t>Dessler</a:t>
            </a:r>
            <a:r>
              <a:rPr lang="en-US" sz="1200" dirty="0"/>
              <a:t>, and S. A. Klein (2015), The relationship between </a:t>
            </a:r>
            <a:r>
              <a:rPr lang="en-US" sz="1200" dirty="0" err="1"/>
              <a:t>interannual</a:t>
            </a:r>
            <a:r>
              <a:rPr lang="en-US" sz="1200" dirty="0"/>
              <a:t> and long-term cloud feedbacks, </a:t>
            </a:r>
            <a:r>
              <a:rPr lang="en-US" sz="1200" dirty="0" err="1"/>
              <a:t>Geophys</a:t>
            </a:r>
            <a:r>
              <a:rPr lang="en-US" sz="1200" dirty="0"/>
              <a:t>. Res. Lett., 42, doi:10.1002/2015GL066698.</a:t>
            </a:r>
          </a:p>
        </p:txBody>
      </p:sp>
      <p:pic>
        <p:nvPicPr>
          <p:cNvPr id="10" name="Picture 9" descr="C:\myfolder\paper_clfb_change_variability\resubmit\figure1.eps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000" r="46965"/>
          <a:stretch/>
        </p:blipFill>
        <p:spPr bwMode="auto">
          <a:xfrm>
            <a:off x="5559799" y="2066330"/>
            <a:ext cx="2905328" cy="197452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6073214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</TotalTime>
  <Words>214</Words>
  <Application>Microsoft Office PowerPoint</Application>
  <PresentationFormat>On-screen Show (4:3)</PresentationFormat>
  <Paragraphs>6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LLNL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Zhou, Chen</dc:creator>
  <cp:lastModifiedBy>Zhou, Chen</cp:lastModifiedBy>
  <cp:revision>10</cp:revision>
  <dcterms:created xsi:type="dcterms:W3CDTF">2014-12-18T23:03:05Z</dcterms:created>
  <dcterms:modified xsi:type="dcterms:W3CDTF">2015-12-08T19:26:23Z</dcterms:modified>
</cp:coreProperties>
</file>