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25" autoAdjust="0"/>
  </p:normalViewPr>
  <p:slideViewPr>
    <p:cSldViewPr>
      <p:cViewPr varScale="1">
        <p:scale>
          <a:sx n="90" d="100"/>
          <a:sy n="90" d="100"/>
        </p:scale>
        <p:origin x="-48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4A9A4B-3CE4-C340-ABB9-82E3D97A4594}" type="datetimeFigureOut">
              <a:rPr lang="en-US"/>
              <a:pPr/>
              <a:t>2/11/2015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9E1950E-8A98-B34E-B790-2E072D07D1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43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267A406-B5AD-FD40-AF19-296F377D0DB4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smtClean="0">
                <a:latin typeface="Calibri" charset="0"/>
              </a:rPr>
              <a:t>http://www.pnnl.gov/science/highlights/highlightsasp?division=749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03F747-E2FD-D94B-B9A0-373C012AF38A}" type="datetimeFigureOut">
              <a:rPr lang="en-US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8B694-7687-ED42-96ED-282859525E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167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4616B5-6B9A-CA47-92BF-FC7B359BFA56}" type="datetimeFigureOut">
              <a:rPr lang="en-US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2652E-2A64-254C-A99C-9220727DC0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558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395BE9-1060-5249-8EA1-9B7FBC2C7FB2}" type="datetimeFigureOut">
              <a:rPr lang="en-US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C96539-30E9-9543-BAE9-DF8CDC49F1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441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425523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69DE46-4C2D-A244-8CA5-2D89E64FB92B}" type="datetimeFigureOut">
              <a:rPr lang="en-US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7AEC26-EC9E-5240-887B-FEADCC4E2B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72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227FAF-363F-1D45-B3D2-556C1CEF3F10}" type="datetimeFigureOut">
              <a:rPr lang="en-US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C7E737-11C6-F146-A0FE-B807229983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62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4E1A10-2A8A-6844-8ADD-F033E7A7F30F}" type="datetimeFigureOut">
              <a:rPr lang="en-US"/>
              <a:pPr/>
              <a:t>2/11/2015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620E68-CEA5-C240-869F-8B8694E807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501620-41BB-EB41-8A28-3924EA005113}" type="datetimeFigureOut">
              <a:rPr lang="en-US"/>
              <a:pPr/>
              <a:t>2/11/2015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5CC1B4-6C7D-F040-B0E1-6C0AA6F108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13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82B7F5-F6B3-AA42-839B-BF7902E21839}" type="datetimeFigureOut">
              <a:rPr lang="en-US"/>
              <a:pPr/>
              <a:t>2/11/2015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E3F6E4-D8F4-5E4D-91EC-0E7ADB290B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18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868B69-677F-F54A-B6BE-76CCED6F00E0}" type="datetimeFigureOut">
              <a:rPr lang="en-US"/>
              <a:pPr/>
              <a:t>2/11/2015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93BF4-D574-E343-ACB2-D50AB6F075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70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0E6C22-25A4-E744-BC8F-700BD34C2DC8}" type="datetimeFigureOut">
              <a:rPr lang="en-US"/>
              <a:pPr/>
              <a:t>2/11/2015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7E6A1B-85C1-7B45-B837-1884873A0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806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5E7D0D-CAD1-4845-ABC2-90A3BE4630A6}" type="datetimeFigureOut">
              <a:rPr lang="en-US"/>
              <a:pPr/>
              <a:t>2/11/2015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2A7C0F-A238-3C46-98BF-E2D24DC708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7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B7A02D1E-555B-D940-B180-2C4333273204}" type="datetimeFigureOut">
              <a:rPr lang="en-US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2A9DE23-3137-0F4A-B926-5839ED15285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  <p:sldLayoutId id="2147483829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609600"/>
            <a:ext cx="35052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lnSpc>
                <a:spcPct val="80000"/>
              </a:lnSpc>
              <a:spcBef>
                <a:spcPct val="150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●"/>
              <a:defRPr/>
            </a:pPr>
            <a:r>
              <a:rPr lang="en-US" sz="1500" dirty="0" smtClean="0"/>
              <a:t>Develop a regional modeling framework based on </a:t>
            </a:r>
            <a:r>
              <a:rPr lang="en-US" sz="1500" dirty="0"/>
              <a:t>WRF-</a:t>
            </a:r>
            <a:r>
              <a:rPr lang="en-US" sz="1500" dirty="0" err="1"/>
              <a:t>Chem</a:t>
            </a:r>
            <a:r>
              <a:rPr lang="en-US" sz="1500" dirty="0"/>
              <a:t> for simulating </a:t>
            </a:r>
            <a:r>
              <a:rPr lang="en-US" sz="1500" dirty="0" smtClean="0"/>
              <a:t>absorbing aerosols in snowpack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●"/>
              <a:defRPr/>
            </a:pPr>
            <a:r>
              <a:rPr lang="en-US" sz="1500" dirty="0" smtClean="0"/>
              <a:t>Evaluate simulations </a:t>
            </a:r>
            <a:r>
              <a:rPr lang="en-US" sz="1500" dirty="0"/>
              <a:t>at a </a:t>
            </a:r>
            <a:r>
              <a:rPr lang="en-US" sz="1500" dirty="0" smtClean="0"/>
              <a:t>relatively high </a:t>
            </a:r>
            <a:r>
              <a:rPr lang="en-US" sz="1500" dirty="0"/>
              <a:t>spatial </a:t>
            </a:r>
            <a:r>
              <a:rPr lang="en-US" sz="1500" dirty="0" smtClean="0"/>
              <a:t>resolution against </a:t>
            </a:r>
            <a:r>
              <a:rPr lang="en-US" sz="1500" dirty="0"/>
              <a:t>the field campaign measurements </a:t>
            </a:r>
            <a:endParaRPr lang="en-US" sz="1500" dirty="0" smtClean="0"/>
          </a:p>
          <a:p>
            <a:pPr marL="285750" indent="-285750">
              <a:spcBef>
                <a:spcPts val="600"/>
              </a:spcBef>
              <a:buFont typeface="Arial" pitchFamily="34" charset="0"/>
              <a:buChar char="●"/>
              <a:defRPr/>
            </a:pPr>
            <a:r>
              <a:rPr lang="en-US" sz="1500" dirty="0" smtClean="0"/>
              <a:t>Estimate </a:t>
            </a:r>
            <a:r>
              <a:rPr lang="en-US" sz="1500" dirty="0"/>
              <a:t>the radiative forcing of </a:t>
            </a:r>
            <a:r>
              <a:rPr lang="en-US" sz="1500" dirty="0" smtClean="0"/>
              <a:t>black carbon (BC) and </a:t>
            </a:r>
            <a:r>
              <a:rPr lang="en-US" sz="1500" dirty="0" smtClean="0"/>
              <a:t>dust in </a:t>
            </a:r>
            <a:r>
              <a:rPr lang="en-US" sz="1500" dirty="0"/>
              <a:t>snow over North </a:t>
            </a:r>
            <a:r>
              <a:rPr lang="en-US" sz="1500" dirty="0" smtClean="0"/>
              <a:t>China</a:t>
            </a:r>
          </a:p>
          <a:p>
            <a:pPr algn="ctr"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b="1" dirty="0" smtClean="0">
                <a:latin typeface="Calibri" pitchFamily="34" charset="0"/>
                <a:ea typeface="+mn-ea"/>
                <a:cs typeface="Arial" pitchFamily="34" charset="0"/>
              </a:rPr>
              <a:t>Approach</a:t>
            </a:r>
            <a:endParaRPr lang="en-US" sz="1600" b="1" dirty="0" smtClean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buFont typeface="Arial" pitchFamily="34" charset="0"/>
              <a:buChar char="●"/>
              <a:defRPr/>
            </a:pPr>
            <a:r>
              <a:rPr lang="en-US" sz="1500" dirty="0"/>
              <a:t>Couple WRF-Chem with a snow model (SNICAR) in </a:t>
            </a:r>
            <a:r>
              <a:rPr lang="en-US" sz="1500" dirty="0" smtClean="0"/>
              <a:t>CLM and simulate </a:t>
            </a:r>
            <a:r>
              <a:rPr lang="en-US" sz="1500" dirty="0"/>
              <a:t>at 36x36 km</a:t>
            </a:r>
            <a:r>
              <a:rPr lang="en-US" sz="1500" baseline="30000" dirty="0"/>
              <a:t>2</a:t>
            </a:r>
            <a:r>
              <a:rPr lang="en-US" sz="1500" dirty="0"/>
              <a:t> over North China for 2010.01-02 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●"/>
              <a:defRPr/>
            </a:pPr>
            <a:r>
              <a:rPr lang="en-US" sz="1500" dirty="0"/>
              <a:t>Evaluate simulations with the measurements from </a:t>
            </a:r>
            <a:r>
              <a:rPr lang="en-US" sz="1500" dirty="0" smtClean="0"/>
              <a:t>a field </a:t>
            </a:r>
            <a:r>
              <a:rPr lang="en-US" sz="1500" dirty="0"/>
              <a:t>campaign </a:t>
            </a:r>
            <a:r>
              <a:rPr lang="en-US" sz="1500" dirty="0" smtClean="0"/>
              <a:t>in </a:t>
            </a:r>
            <a:r>
              <a:rPr lang="en-US" sz="1500" dirty="0"/>
              <a:t>North China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●"/>
              <a:defRPr/>
            </a:pPr>
            <a:r>
              <a:rPr lang="en-US" sz="1500" dirty="0"/>
              <a:t>Calculate </a:t>
            </a:r>
            <a:r>
              <a:rPr lang="en-US" sz="1500" dirty="0" err="1"/>
              <a:t>radiative</a:t>
            </a:r>
            <a:r>
              <a:rPr lang="en-US" sz="1500" dirty="0"/>
              <a:t> forcing of BC and dust in snowpack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163324"/>
            <a:ext cx="89916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300" b="1" dirty="0" smtClean="0"/>
              <a:t>Black Carbon and </a:t>
            </a:r>
            <a:r>
              <a:rPr lang="en-US" sz="2300" b="1" dirty="0"/>
              <a:t>Dust Radiative Forcing </a:t>
            </a:r>
            <a:r>
              <a:rPr lang="en-US" sz="2300" b="1" dirty="0" smtClean="0"/>
              <a:t>in Seasonal North China Snow</a:t>
            </a:r>
            <a:endParaRPr lang="en-US" sz="2300" b="1" dirty="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52400" y="5934670"/>
            <a:ext cx="3657600" cy="92333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Zhao C, Z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 Hu,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 Qian,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 Leung,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 Huang,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 Huang,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J Jin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 Flanner,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 Zhang,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 Wang,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 Yan,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 Lu, and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DG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Streets. 2014. “Simulating Black Carbon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Dust and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their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Radiative Forcing in Seasonal Snow: A Case Study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over North China with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Field Campaign Measurements.” </a:t>
            </a:r>
            <a:r>
              <a:rPr lang="en-US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Atmospheric Chemistry and Physics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14: 11475-11491. DOI:10.5194/acp-14-11475-2014 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3810000" y="3429000"/>
            <a:ext cx="53340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sz="1800" b="1" dirty="0"/>
              <a:t>Impact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●"/>
              <a:tabLst>
                <a:tab pos="338138" algn="l"/>
              </a:tabLst>
              <a:defRPr/>
            </a:pPr>
            <a:r>
              <a:rPr lang="en-US" sz="1500" dirty="0" smtClean="0"/>
              <a:t>First use of a </a:t>
            </a:r>
            <a:r>
              <a:rPr lang="en-US" sz="1500" dirty="0"/>
              <a:t>regional modeling framework to simulate BC and dust and their direct radiative forcing in </a:t>
            </a:r>
            <a:r>
              <a:rPr lang="en-US" sz="1500" dirty="0" smtClean="0"/>
              <a:t>snowpack</a:t>
            </a:r>
            <a:r>
              <a:rPr lang="en-US" sz="1500" dirty="0"/>
              <a:t> </a:t>
            </a:r>
            <a:r>
              <a:rPr lang="en-US" sz="1500" dirty="0" smtClean="0"/>
              <a:t>shows  general consistency </a:t>
            </a:r>
            <a:r>
              <a:rPr lang="en-US" sz="1500" dirty="0" smtClean="0"/>
              <a:t>with observations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●"/>
              <a:tabLst>
                <a:tab pos="338138" algn="l"/>
              </a:tabLst>
              <a:defRPr/>
            </a:pPr>
            <a:r>
              <a:rPr lang="en-US" sz="1500" dirty="0" smtClean="0"/>
              <a:t>Black carbon and dust in snow introduce </a:t>
            </a:r>
            <a:r>
              <a:rPr lang="en-US" sz="1500" dirty="0"/>
              <a:t>a similar </a:t>
            </a:r>
            <a:r>
              <a:rPr lang="en-US" sz="1500" dirty="0" smtClean="0"/>
              <a:t>magnitude of </a:t>
            </a:r>
            <a:r>
              <a:rPr lang="en-US" sz="1500" dirty="0"/>
              <a:t>radiative warming </a:t>
            </a:r>
            <a:r>
              <a:rPr lang="en-US" sz="1500" dirty="0" smtClean="0"/>
              <a:t>in </a:t>
            </a:r>
            <a:r>
              <a:rPr lang="en-US" sz="1500" dirty="0"/>
              <a:t>the snowpack, </a:t>
            </a:r>
            <a:r>
              <a:rPr lang="en-US" sz="1500" dirty="0" smtClean="0"/>
              <a:t>comparable </a:t>
            </a:r>
            <a:r>
              <a:rPr lang="en-US" sz="1500" dirty="0"/>
              <a:t>to the magnitude of surface radiative </a:t>
            </a:r>
            <a:r>
              <a:rPr lang="en-US" sz="1500" dirty="0" smtClean="0"/>
              <a:t>cooling due </a:t>
            </a:r>
            <a:r>
              <a:rPr lang="en-US" sz="1500" dirty="0"/>
              <a:t>to </a:t>
            </a:r>
            <a:r>
              <a:rPr lang="en-US" sz="1500" dirty="0" smtClean="0"/>
              <a:t>black carbon and </a:t>
            </a:r>
            <a:r>
              <a:rPr lang="en-US" sz="1500" dirty="0"/>
              <a:t>dust in the </a:t>
            </a:r>
            <a:r>
              <a:rPr lang="en-US" sz="1500" dirty="0" smtClean="0"/>
              <a:t>atmosphere</a:t>
            </a:r>
            <a:endParaRPr lang="en-US" sz="1500" dirty="0" smtClean="0"/>
          </a:p>
          <a:p>
            <a:pPr marL="285750" indent="-285750">
              <a:spcBef>
                <a:spcPts val="600"/>
              </a:spcBef>
              <a:buFont typeface="Arial" pitchFamily="34" charset="0"/>
              <a:buChar char="●"/>
              <a:tabLst>
                <a:tab pos="338138" algn="l"/>
              </a:tabLst>
              <a:defRPr/>
            </a:pPr>
            <a:r>
              <a:rPr lang="en-US" sz="1500" dirty="0" smtClean="0"/>
              <a:t>More </a:t>
            </a:r>
            <a:r>
              <a:rPr lang="en-US" sz="1500" dirty="0"/>
              <a:t>observations, particularly concurrent measurements of atmospheric and snow aerosols and the deposition fluxes of aerosols, are needed to further reduce model uncertainties in simulating aerosol-snow interaction in </a:t>
            </a:r>
            <a:r>
              <a:rPr lang="en-US" sz="1500"/>
              <a:t>future </a:t>
            </a:r>
            <a:r>
              <a:rPr lang="en-US" sz="1500" smtClean="0"/>
              <a:t>campaigns</a:t>
            </a:r>
            <a:endParaRPr lang="en-US" sz="1500" dirty="0"/>
          </a:p>
          <a:p>
            <a:pPr marL="285750" indent="-285750">
              <a:lnSpc>
                <a:spcPct val="80000"/>
              </a:lnSpc>
              <a:spcBef>
                <a:spcPct val="15000"/>
              </a:spcBef>
              <a:buFont typeface="Arial" pitchFamily="34" charset="0"/>
              <a:buChar char="●"/>
              <a:tabLst>
                <a:tab pos="338138" algn="l"/>
              </a:tabLst>
              <a:defRPr/>
            </a:pPr>
            <a:endParaRPr lang="en-US" sz="15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7696200" y="838200"/>
            <a:ext cx="1447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Arial" charset="0"/>
              </a:rPr>
              <a:t>Spatial distribution of BC and dust direct </a:t>
            </a:r>
            <a:r>
              <a:rPr lang="en-US" sz="1200" b="1" dirty="0" err="1">
                <a:solidFill>
                  <a:srgbClr val="0000FF"/>
                </a:solidFill>
                <a:latin typeface="Arial" charset="0"/>
              </a:rPr>
              <a:t>radiative</a:t>
            </a:r>
            <a:r>
              <a:rPr lang="en-US" sz="1200" b="1" dirty="0">
                <a:solidFill>
                  <a:srgbClr val="0000FF"/>
                </a:solidFill>
                <a:latin typeface="Arial" charset="0"/>
              </a:rPr>
              <a:t> forcing</a:t>
            </a:r>
          </a:p>
          <a:p>
            <a:r>
              <a:rPr lang="en-US" sz="1200" b="1" dirty="0">
                <a:solidFill>
                  <a:srgbClr val="0000FF"/>
                </a:solidFill>
                <a:latin typeface="Arial" charset="0"/>
              </a:rPr>
              <a:t>at the surface and in the snow from the WRF-</a:t>
            </a:r>
            <a:r>
              <a:rPr lang="en-US" sz="1200" b="1" dirty="0" err="1">
                <a:solidFill>
                  <a:srgbClr val="0000FF"/>
                </a:solidFill>
                <a:latin typeface="Arial" charset="0"/>
              </a:rPr>
              <a:t>Chem</a:t>
            </a:r>
            <a:r>
              <a:rPr lang="en-US" sz="1200" b="1" dirty="0">
                <a:solidFill>
                  <a:srgbClr val="0000FF"/>
                </a:solidFill>
                <a:latin typeface="Arial" charset="0"/>
              </a:rPr>
              <a:t> simulations</a:t>
            </a:r>
          </a:p>
          <a:p>
            <a:r>
              <a:rPr lang="en-US" sz="1200" b="1" dirty="0">
                <a:solidFill>
                  <a:srgbClr val="0000FF"/>
                </a:solidFill>
                <a:latin typeface="Arial" charset="0"/>
              </a:rPr>
              <a:t>over North China in January–February 2010.</a:t>
            </a:r>
          </a:p>
        </p:txBody>
      </p:sp>
      <p:pic>
        <p:nvPicPr>
          <p:cNvPr id="2" name="Picture 1" descr="Figure13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685800"/>
            <a:ext cx="3821008" cy="266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.po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9F88DE3-7048-4C51-89C1-3F5D72C4D35D}">
  <ds:schemaRefs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1FCEA6B-4A69-4E76-AF8B-90D1F64033A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18283D-8262-418F-9EF4-EBC5FEE714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DOE-Sample-Slide-Highlights-Template.pot.pot</Template>
  <TotalTime>11502</TotalTime>
  <Words>225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DOE-Sample-Slide-Highlights-Template.pot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JOvink</dc:creator>
  <cp:lastModifiedBy>JOvink</cp:lastModifiedBy>
  <cp:revision>102</cp:revision>
  <cp:lastPrinted>2011-05-11T17:30:12Z</cp:lastPrinted>
  <dcterms:created xsi:type="dcterms:W3CDTF">2012-10-05T18:57:41Z</dcterms:created>
  <dcterms:modified xsi:type="dcterms:W3CDTF">2015-02-11T18:51:18Z</dcterms:modified>
</cp:coreProperties>
</file>