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C964B-C2BC-4753-BAEB-2EFFB0653366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C285D-F5DD-4833-9829-92D6C4944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5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9D38024-51F2-4D8C-B1B1-49A79EBABAA6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7988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F9491B6-827A-4AB3-95F6-A0AC2E601012}" type="datetimeFigureOut">
              <a:rPr lang="en-US" altLang="en-US"/>
              <a:pPr/>
              <a:t>9/23/2014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12507F7-7787-4B3D-9572-E8F1000309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0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219200"/>
            <a:ext cx="3429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Arial" charset="0"/>
              </a:rPr>
              <a:t>Establish a convenient strategy </a:t>
            </a:r>
            <a:r>
              <a:rPr lang="en-US" sz="1600" dirty="0">
                <a:ea typeface="+mn-ea"/>
                <a:cs typeface="Arial" pitchFamily="34" charset="0"/>
              </a:rPr>
              <a:t>that provides good balance between constraining model meteorology and preserving the </a:t>
            </a:r>
            <a:r>
              <a:rPr lang="en-US" sz="1600" dirty="0" smtClean="0">
                <a:ea typeface="+mn-ea"/>
                <a:cs typeface="Arial" pitchFamily="34" charset="0"/>
              </a:rPr>
              <a:t>model’s </a:t>
            </a:r>
            <a:r>
              <a:rPr lang="en-US" sz="1600" dirty="0">
                <a:ea typeface="+mn-ea"/>
                <a:cs typeface="Arial" pitchFamily="34" charset="0"/>
              </a:rPr>
              <a:t>mean climate characteristics</a:t>
            </a:r>
          </a:p>
          <a:p>
            <a:pPr marL="231775" indent="-231775" algn="ctr">
              <a:spcBef>
                <a:spcPct val="15000"/>
              </a:spcBef>
              <a:defRPr/>
            </a:pPr>
            <a:endParaRPr lang="en-US" b="1" dirty="0"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ea typeface="+mn-ea"/>
                <a:cs typeface="Arial" pitchFamily="34" charset="0"/>
              </a:rPr>
              <a:t>Approach</a:t>
            </a:r>
            <a:endParaRPr lang="en-US" sz="1600" b="1" dirty="0"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charset="0"/>
                <a:ea typeface="ＭＳ Ｐゴシック" charset="0"/>
                <a:cs typeface="Arial" charset="0"/>
              </a:rPr>
              <a:t>Use the </a:t>
            </a:r>
            <a:r>
              <a:rPr lang="en-US" sz="1600" dirty="0">
                <a:latin typeface="Calibri" charset="0"/>
                <a:ea typeface="ＭＳ Ｐゴシック" charset="0"/>
                <a:cs typeface="Arial" charset="0"/>
              </a:rPr>
              <a:t>Newtonian relaxation method </a:t>
            </a:r>
            <a:r>
              <a:rPr lang="en-US" sz="1600" dirty="0" smtClean="0">
                <a:latin typeface="Calibri" charset="0"/>
                <a:ea typeface="ＭＳ Ｐゴシック" charset="0"/>
                <a:cs typeface="Arial" charset="0"/>
              </a:rPr>
              <a:t>to </a:t>
            </a:r>
            <a:r>
              <a:rPr lang="en-US" sz="1600" dirty="0">
                <a:latin typeface="Calibri" charset="0"/>
                <a:ea typeface="ＭＳ Ｐゴシック" charset="0"/>
                <a:cs typeface="Arial" charset="0"/>
              </a:rPr>
              <a:t>nudge </a:t>
            </a:r>
            <a:r>
              <a:rPr lang="en-US" sz="1600" dirty="0" smtClean="0">
                <a:latin typeface="Calibri" charset="0"/>
                <a:ea typeface="ＭＳ Ｐゴシック" charset="0"/>
                <a:cs typeface="Arial" charset="0"/>
              </a:rPr>
              <a:t>simulations toward re-analysis </a:t>
            </a:r>
            <a:r>
              <a:rPr lang="en-US" sz="1600" dirty="0">
                <a:latin typeface="Calibri" charset="0"/>
                <a:ea typeface="ＭＳ Ｐゴシック" charset="0"/>
                <a:cs typeface="Arial" charset="0"/>
              </a:rPr>
              <a:t>meteorology </a:t>
            </a:r>
            <a:r>
              <a:rPr lang="en-US" sz="1600" dirty="0" smtClean="0">
                <a:latin typeface="Calibri" charset="0"/>
                <a:ea typeface="ＭＳ Ｐゴシック" charset="0"/>
                <a:cs typeface="Arial" charset="0"/>
              </a:rPr>
              <a:t>fields</a:t>
            </a:r>
            <a:endParaRPr lang="en-US" sz="1600" dirty="0">
              <a:latin typeface="Calibri" charset="0"/>
              <a:ea typeface="ＭＳ Ｐゴシック" charset="0"/>
              <a:cs typeface="Arial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+mn-ea"/>
                <a:cs typeface="Arial" pitchFamily="34" charset="0"/>
              </a:rPr>
              <a:t>Use two </a:t>
            </a:r>
            <a:r>
              <a:rPr lang="en-US" sz="1600" dirty="0">
                <a:ea typeface="+mn-ea"/>
                <a:cs typeface="Arial" pitchFamily="34" charset="0"/>
              </a:rPr>
              <a:t>well-known aerosol-climate models </a:t>
            </a:r>
            <a:r>
              <a:rPr lang="en-US" sz="1600" dirty="0" smtClean="0">
                <a:ea typeface="+mn-ea"/>
                <a:cs typeface="Arial" pitchFamily="34" charset="0"/>
              </a:rPr>
              <a:t>to </a:t>
            </a:r>
            <a:r>
              <a:rPr lang="en-US" sz="1600" dirty="0">
                <a:ea typeface="+mn-ea"/>
                <a:cs typeface="Arial" pitchFamily="34" charset="0"/>
              </a:rPr>
              <a:t>assess the aerosol indirect effect through </a:t>
            </a:r>
            <a:r>
              <a:rPr lang="en-US" sz="1600" dirty="0" smtClean="0">
                <a:ea typeface="+mn-ea"/>
                <a:cs typeface="Arial" pitchFamily="34" charset="0"/>
              </a:rPr>
              <a:t>ice-clouds</a:t>
            </a:r>
            <a:endParaRPr lang="en-US" sz="1600" dirty="0"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ＭＳ Ｐゴシック" charset="0"/>
                <a:cs typeface="Arial" pitchFamily="34" charset="0"/>
              </a:rPr>
              <a:t>Determine dependence of results on which fields </a:t>
            </a:r>
            <a:r>
              <a:rPr lang="en-US" sz="1600" smtClean="0">
                <a:ea typeface="ＭＳ Ｐゴシック" charset="0"/>
                <a:cs typeface="Arial" pitchFamily="34" charset="0"/>
              </a:rPr>
              <a:t>are nudged</a:t>
            </a:r>
            <a:endParaRPr lang="en-US" sz="1600" dirty="0"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200" y="0"/>
            <a:ext cx="899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>
                <a:latin typeface="+mn-lt"/>
                <a:ea typeface="+mn-ea"/>
                <a:cs typeface="Arial" pitchFamily="34" charset="0"/>
              </a:rPr>
              <a:t>Refined E</a:t>
            </a:r>
            <a:r>
              <a:rPr lang="en-US" sz="3200" b="1" dirty="0" smtClean="0">
                <a:latin typeface="+mn-lt"/>
                <a:ea typeface="+mn-ea"/>
                <a:cs typeface="Arial" pitchFamily="34" charset="0"/>
              </a:rPr>
              <a:t>xperimentation </a:t>
            </a:r>
            <a:r>
              <a:rPr lang="en-US" sz="3200" b="1" dirty="0">
                <a:latin typeface="+mn-lt"/>
                <a:ea typeface="+mn-ea"/>
                <a:cs typeface="Arial" pitchFamily="34" charset="0"/>
              </a:rPr>
              <a:t>S</a:t>
            </a:r>
            <a:r>
              <a:rPr lang="en-US" sz="3200" b="1" dirty="0" smtClean="0">
                <a:latin typeface="+mn-lt"/>
                <a:ea typeface="+mn-ea"/>
                <a:cs typeface="Arial" pitchFamily="34" charset="0"/>
              </a:rPr>
              <a:t>trategy </a:t>
            </a:r>
            <a:r>
              <a:rPr lang="en-US" sz="3200" b="1" dirty="0">
                <a:latin typeface="+mn-lt"/>
                <a:ea typeface="+mn-ea"/>
                <a:cs typeface="Arial" pitchFamily="34" charset="0"/>
              </a:rPr>
              <a:t>for the </a:t>
            </a:r>
            <a:r>
              <a:rPr lang="en-US" sz="3200" b="1" dirty="0" smtClean="0">
                <a:latin typeface="+mn-lt"/>
                <a:ea typeface="+mn-ea"/>
                <a:cs typeface="Arial" pitchFamily="34" charset="0"/>
              </a:rPr>
              <a:t>Aerosol-Climate Model </a:t>
            </a:r>
            <a:r>
              <a:rPr lang="en-US" sz="3200" b="1" dirty="0" err="1" smtClean="0">
                <a:latin typeface="+mn-lt"/>
                <a:ea typeface="+mn-ea"/>
                <a:cs typeface="Arial" pitchFamily="34" charset="0"/>
              </a:rPr>
              <a:t>Intercomparison</a:t>
            </a:r>
            <a:r>
              <a:rPr lang="en-US" sz="3200" b="1" dirty="0" smtClean="0"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3200" b="1" dirty="0">
                <a:latin typeface="+mn-lt"/>
                <a:ea typeface="+mn-ea"/>
                <a:cs typeface="Arial" pitchFamily="34" charset="0"/>
              </a:rPr>
              <a:t>P</a:t>
            </a:r>
            <a:r>
              <a:rPr lang="en-US" sz="3200" b="1" dirty="0" smtClean="0">
                <a:latin typeface="+mn-lt"/>
                <a:ea typeface="+mn-ea"/>
                <a:cs typeface="Arial" pitchFamily="34" charset="0"/>
              </a:rPr>
              <a:t>roject </a:t>
            </a:r>
            <a:endParaRPr lang="en-US" sz="32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962400" y="6151602"/>
            <a:ext cx="5105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en-US" sz="1000" dirty="0"/>
              <a:t>Zhang K, H Wan, X Liu, SJ Ghan, GL </a:t>
            </a:r>
            <a:r>
              <a:rPr lang="en-US" sz="1000" dirty="0" err="1"/>
              <a:t>Kooperman</a:t>
            </a:r>
            <a:r>
              <a:rPr lang="en-US" sz="1000" dirty="0"/>
              <a:t>, P-L Ma, PJ Rasch, D </a:t>
            </a:r>
            <a:r>
              <a:rPr lang="en-US" sz="1000" dirty="0" err="1"/>
              <a:t>Neubauer</a:t>
            </a:r>
            <a:r>
              <a:rPr lang="en-US" sz="1000" dirty="0"/>
              <a:t>, U </a:t>
            </a:r>
            <a:r>
              <a:rPr lang="en-US" sz="1000" dirty="0" err="1"/>
              <a:t>Lohmann</a:t>
            </a:r>
            <a:r>
              <a:rPr lang="en-US" sz="1000" dirty="0"/>
              <a:t>. 2014. </a:t>
            </a:r>
            <a:r>
              <a:rPr lang="en-US" sz="1000" dirty="0" smtClean="0"/>
              <a:t>“Technical Note: On the Use of Nudging </a:t>
            </a:r>
            <a:r>
              <a:rPr lang="en-US" sz="1000" dirty="0"/>
              <a:t>f</a:t>
            </a:r>
            <a:r>
              <a:rPr lang="en-US" sz="1000" dirty="0" smtClean="0"/>
              <a:t>or Aerosol-climate Model Intercomparison Studies.” </a:t>
            </a:r>
            <a:r>
              <a:rPr lang="en-US" sz="1000" i="1" dirty="0"/>
              <a:t>Atmospheric Chemistry </a:t>
            </a:r>
            <a:r>
              <a:rPr lang="en-US" sz="1000" i="1" dirty="0" smtClean="0"/>
              <a:t>&amp; Physics</a:t>
            </a:r>
            <a:r>
              <a:rPr lang="en-US" sz="1000" dirty="0" smtClean="0"/>
              <a:t> 14:8631-8645</a:t>
            </a:r>
            <a:r>
              <a:rPr lang="en-US" sz="1000" dirty="0"/>
              <a:t>. DOI: </a:t>
            </a:r>
            <a:r>
              <a:rPr lang="en-US" sz="1000" dirty="0" smtClean="0"/>
              <a:t>10.5194/acp-14-8631-2014</a:t>
            </a:r>
            <a:r>
              <a:rPr lang="en-US" sz="1000" dirty="0"/>
              <a:t>.</a:t>
            </a:r>
            <a:endParaRPr lang="en-US" altLang="en-US" sz="1000" dirty="0"/>
          </a:p>
        </p:txBody>
      </p: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7239000" y="1600200"/>
            <a:ext cx="1600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Temperature nudging in CAM5 has a large impact on the modeled </a:t>
            </a:r>
            <a:r>
              <a:rPr lang="en-US" altLang="en-US" sz="1200" b="1" dirty="0" smtClean="0">
                <a:solidFill>
                  <a:srgbClr val="0000FF"/>
                </a:solidFill>
                <a:latin typeface="Arial" pitchFamily="34" charset="0"/>
              </a:rPr>
              <a:t>ice-cloud </a:t>
            </a:r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formation and anthropogenic aerosol indirect effect through ice clouds. </a:t>
            </a:r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3810000" y="3962400"/>
            <a:ext cx="5181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The new modeling strategy helps </a:t>
            </a:r>
            <a:r>
              <a:rPr lang="en-US" altLang="en-US" sz="1600" dirty="0" smtClean="0"/>
              <a:t>climate </a:t>
            </a:r>
            <a:r>
              <a:rPr lang="en-US" altLang="en-US" sz="1600" dirty="0"/>
              <a:t>modelers </a:t>
            </a:r>
            <a:r>
              <a:rPr lang="en-US" altLang="en-US" sz="1600" dirty="0" smtClean="0"/>
              <a:t>better identify </a:t>
            </a:r>
            <a:r>
              <a:rPr lang="en-US" altLang="en-US" sz="1600" dirty="0"/>
              <a:t>model biases and </a:t>
            </a:r>
            <a:r>
              <a:rPr lang="en-US" altLang="en-US" sz="1600" dirty="0" smtClean="0"/>
              <a:t>understand </a:t>
            </a:r>
            <a:r>
              <a:rPr lang="en-US" altLang="en-US" sz="1600" dirty="0"/>
              <a:t>inter-model discrepancies 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New method is </a:t>
            </a:r>
            <a:r>
              <a:rPr lang="en-US" altLang="en-US" sz="1600" dirty="0"/>
              <a:t>adopted in the AeroCom III Aerosol Indirect Effect Experiment to assess the anthropogenic aerosol indirect effect through both warm and </a:t>
            </a:r>
            <a:r>
              <a:rPr lang="en-US" altLang="en-US" sz="1600"/>
              <a:t>cold </a:t>
            </a:r>
            <a:r>
              <a:rPr lang="en-US" altLang="en-US" sz="1600" smtClean="0"/>
              <a:t>clouds.</a:t>
            </a:r>
            <a:endParaRPr lang="en-US" altLang="en-US" sz="1600" dirty="0"/>
          </a:p>
        </p:txBody>
      </p:sp>
      <p:pic>
        <p:nvPicPr>
          <p:cNvPr id="1434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36650"/>
            <a:ext cx="28194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Zhang_Nudging_2014_ACP</Presentation>
    <Funding xmlns="98b00cf3-a6ce-40de-8923-f140beb786e9">NA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E87C687-5618-4805-99E8-518603962A5C}"/>
</file>

<file path=customXml/itemProps2.xml><?xml version="1.0" encoding="utf-8"?>
<ds:datastoreItem xmlns:ds="http://schemas.openxmlformats.org/officeDocument/2006/customXml" ds:itemID="{B5C799C2-0FA9-412C-8AF3-8109B76FE8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186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Zhang_Nudging_2014_ACP</dc:title>
  <dc:creator>JOvink</dc:creator>
  <dc:description/>
  <cp:lastModifiedBy>test</cp:lastModifiedBy>
  <cp:revision>85</cp:revision>
  <cp:lastPrinted>2011-05-11T17:30:12Z</cp:lastPrinted>
  <dcterms:created xsi:type="dcterms:W3CDTF">2012-10-05T18:57:41Z</dcterms:created>
  <dcterms:modified xsi:type="dcterms:W3CDTF">2014-09-23T20:53:52Z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NA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Zhang_Nudging_2014_ACP</vt:lpwstr>
  </property>
  <property fmtid="{D5CDD505-2E9C-101B-9397-08002B2CF9AE}" pid="11" name="SlideDescription">
    <vt:lpwstr/>
  </property>
</Properties>
</file>