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220" autoAdjust="0"/>
  </p:normalViewPr>
  <p:slideViewPr>
    <p:cSldViewPr>
      <p:cViewPr varScale="1">
        <p:scale>
          <a:sx n="139" d="100"/>
          <a:sy n="139" d="100"/>
        </p:scale>
        <p:origin x="-148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5/20/14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A common feature of climate model projections of future changes in cloud-radiative effects is a dipole in the mid-latitudes of the southern hemisphere, with cloud-induced heating on the equatorward side of the jet stream and cloud-induced cooling on the </a:t>
            </a:r>
            <a:r>
              <a:rPr lang="en-US" sz="1200" kern="1200" dirty="0" err="1" smtClean="0">
                <a:solidFill>
                  <a:schemeClr val="tx1"/>
                </a:solidFill>
                <a:effectLst/>
                <a:latin typeface="+mn-lt"/>
                <a:ea typeface="+mn-ea"/>
                <a:cs typeface="+mn-cs"/>
              </a:rPr>
              <a:t>poleward</a:t>
            </a:r>
            <a:r>
              <a:rPr lang="en-US" sz="1200" kern="1200" dirty="0" smtClean="0">
                <a:solidFill>
                  <a:schemeClr val="tx1"/>
                </a:solidFill>
                <a:effectLst/>
                <a:latin typeface="+mn-lt"/>
                <a:ea typeface="+mn-ea"/>
                <a:cs typeface="+mn-cs"/>
              </a:rPr>
              <a:t> side.  This is commonly attributed to the robust </a:t>
            </a:r>
            <a:r>
              <a:rPr lang="en-US" sz="1200" kern="1200" dirty="0" err="1" smtClean="0">
                <a:solidFill>
                  <a:schemeClr val="tx1"/>
                </a:solidFill>
                <a:effectLst/>
                <a:latin typeface="+mn-lt"/>
                <a:ea typeface="+mn-ea"/>
                <a:cs typeface="+mn-cs"/>
              </a:rPr>
              <a:t>poleward</a:t>
            </a:r>
            <a:r>
              <a:rPr lang="en-US" sz="1200" kern="1200" dirty="0" smtClean="0">
                <a:solidFill>
                  <a:schemeClr val="tx1"/>
                </a:solidFill>
                <a:effectLst/>
                <a:latin typeface="+mn-lt"/>
                <a:ea typeface="+mn-ea"/>
                <a:cs typeface="+mn-cs"/>
              </a:rPr>
              <a:t> shift of the jet stream, which presumably moves clouds from lower latitudes to higher latitudes.  However, the direction of causality may be reversed: Cloud-radiative anomalies can alter the surface temperature gradient in mid-latitudes, thereby changing the location of the jet stream.  Here we use CMIP5 models to investigate whether future cloud shifts are driven by jet shifts, or vice versa.</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 strong relationship is found between changes in the latitudinal gradient of absorbed shortwave radiation (ASR) and Southern Hemispheric jet shifts in 21st century climate simulations of CMIP5 (Coupled Model Intercomparison Project phase 5) coupled models. The relationship is such that models with increases in the ASR gradient around the southern midlatitudes, and therefore increases in midlatitude baroclinicity, tend to produce a larger </a:t>
            </a:r>
            <a:r>
              <a:rPr lang="en-US" sz="1200" kern="1200" dirty="0" err="1" smtClean="0">
                <a:solidFill>
                  <a:schemeClr val="tx1"/>
                </a:solidFill>
                <a:effectLst/>
                <a:latin typeface="+mn-lt"/>
                <a:ea typeface="+mn-ea"/>
                <a:cs typeface="+mn-cs"/>
              </a:rPr>
              <a:t>poleward</a:t>
            </a:r>
            <a:r>
              <a:rPr lang="en-US" sz="1200" kern="1200" dirty="0" smtClean="0">
                <a:solidFill>
                  <a:schemeClr val="tx1"/>
                </a:solidFill>
                <a:effectLst/>
                <a:latin typeface="+mn-lt"/>
                <a:ea typeface="+mn-ea"/>
                <a:cs typeface="+mn-cs"/>
              </a:rPr>
              <a:t> jet shift. The ASR changes are shown to be dominated by changes in cloud properties.  When we consider experiments in which sea surface temperature increases are prescribed and cloud-radiation anomalies are not allowed to cause changes in surface temperature, we find that the inter-model spread in jet shifts decreases substantially while the spread in ASR gradient anomalies remains large, and the relationship between jet shifts and ASR gradient anomalies disappears. Thus, contrary to prevailing wisdom, ASR gradient changes are the cause, and not the result, of the inter-model differences in jet response. Rather than being driven by jet shifts, future changes in the ASR gradient appear to arise from intrinsic sensitivity of cloud properties to planetary warming that is model-specific. Our results highlight the importance of reducing the uncertainty in cloud feedbacks in order to constrain future circulation changes.  This is especially important given the large uncertainty in how much the midlatitude jet will shift </a:t>
            </a:r>
            <a:r>
              <a:rPr lang="en-US" sz="1200" kern="1200" dirty="0" err="1" smtClean="0">
                <a:solidFill>
                  <a:schemeClr val="tx1"/>
                </a:solidFill>
                <a:effectLst/>
                <a:latin typeface="+mn-lt"/>
                <a:ea typeface="+mn-ea"/>
                <a:cs typeface="+mn-cs"/>
              </a:rPr>
              <a:t>poleward</a:t>
            </a:r>
            <a:r>
              <a:rPr lang="en-US" sz="1200" kern="1200" dirty="0" smtClean="0">
                <a:solidFill>
                  <a:schemeClr val="tx1"/>
                </a:solidFill>
                <a:effectLst/>
                <a:latin typeface="+mn-lt"/>
                <a:ea typeface="+mn-ea"/>
                <a:cs typeface="+mn-cs"/>
              </a:rPr>
              <a:t> in the future.</a:t>
            </a: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600200"/>
            <a:ext cx="3848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smtClean="0">
                <a:solidFill>
                  <a:schemeClr val="bg1"/>
                </a:solidFill>
                <a:ea typeface="Rod"/>
                <a:cs typeface="Rod"/>
              </a:rPr>
              <a:t>BER Climate Research</a:t>
            </a:r>
            <a:endParaRPr lang="en-US" sz="1200" b="1" dirty="0">
              <a:solidFill>
                <a:schemeClr val="bg1"/>
              </a:solidFill>
              <a:ea typeface="Rod"/>
              <a:cs typeface="Rod"/>
            </a:endParaRPr>
          </a:p>
        </p:txBody>
      </p:sp>
    </p:spTree>
  </p:cSld>
  <p:clrMapOvr>
    <a:masterClrMapping/>
  </p:clrMapOvr>
  <p:transition xmlns:p14="http://schemas.microsoft.com/office/powerpoint/2010/mai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636D64-B606-4833-8E9E-A8FC51B35A1D}" type="datetimeFigureOut">
              <a:rPr lang="en-US" smtClean="0"/>
              <a:pPr/>
              <a:t>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636D64-B606-4833-8E9E-A8FC51B35A1D}" type="datetimeFigureOut">
              <a:rPr lang="en-US" smtClean="0"/>
              <a:pPr/>
              <a:t>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636D64-B606-4833-8E9E-A8FC51B35A1D}" type="datetimeFigureOut">
              <a:rPr lang="en-US" smtClean="0"/>
              <a:pPr/>
              <a:t>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13501" y="0"/>
            <a:ext cx="8915400" cy="707886"/>
          </a:xfrm>
          <a:prstGeom prst="rect">
            <a:avLst/>
          </a:prstGeom>
          <a:noFill/>
        </p:spPr>
        <p:txBody>
          <a:bodyPr wrap="square">
            <a:spAutoFit/>
          </a:bodyPr>
          <a:lstStyle/>
          <a:p>
            <a:r>
              <a:rPr lang="en-US" sz="2000" b="1" dirty="0"/>
              <a:t>The role of clouds in shifting </a:t>
            </a:r>
            <a:r>
              <a:rPr lang="en-US" sz="2000" b="1" dirty="0" smtClean="0"/>
              <a:t/>
            </a:r>
            <a:br>
              <a:rPr lang="en-US" sz="2000" b="1" dirty="0" smtClean="0"/>
            </a:br>
            <a:r>
              <a:rPr lang="en-US" sz="2000" b="1" dirty="0" smtClean="0"/>
              <a:t>the </a:t>
            </a:r>
            <a:r>
              <a:rPr lang="en-US" sz="2000" b="1" dirty="0"/>
              <a:t>midlatitude jet</a:t>
            </a:r>
            <a:endParaRPr lang="en-US" sz="2000" dirty="0"/>
          </a:p>
        </p:txBody>
      </p:sp>
      <p:sp>
        <p:nvSpPr>
          <p:cNvPr id="18" name="TextBox 17"/>
          <p:cNvSpPr txBox="1"/>
          <p:nvPr/>
        </p:nvSpPr>
        <p:spPr>
          <a:xfrm>
            <a:off x="22566" y="754588"/>
            <a:ext cx="4419600" cy="5493812"/>
          </a:xfrm>
          <a:prstGeom prst="rect">
            <a:avLst/>
          </a:prstGeom>
          <a:noFill/>
        </p:spPr>
        <p:txBody>
          <a:bodyPr wrap="square" rtlCol="0">
            <a:spAutoFit/>
          </a:bodyPr>
          <a:lstStyle/>
          <a:p>
            <a:r>
              <a:rPr lang="en-US" sz="2000" u="sng" dirty="0" smtClean="0"/>
              <a:t>Objective</a:t>
            </a:r>
            <a:r>
              <a:rPr lang="en-US" sz="2000" dirty="0" smtClean="0"/>
              <a:t>: To </a:t>
            </a:r>
            <a:r>
              <a:rPr lang="en-US" sz="2000" dirty="0" smtClean="0"/>
              <a:t>investigate causes of the wide inter-model spread in how much the Southern Hemisphere mid-latitude jet shifts </a:t>
            </a:r>
            <a:r>
              <a:rPr lang="en-US" sz="2000" dirty="0" err="1" smtClean="0"/>
              <a:t>poleward</a:t>
            </a:r>
            <a:r>
              <a:rPr lang="en-US" sz="2000" dirty="0" smtClean="0"/>
              <a:t> under global warming</a:t>
            </a:r>
            <a:br>
              <a:rPr lang="en-US" sz="2000" dirty="0" smtClean="0"/>
            </a:br>
            <a:r>
              <a:rPr lang="en-US" sz="1100" dirty="0" smtClean="0"/>
              <a:t> </a:t>
            </a:r>
            <a:endParaRPr lang="en-US" sz="2000" dirty="0" smtClean="0"/>
          </a:p>
          <a:p>
            <a:r>
              <a:rPr lang="en-US" sz="2000" u="sng" dirty="0"/>
              <a:t>Research</a:t>
            </a:r>
            <a:r>
              <a:rPr lang="en-US" sz="2000" dirty="0"/>
              <a:t>: </a:t>
            </a:r>
            <a:r>
              <a:rPr lang="en-US" sz="2000" dirty="0" smtClean="0"/>
              <a:t>Cloud-induced changes </a:t>
            </a:r>
            <a:r>
              <a:rPr lang="en-US" sz="2000" dirty="0"/>
              <a:t>in the latitudinal gradient of absorbed shortwave radiation (ASR) </a:t>
            </a:r>
            <a:r>
              <a:rPr lang="en-US" sz="2000" dirty="0" smtClean="0"/>
              <a:t>are well-correlated with SH jet </a:t>
            </a:r>
            <a:r>
              <a:rPr lang="en-US" sz="2000" dirty="0"/>
              <a:t>shifts in </a:t>
            </a:r>
            <a:r>
              <a:rPr lang="en-US" sz="2000" dirty="0" smtClean="0"/>
              <a:t>RCP8.5. </a:t>
            </a:r>
            <a:r>
              <a:rPr lang="en-US" sz="2000" dirty="0"/>
              <a:t> </a:t>
            </a:r>
            <a:r>
              <a:rPr lang="en-US" sz="2000" dirty="0" smtClean="0"/>
              <a:t>In experiments in which sea </a:t>
            </a:r>
            <a:r>
              <a:rPr lang="en-US" sz="2000" dirty="0"/>
              <a:t>surface temperature increases are prescribed and cloud-radiation anomalies </a:t>
            </a:r>
            <a:r>
              <a:rPr lang="en-US" sz="2000" dirty="0" smtClean="0"/>
              <a:t>cannot cause </a:t>
            </a:r>
            <a:r>
              <a:rPr lang="en-US" sz="2000" dirty="0"/>
              <a:t>changes in surface temperature, </a:t>
            </a:r>
            <a:r>
              <a:rPr lang="en-US" sz="2000" dirty="0" smtClean="0"/>
              <a:t>the </a:t>
            </a:r>
            <a:r>
              <a:rPr lang="en-US" sz="2000" dirty="0"/>
              <a:t>inter-model spread in jet shifts decreases substantially while the spread in ASR gradient anomalies remains large, and the relationship between jet shifts and ASR gradient anomalies disappears. </a:t>
            </a:r>
            <a:endParaRPr lang="en-US" sz="2000" u="sng" dirty="0" smtClean="0"/>
          </a:p>
        </p:txBody>
      </p:sp>
      <p:sp>
        <p:nvSpPr>
          <p:cNvPr id="20" name="TextBox 19"/>
          <p:cNvSpPr txBox="1"/>
          <p:nvPr/>
        </p:nvSpPr>
        <p:spPr>
          <a:xfrm>
            <a:off x="4497921" y="3048000"/>
            <a:ext cx="4646079" cy="3170099"/>
          </a:xfrm>
          <a:prstGeom prst="rect">
            <a:avLst/>
          </a:prstGeom>
          <a:noFill/>
        </p:spPr>
        <p:txBody>
          <a:bodyPr wrap="square" rtlCol="0">
            <a:spAutoFit/>
          </a:bodyPr>
          <a:lstStyle/>
          <a:p>
            <a:r>
              <a:rPr lang="en-US" sz="2000" u="sng" dirty="0" smtClean="0"/>
              <a:t>Impact</a:t>
            </a:r>
            <a:r>
              <a:rPr lang="en-US" sz="2000" dirty="0" smtClean="0"/>
              <a:t>:  </a:t>
            </a:r>
            <a:r>
              <a:rPr lang="en-US" sz="2000" dirty="0" smtClean="0"/>
              <a:t>Contrary </a:t>
            </a:r>
            <a:r>
              <a:rPr lang="en-US" sz="2000" dirty="0"/>
              <a:t>to prevailing wisdom, </a:t>
            </a:r>
            <a:r>
              <a:rPr lang="en-US" sz="2000" dirty="0" smtClean="0"/>
              <a:t>cloud-induced radiation changes are</a:t>
            </a:r>
            <a:r>
              <a:rPr lang="en-US" sz="2000" dirty="0"/>
              <a:t> the cause, and not the result, of </a:t>
            </a:r>
            <a:r>
              <a:rPr lang="en-US" sz="2000" dirty="0" smtClean="0"/>
              <a:t>inter</a:t>
            </a:r>
            <a:r>
              <a:rPr lang="en-US" sz="2000" dirty="0"/>
              <a:t>-model differences in jet </a:t>
            </a:r>
            <a:r>
              <a:rPr lang="en-US" sz="2000" dirty="0" smtClean="0"/>
              <a:t>shift. </a:t>
            </a:r>
            <a:r>
              <a:rPr lang="en-US" sz="2000" dirty="0"/>
              <a:t>Rather than being driven by jet shifts, </a:t>
            </a:r>
            <a:r>
              <a:rPr lang="en-US" sz="2000" dirty="0" smtClean="0"/>
              <a:t>changes </a:t>
            </a:r>
            <a:r>
              <a:rPr lang="en-US" sz="2000" dirty="0"/>
              <a:t>in the ASR gradient </a:t>
            </a:r>
            <a:r>
              <a:rPr lang="en-US" sz="2000" dirty="0" smtClean="0"/>
              <a:t>arise </a:t>
            </a:r>
            <a:r>
              <a:rPr lang="en-US" sz="2000" dirty="0"/>
              <a:t>from intrinsic sensitivity of cloud properties to planetary warming that is model-specific. </a:t>
            </a:r>
            <a:r>
              <a:rPr lang="en-US" sz="2000" dirty="0" smtClean="0"/>
              <a:t>Reducing </a:t>
            </a:r>
            <a:r>
              <a:rPr lang="en-US" sz="2000" dirty="0"/>
              <a:t>the uncertainty in cloud feedbacks </a:t>
            </a:r>
            <a:r>
              <a:rPr lang="en-US" sz="2000" dirty="0" smtClean="0"/>
              <a:t>is thus necessary to </a:t>
            </a:r>
            <a:r>
              <a:rPr lang="en-US" sz="2000" dirty="0"/>
              <a:t>constrain future circulation changes.  </a:t>
            </a:r>
            <a:endParaRPr lang="en-US" sz="2000" dirty="0" smtClean="0"/>
          </a:p>
        </p:txBody>
      </p:sp>
      <p:sp>
        <p:nvSpPr>
          <p:cNvPr id="12" name="TextBox 11"/>
          <p:cNvSpPr txBox="1"/>
          <p:nvPr/>
        </p:nvSpPr>
        <p:spPr>
          <a:xfrm>
            <a:off x="76200" y="6229290"/>
            <a:ext cx="8839200"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000" b="1" dirty="0" smtClean="0"/>
              <a:t>Reference</a:t>
            </a:r>
            <a:r>
              <a:rPr lang="en-GB" sz="1000" b="1" dirty="0" smtClean="0"/>
              <a:t>: </a:t>
            </a:r>
            <a:r>
              <a:rPr lang="en-US" sz="1000" dirty="0" err="1"/>
              <a:t>Ceppi</a:t>
            </a:r>
            <a:r>
              <a:rPr lang="en-US" sz="1000" dirty="0"/>
              <a:t>, P., M. D. Zelinka, and D. L. Hartmann (2014), The response of the Southern Hemispheric eddy-driven jet to future changes in shortwave radiation in CMIP5, </a:t>
            </a:r>
            <a:r>
              <a:rPr lang="en-US" sz="1000" i="1" dirty="0" err="1"/>
              <a:t>Geophys</a:t>
            </a:r>
            <a:r>
              <a:rPr lang="en-US" sz="1000" i="1" dirty="0"/>
              <a:t>. Res. </a:t>
            </a:r>
            <a:r>
              <a:rPr lang="en-US" sz="1000" i="1" dirty="0" err="1"/>
              <a:t>Lett</a:t>
            </a:r>
            <a:r>
              <a:rPr lang="en-US" sz="1000" dirty="0"/>
              <a:t>., 41, doi:10.1002/2014GL060043.</a:t>
            </a:r>
            <a:r>
              <a:rPr lang="en-US" sz="1000" dirty="0"/>
              <a:t> </a:t>
            </a:r>
            <a:endParaRPr lang="en-US" sz="1000" dirty="0"/>
          </a:p>
        </p:txBody>
      </p:sp>
      <p:sp>
        <p:nvSpPr>
          <p:cNvPr id="2" name="Rectangle 1"/>
          <p:cNvSpPr/>
          <p:nvPr/>
        </p:nvSpPr>
        <p:spPr>
          <a:xfrm>
            <a:off x="7775378" y="762000"/>
            <a:ext cx="381000" cy="4572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1" name="Picture 20"/>
          <p:cNvPicPr>
            <a:picLocks noChangeAspect="1"/>
          </p:cNvPicPr>
          <p:nvPr/>
        </p:nvPicPr>
        <p:blipFill rotWithShape="1">
          <a:blip r:embed="rId3"/>
          <a:srcRect l="50536" b="9176"/>
          <a:stretch/>
        </p:blipFill>
        <p:spPr>
          <a:xfrm>
            <a:off x="4953000" y="152400"/>
            <a:ext cx="2743200" cy="2581304"/>
          </a:xfrm>
          <a:prstGeom prst="rect">
            <a:avLst/>
          </a:prstGeom>
        </p:spPr>
      </p:pic>
      <p:pic>
        <p:nvPicPr>
          <p:cNvPr id="22" name="Picture 21"/>
          <p:cNvPicPr>
            <a:picLocks noChangeAspect="1"/>
          </p:cNvPicPr>
          <p:nvPr/>
        </p:nvPicPr>
        <p:blipFill rotWithShape="1">
          <a:blip r:embed="rId3"/>
          <a:srcRect l="34600" t="91513" r="28781" b="1795"/>
          <a:stretch/>
        </p:blipFill>
        <p:spPr>
          <a:xfrm>
            <a:off x="4876800" y="2743200"/>
            <a:ext cx="3013564" cy="282234"/>
          </a:xfrm>
          <a:prstGeom prst="rect">
            <a:avLst/>
          </a:prstGeom>
        </p:spPr>
      </p:pic>
      <p:pic>
        <p:nvPicPr>
          <p:cNvPr id="23" name="Picture 22"/>
          <p:cNvPicPr>
            <a:picLocks noChangeAspect="1"/>
          </p:cNvPicPr>
          <p:nvPr/>
        </p:nvPicPr>
        <p:blipFill rotWithShape="1">
          <a:blip r:embed="rId3"/>
          <a:srcRect l="-182" t="23396" r="94915" b="34016"/>
          <a:stretch/>
        </p:blipFill>
        <p:spPr>
          <a:xfrm>
            <a:off x="4519611" y="533400"/>
            <a:ext cx="433389" cy="1796159"/>
          </a:xfrm>
          <a:prstGeom prst="rect">
            <a:avLst/>
          </a:prstGeom>
        </p:spPr>
      </p:pic>
      <p:sp>
        <p:nvSpPr>
          <p:cNvPr id="13" name="TextBox 12"/>
          <p:cNvSpPr txBox="1"/>
          <p:nvPr/>
        </p:nvSpPr>
        <p:spPr>
          <a:xfrm>
            <a:off x="7467600" y="381000"/>
            <a:ext cx="1676400" cy="2292935"/>
          </a:xfrm>
          <a:prstGeom prst="rect">
            <a:avLst/>
          </a:prstGeom>
          <a:solidFill>
            <a:srgbClr val="FFFFFF"/>
          </a:solidFill>
        </p:spPr>
        <p:txBody>
          <a:bodyPr wrap="square" rtlCol="0">
            <a:spAutoFit/>
          </a:bodyPr>
          <a:lstStyle/>
          <a:p>
            <a:r>
              <a:rPr lang="en-US" sz="1100" dirty="0">
                <a:latin typeface="+mj-lt"/>
              </a:rPr>
              <a:t>The relationship between jet shift and the change in absorbed shortwave radiation gradient for (black) RCP8.5 runs that are fully-coupled and (red) </a:t>
            </a:r>
            <a:r>
              <a:rPr lang="en-US" sz="1100" dirty="0" err="1">
                <a:latin typeface="+mj-lt"/>
              </a:rPr>
              <a:t>amipFuture</a:t>
            </a:r>
            <a:r>
              <a:rPr lang="en-US" sz="1100" dirty="0">
                <a:latin typeface="+mj-lt"/>
              </a:rPr>
              <a:t> runs in which an SST perturbation is imposed and cloud-radiative anomalies cannot impact SSTs.  Each marker is an individual model.</a:t>
            </a:r>
            <a:endParaRPr lang="en-US" sz="1100" dirty="0">
              <a:latin typeface="+mj-lt"/>
            </a:endParaRPr>
          </a:p>
        </p:txBody>
      </p:sp>
    </p:spTree>
    <p:extLst>
      <p:ext uri="{BB962C8B-B14F-4D97-AF65-F5344CB8AC3E}">
        <p14:creationId xmlns:p14="http://schemas.microsoft.com/office/powerpoint/2010/main" val="4180364362"/>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4077</TotalTime>
  <Words>158</Words>
  <Application>Microsoft Macintosh PowerPoint</Application>
  <PresentationFormat>On-screen Show (4:3)</PresentationFormat>
  <Paragraphs>10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Office of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zelinka1 Zelinka</cp:lastModifiedBy>
  <cp:revision>109</cp:revision>
  <dcterms:created xsi:type="dcterms:W3CDTF">2011-09-07T23:26:42Z</dcterms:created>
  <dcterms:modified xsi:type="dcterms:W3CDTF">2014-05-20T16:18:16Z</dcterms:modified>
</cp:coreProperties>
</file>