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5"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220" autoAdjust="0"/>
  </p:normalViewPr>
  <p:slideViewPr>
    <p:cSldViewPr>
      <p:cViewPr varScale="1">
        <p:scale>
          <a:sx n="139" d="100"/>
          <a:sy n="139" d="100"/>
        </p:scale>
        <p:origin x="-1448" y="-112"/>
      </p:cViewPr>
      <p:guideLst>
        <p:guide orient="horz" pos="2160"/>
        <p:guide pos="2880"/>
      </p:guideLst>
    </p:cSldViewPr>
  </p:slideViewPr>
  <p:notesTextViewPr>
    <p:cViewPr>
      <p:scale>
        <a:sx n="100" d="100"/>
        <a:sy n="100" d="100"/>
      </p:scale>
      <p:origin x="8" y="536"/>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586A74D-81BC-4965-8D76-20C793EE69AD}" type="datetimeFigureOut">
              <a:rPr lang="en-US" smtClean="0"/>
              <a:pPr/>
              <a:t>6/11/14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BD793DC-401D-445D-9E15-8375BE67FA78}" type="slidenum">
              <a:rPr lang="en-US" smtClean="0"/>
              <a:pPr/>
              <a:t>‹#›</a:t>
            </a:fld>
            <a:endParaRPr lang="en-US" dirty="0"/>
          </a:p>
        </p:txBody>
      </p:sp>
    </p:spTree>
    <p:extLst>
      <p:ext uri="{BB962C8B-B14F-4D97-AF65-F5344CB8AC3E}">
        <p14:creationId xmlns:p14="http://schemas.microsoft.com/office/powerpoint/2010/main" val="4071687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effectLst/>
                <a:latin typeface="+mn-lt"/>
                <a:ea typeface="+mn-ea"/>
                <a:cs typeface="+mn-cs"/>
              </a:rPr>
              <a:t>The interaction of anthropogenic aerosols with radiation and clouds is the largest source of uncertainty in the radiative forcing of the climate during the industrial period. Understanding and quantifying aerosol-radiative interactions and aerosol-cloud interactions has long been hampered by different approaches used by different research groups. Here we show how the effective radiative forcing due to aerosol-radiation interactions (ERFari) and due to aerosol-cloud interactions (ERFaci) can be computed and partitioned among its various contributions using standard climate model output.  This facilitates better understanding of the sources of model differences and may aid in comparing aerosol effects on climate between models and observations.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We apply two techniques borrowed from the cloud feedback literature to aerosol perturbation experiments performed in phase 5 of the Coupled Model Intercomparison Project. We find that the ensemble mean shortwave ERFari+aci of -1.40±0.56 Wm</a:t>
            </a:r>
            <a:r>
              <a:rPr lang="en-US" sz="1200" kern="1200" baseline="30000" dirty="0" smtClean="0">
                <a:solidFill>
                  <a:schemeClr val="tx1"/>
                </a:solidFill>
                <a:effectLst/>
                <a:latin typeface="+mn-lt"/>
                <a:ea typeface="+mn-ea"/>
                <a:cs typeface="+mn-cs"/>
              </a:rPr>
              <a:t>−2</a:t>
            </a:r>
            <a:r>
              <a:rPr lang="en-US" sz="1200" kern="1200" dirty="0" smtClean="0">
                <a:solidFill>
                  <a:schemeClr val="tx1"/>
                </a:solidFill>
                <a:effectLst/>
                <a:latin typeface="+mn-lt"/>
                <a:ea typeface="+mn-ea"/>
                <a:cs typeface="+mn-cs"/>
              </a:rPr>
              <a:t> comes roughly 25% from ERFari and 75% from ERFaci. ERFari is made up of -0.62±0.30 Wm</a:t>
            </a:r>
            <a:r>
              <a:rPr lang="en-US" sz="1200" kern="1200" baseline="30000" dirty="0" smtClean="0">
                <a:solidFill>
                  <a:schemeClr val="tx1"/>
                </a:solidFill>
                <a:effectLst/>
                <a:latin typeface="+mn-lt"/>
                <a:ea typeface="+mn-ea"/>
                <a:cs typeface="+mn-cs"/>
              </a:rPr>
              <a:t>−2</a:t>
            </a:r>
            <a:r>
              <a:rPr lang="en-US" sz="1200" kern="1200" dirty="0" smtClean="0">
                <a:solidFill>
                  <a:schemeClr val="tx1"/>
                </a:solidFill>
                <a:effectLst/>
                <a:latin typeface="+mn-lt"/>
                <a:ea typeface="+mn-ea"/>
                <a:cs typeface="+mn-cs"/>
              </a:rPr>
              <a:t> due to aerosol scattering opposed by +0.26±0.12 Wm</a:t>
            </a:r>
            <a:r>
              <a:rPr lang="en-US" sz="1200" kern="1200" baseline="30000" dirty="0" smtClean="0">
                <a:solidFill>
                  <a:schemeClr val="tx1"/>
                </a:solidFill>
                <a:effectLst/>
                <a:latin typeface="+mn-lt"/>
                <a:ea typeface="+mn-ea"/>
                <a:cs typeface="+mn-cs"/>
              </a:rPr>
              <a:t>−2</a:t>
            </a:r>
            <a:r>
              <a:rPr lang="en-US" sz="1200" kern="1200" dirty="0" smtClean="0">
                <a:solidFill>
                  <a:schemeClr val="tx1"/>
                </a:solidFill>
                <a:effectLst/>
                <a:latin typeface="+mn-lt"/>
                <a:ea typeface="+mn-ea"/>
                <a:cs typeface="+mn-cs"/>
              </a:rPr>
              <a:t> due to aerosol absorption, and is largest near emissions sources. The presence of clouds reduces the magnitude and inter-model spread of ERFari by 40-50%, making the change in clear-sky flux a biased proxy for aerosol direct effect. ERFaci, which is large both near and downwind of emission sources, is comprised of -0.99±0.54 Wm</a:t>
            </a:r>
            <a:r>
              <a:rPr lang="en-US" sz="1200" kern="1200" baseline="30000" dirty="0" smtClean="0">
                <a:solidFill>
                  <a:schemeClr val="tx1"/>
                </a:solidFill>
                <a:effectLst/>
                <a:latin typeface="+mn-lt"/>
                <a:ea typeface="+mn-ea"/>
                <a:cs typeface="+mn-cs"/>
              </a:rPr>
              <a:t>−2</a:t>
            </a:r>
            <a:r>
              <a:rPr lang="en-US" sz="1200" kern="1200" dirty="0" smtClean="0">
                <a:solidFill>
                  <a:schemeClr val="tx1"/>
                </a:solidFill>
                <a:effectLst/>
                <a:latin typeface="+mn-lt"/>
                <a:ea typeface="+mn-ea"/>
                <a:cs typeface="+mn-cs"/>
              </a:rPr>
              <a:t> from enhanced cloud scattering, with much smaller contributions from increased cloud amount and absorption. In models that allow aerosols to affect ice clouds, large increases in the optical depth of high clouds cause substantial radiative anomalies in both the longwave and shortwave parts of the spectrum. Inter-model spread in ERFaci is dominated by differences in how aerosols increase cloud scattering, but even if all models agreed on this effect, over a fifth of the spread in ERFaci would remain due solely to differences in total cloud amount.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BC80B9A-C993-4CEA-8A39-3AFD6A021F27}"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7636D64-B606-4833-8E9E-A8FC51B35A1D}" type="datetimeFigureOut">
              <a:rPr lang="en-US" smtClean="0"/>
              <a:pPr/>
              <a:t>6/11/14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636D64-B606-4833-8E9E-A8FC51B35A1D}" type="datetimeFigureOut">
              <a:rPr lang="en-US" smtClean="0"/>
              <a:pPr/>
              <a:t>6/11/14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636D64-B606-4833-8E9E-A8FC51B35A1D}" type="datetimeFigureOut">
              <a:rPr lang="en-US" smtClean="0"/>
              <a:pPr/>
              <a:t>6/11/14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5"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latin typeface="Arial" pitchFamily="34" charset="0"/>
            </a:endParaRPr>
          </a:p>
        </p:txBody>
      </p:sp>
      <p:sp>
        <p:nvSpPr>
          <p:cNvPr id="6"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latin typeface="Arial" pitchFamily="34" charset="0"/>
            </a:endParaRPr>
          </a:p>
        </p:txBody>
      </p:sp>
      <p:sp>
        <p:nvSpPr>
          <p:cNvPr id="7" name="Rectangle 235"/>
          <p:cNvSpPr>
            <a:spLocks noChangeArrowheads="1"/>
          </p:cNvSpPr>
          <p:nvPr/>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hangingPunct="0">
              <a:lnSpc>
                <a:spcPct val="90000"/>
              </a:lnSpc>
              <a:defRPr/>
            </a:pPr>
            <a:r>
              <a:rPr lang="en-US" sz="1200" b="1" dirty="0">
                <a:solidFill>
                  <a:schemeClr val="bg1"/>
                </a:solidFill>
                <a:ea typeface="Rod"/>
                <a:cs typeface="Rod"/>
              </a:rPr>
              <a:t>Department of Energy  •  Office of Science  •  Biological and Environmental Research</a:t>
            </a:r>
          </a:p>
        </p:txBody>
      </p:sp>
      <p:sp>
        <p:nvSpPr>
          <p:cNvPr id="2" name="Title 1"/>
          <p:cNvSpPr>
            <a:spLocks noGrp="1"/>
          </p:cNvSpPr>
          <p:nvPr>
            <p:ph type="title"/>
          </p:nvPr>
        </p:nvSpPr>
        <p:spPr>
          <a:xfrm>
            <a:off x="457200" y="3810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8200" y="1600200"/>
            <a:ext cx="38481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838700" y="1600200"/>
            <a:ext cx="3848100" cy="4525963"/>
          </a:xfrm>
        </p:spPr>
        <p:txBody>
          <a:bodyPr/>
          <a:lstStyle/>
          <a:p>
            <a:pPr lvl="0"/>
            <a:endParaRPr lang="en-US" noProof="0" dirty="0"/>
          </a:p>
        </p:txBody>
      </p:sp>
      <p:sp>
        <p:nvSpPr>
          <p:cNvPr id="9" name="Slide Number Placeholder 4"/>
          <p:cNvSpPr>
            <a:spLocks noGrp="1"/>
          </p:cNvSpPr>
          <p:nvPr>
            <p:ph type="sldNum" sz="quarter" idx="10"/>
          </p:nvPr>
        </p:nvSpPr>
        <p:spPr/>
        <p:txBody>
          <a:bodyPr/>
          <a:lstStyle>
            <a:lvl1pPr eaLnBrk="0" hangingPunct="0">
              <a:defRPr>
                <a:latin typeface="Arial" charset="0"/>
              </a:defRPr>
            </a:lvl1pPr>
          </a:lstStyle>
          <a:p>
            <a:pPr>
              <a:defRPr/>
            </a:pPr>
            <a:fld id="{2113C00A-46C3-4695-A1BF-A4D51761E616}" type="slidenum">
              <a:rPr lang="en-US"/>
              <a:pPr>
                <a:defRPr/>
              </a:pPr>
              <a:t>‹#›</a:t>
            </a:fld>
            <a:endParaRPr lang="en-US" dirty="0"/>
          </a:p>
        </p:txBody>
      </p:sp>
      <p:sp>
        <p:nvSpPr>
          <p:cNvPr id="10" name="Rectangle 235"/>
          <p:cNvSpPr>
            <a:spLocks noChangeArrowheads="1"/>
          </p:cNvSpPr>
          <p:nvPr userDrawn="1"/>
        </p:nvSpPr>
        <p:spPr bwMode="auto">
          <a:xfrm>
            <a:off x="-34926" y="6646863"/>
            <a:ext cx="2320925" cy="274637"/>
          </a:xfrm>
          <a:prstGeom prst="rect">
            <a:avLst/>
          </a:prstGeom>
          <a:noFill/>
          <a:ln w="9525" algn="ctr">
            <a:noFill/>
            <a:miter lim="800000"/>
            <a:headEnd/>
            <a:tailEnd/>
          </a:ln>
          <a:effectLst/>
        </p:spPr>
        <p:txBody>
          <a:bodyPr/>
          <a:lstStyle/>
          <a:p>
            <a:pPr marL="171450" indent="-171450" eaLnBrk="0" hangingPunct="0">
              <a:lnSpc>
                <a:spcPct val="90000"/>
              </a:lnSpc>
              <a:defRPr/>
            </a:pPr>
            <a:fld id="{3CF22588-4ED6-4D73-B710-A92B6386A90D}" type="slidenum">
              <a:rPr lang="en-US" sz="1000">
                <a:solidFill>
                  <a:schemeClr val="bg1"/>
                </a:solidFill>
                <a:ea typeface="Rod"/>
                <a:cs typeface="Rod"/>
              </a:rPr>
              <a:pPr marL="171450" indent="-171450" eaLnBrk="0" hangingPunct="0">
                <a:lnSpc>
                  <a:spcPct val="90000"/>
                </a:lnSpc>
                <a:defRPr/>
              </a:pPr>
              <a:t>‹#›</a:t>
            </a:fld>
            <a:r>
              <a:rPr lang="en-US" sz="1000" dirty="0">
                <a:solidFill>
                  <a:schemeClr val="bg1"/>
                </a:solidFill>
                <a:ea typeface="Rod"/>
                <a:cs typeface="Rod"/>
              </a:rPr>
              <a:t>	 </a:t>
            </a:r>
            <a:r>
              <a:rPr lang="en-US" sz="1200" b="1" dirty="0" smtClean="0">
                <a:solidFill>
                  <a:schemeClr val="bg1"/>
                </a:solidFill>
                <a:ea typeface="Rod"/>
                <a:cs typeface="Rod"/>
              </a:rPr>
              <a:t>BER Climate Research</a:t>
            </a:r>
            <a:endParaRPr lang="en-US" sz="1200" b="1" dirty="0">
              <a:solidFill>
                <a:schemeClr val="bg1"/>
              </a:solidFill>
              <a:ea typeface="Rod"/>
              <a:cs typeface="Rod"/>
            </a:endParaRPr>
          </a:p>
        </p:txBody>
      </p:sp>
    </p:spTree>
  </p:cSld>
  <p:clrMapOvr>
    <a:masterClrMapping/>
  </p:clrMapOvr>
  <p:transition xmlns:p14="http://schemas.microsoft.com/office/powerpoint/2010/mai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636D64-B606-4833-8E9E-A8FC51B35A1D}" type="datetimeFigureOut">
              <a:rPr lang="en-US" smtClean="0"/>
              <a:pPr/>
              <a:t>6/11/14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636D64-B606-4833-8E9E-A8FC51B35A1D}" type="datetimeFigureOut">
              <a:rPr lang="en-US" smtClean="0"/>
              <a:pPr/>
              <a:t>6/11/14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7636D64-B606-4833-8E9E-A8FC51B35A1D}" type="datetimeFigureOut">
              <a:rPr lang="en-US" smtClean="0"/>
              <a:pPr/>
              <a:t>6/11/14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7636D64-B606-4833-8E9E-A8FC51B35A1D}" type="datetimeFigureOut">
              <a:rPr lang="en-US" smtClean="0"/>
              <a:pPr/>
              <a:t>6/11/14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7636D64-B606-4833-8E9E-A8FC51B35A1D}" type="datetimeFigureOut">
              <a:rPr lang="en-US" smtClean="0"/>
              <a:pPr/>
              <a:t>6/11/14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36D64-B606-4833-8E9E-A8FC51B35A1D}" type="datetimeFigureOut">
              <a:rPr lang="en-US" smtClean="0"/>
              <a:pPr/>
              <a:t>6/11/14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6/11/14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6/11/14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636D64-B606-4833-8E9E-A8FC51B35A1D}" type="datetimeFigureOut">
              <a:rPr lang="en-US" smtClean="0"/>
              <a:pPr/>
              <a:t>6/11/14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C275B-07AD-4C9E-AB1F-13419A9373D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a:spLocks noChangeArrowheads="1"/>
          </p:cNvSpPr>
          <p:nvPr/>
        </p:nvSpPr>
        <p:spPr bwMode="auto">
          <a:xfrm>
            <a:off x="444500" y="3759200"/>
            <a:ext cx="184150" cy="369888"/>
          </a:xfrm>
          <a:prstGeom prst="rect">
            <a:avLst/>
          </a:prstGeom>
          <a:noFill/>
          <a:ln w="9525">
            <a:noFill/>
            <a:miter lim="800000"/>
            <a:headEnd/>
            <a:tailEnd/>
          </a:ln>
        </p:spPr>
        <p:txBody>
          <a:bodyPr wrap="none">
            <a:spAutoFit/>
          </a:bodyPr>
          <a:lstStyle/>
          <a:p>
            <a:endParaRPr lang="en-US" dirty="0"/>
          </a:p>
        </p:txBody>
      </p:sp>
      <p:sp>
        <p:nvSpPr>
          <p:cNvPr id="5" name="TextBox 4"/>
          <p:cNvSpPr txBox="1"/>
          <p:nvPr/>
        </p:nvSpPr>
        <p:spPr>
          <a:xfrm>
            <a:off x="13501" y="0"/>
            <a:ext cx="8915400" cy="830997"/>
          </a:xfrm>
          <a:prstGeom prst="rect">
            <a:avLst/>
          </a:prstGeom>
          <a:noFill/>
        </p:spPr>
        <p:txBody>
          <a:bodyPr wrap="square">
            <a:spAutoFit/>
          </a:bodyPr>
          <a:lstStyle/>
          <a:p>
            <a:r>
              <a:rPr lang="en-US" sz="2400" b="1" dirty="0"/>
              <a:t>Detailing Aerosol-Cloud-Radiation </a:t>
            </a:r>
            <a:r>
              <a:rPr lang="en-US" sz="2400" b="1" dirty="0" smtClean="0"/>
              <a:t/>
            </a:r>
            <a:br>
              <a:rPr lang="en-US" sz="2400" b="1" dirty="0" smtClean="0"/>
            </a:br>
            <a:r>
              <a:rPr lang="en-US" sz="2400" b="1" dirty="0" smtClean="0"/>
              <a:t>Interactions </a:t>
            </a:r>
            <a:r>
              <a:rPr lang="en-US" sz="2400" b="1" dirty="0"/>
              <a:t>using Simple Diagnostics </a:t>
            </a:r>
            <a:endParaRPr lang="en-US" sz="2400" dirty="0"/>
          </a:p>
        </p:txBody>
      </p:sp>
      <p:sp>
        <p:nvSpPr>
          <p:cNvPr id="18" name="TextBox 17"/>
          <p:cNvSpPr txBox="1"/>
          <p:nvPr/>
        </p:nvSpPr>
        <p:spPr>
          <a:xfrm>
            <a:off x="22566" y="847665"/>
            <a:ext cx="4701834" cy="5324535"/>
          </a:xfrm>
          <a:prstGeom prst="rect">
            <a:avLst/>
          </a:prstGeom>
          <a:noFill/>
        </p:spPr>
        <p:txBody>
          <a:bodyPr wrap="square" rtlCol="0">
            <a:spAutoFit/>
          </a:bodyPr>
          <a:lstStyle/>
          <a:p>
            <a:r>
              <a:rPr lang="en-US" sz="2000" u="sng" dirty="0" smtClean="0"/>
              <a:t>Objective</a:t>
            </a:r>
            <a:r>
              <a:rPr lang="en-US" sz="2000" dirty="0" smtClean="0"/>
              <a:t>: To systematically and efficiently diagnose and partition aerosol direct and indirect effects from standard CMIP5 climate model output.</a:t>
            </a:r>
          </a:p>
          <a:p>
            <a:r>
              <a:rPr lang="en-US" sz="1050" dirty="0" smtClean="0"/>
              <a:t> </a:t>
            </a:r>
            <a:endParaRPr lang="en-US" sz="1050" dirty="0" smtClean="0"/>
          </a:p>
          <a:p>
            <a:r>
              <a:rPr lang="en-US" sz="2000" u="sng" dirty="0" smtClean="0"/>
              <a:t>Research</a:t>
            </a:r>
            <a:r>
              <a:rPr lang="en-US" sz="2000" dirty="0" smtClean="0"/>
              <a:t>: </a:t>
            </a:r>
            <a:r>
              <a:rPr lang="en-US" sz="2000" dirty="0" smtClean="0"/>
              <a:t>We </a:t>
            </a:r>
            <a:r>
              <a:rPr lang="en-US" sz="2000" dirty="0"/>
              <a:t>apply two </a:t>
            </a:r>
            <a:r>
              <a:rPr lang="en-US" sz="2000" dirty="0" smtClean="0"/>
              <a:t>techniques to diagnose aerosol radiative forcing in </a:t>
            </a:r>
            <a:r>
              <a:rPr lang="en-US" sz="2000" dirty="0"/>
              <a:t>aerosol perturbation experiments performed in </a:t>
            </a:r>
            <a:r>
              <a:rPr lang="en-US" sz="2000" dirty="0" smtClean="0"/>
              <a:t>CMIP5. The ensemble mean total aerosol forcing </a:t>
            </a:r>
            <a:r>
              <a:rPr lang="en-US" sz="2000" dirty="0"/>
              <a:t>of -1.40±</a:t>
            </a:r>
            <a:r>
              <a:rPr lang="en-US" sz="2000" dirty="0" smtClean="0"/>
              <a:t>0.6 </a:t>
            </a:r>
            <a:r>
              <a:rPr lang="en-US" sz="2000" dirty="0"/>
              <a:t>Wm</a:t>
            </a:r>
            <a:r>
              <a:rPr lang="en-US" sz="2000" baseline="30000" dirty="0"/>
              <a:t>−2</a:t>
            </a:r>
            <a:r>
              <a:rPr lang="en-US" sz="2000" dirty="0"/>
              <a:t> </a:t>
            </a:r>
            <a:r>
              <a:rPr lang="en-US" sz="2000" dirty="0" smtClean="0"/>
              <a:t>is made up of 25</a:t>
            </a:r>
            <a:r>
              <a:rPr lang="en-US" sz="2000" dirty="0"/>
              <a:t>% </a:t>
            </a:r>
            <a:r>
              <a:rPr lang="en-US" sz="2000" dirty="0" smtClean="0"/>
              <a:t>direct and </a:t>
            </a:r>
            <a:r>
              <a:rPr lang="en-US" sz="2000" dirty="0"/>
              <a:t>75% </a:t>
            </a:r>
            <a:r>
              <a:rPr lang="en-US" sz="2000" dirty="0" smtClean="0"/>
              <a:t>indirect components. The direct effect arises from -</a:t>
            </a:r>
            <a:r>
              <a:rPr lang="en-US" sz="2000" dirty="0"/>
              <a:t>0.62±</a:t>
            </a:r>
            <a:r>
              <a:rPr lang="en-US" sz="2000" dirty="0" smtClean="0"/>
              <a:t>0.3 </a:t>
            </a:r>
            <a:r>
              <a:rPr lang="en-US" sz="2000" dirty="0"/>
              <a:t>Wm</a:t>
            </a:r>
            <a:r>
              <a:rPr lang="en-US" sz="2000" baseline="30000" dirty="0"/>
              <a:t>−2</a:t>
            </a:r>
            <a:r>
              <a:rPr lang="en-US" sz="2000" dirty="0"/>
              <a:t> </a:t>
            </a:r>
            <a:r>
              <a:rPr lang="en-US" sz="2000" dirty="0" smtClean="0"/>
              <a:t>of aerosol </a:t>
            </a:r>
            <a:r>
              <a:rPr lang="en-US" sz="2000" dirty="0"/>
              <a:t>scattering opposed by +0.26±</a:t>
            </a:r>
            <a:r>
              <a:rPr lang="en-US" sz="2000" dirty="0" smtClean="0"/>
              <a:t>0.1 </a:t>
            </a:r>
            <a:r>
              <a:rPr lang="en-US" sz="2000" dirty="0"/>
              <a:t>Wm</a:t>
            </a:r>
            <a:r>
              <a:rPr lang="en-US" sz="2000" baseline="30000" dirty="0"/>
              <a:t>−2</a:t>
            </a:r>
            <a:r>
              <a:rPr lang="en-US" sz="2000" dirty="0"/>
              <a:t> </a:t>
            </a:r>
            <a:r>
              <a:rPr lang="en-US" sz="2000" dirty="0" smtClean="0"/>
              <a:t>of aerosol absorption. ERFaci is primarily due to enhanced </a:t>
            </a:r>
            <a:r>
              <a:rPr lang="en-US" sz="2000" dirty="0"/>
              <a:t>cloud </a:t>
            </a:r>
            <a:r>
              <a:rPr lang="en-US" sz="2000" dirty="0" smtClean="0"/>
              <a:t>scattering rather than from changes in cloud amount. </a:t>
            </a:r>
            <a:endParaRPr lang="en-US" sz="2000" u="sng" dirty="0" smtClean="0"/>
          </a:p>
        </p:txBody>
      </p:sp>
      <p:sp>
        <p:nvSpPr>
          <p:cNvPr id="20" name="TextBox 19"/>
          <p:cNvSpPr txBox="1"/>
          <p:nvPr/>
        </p:nvSpPr>
        <p:spPr>
          <a:xfrm>
            <a:off x="4800600" y="2590800"/>
            <a:ext cx="4191000" cy="3785652"/>
          </a:xfrm>
          <a:prstGeom prst="rect">
            <a:avLst/>
          </a:prstGeom>
          <a:noFill/>
        </p:spPr>
        <p:txBody>
          <a:bodyPr wrap="square" rtlCol="0">
            <a:spAutoFit/>
          </a:bodyPr>
          <a:lstStyle/>
          <a:p>
            <a:r>
              <a:rPr lang="en-US" sz="2000" u="sng" dirty="0" smtClean="0"/>
              <a:t>Impact</a:t>
            </a:r>
            <a:r>
              <a:rPr lang="en-US" sz="2000" dirty="0" smtClean="0"/>
              <a:t>: Aerosol direct and indirect forcings </a:t>
            </a:r>
            <a:r>
              <a:rPr lang="en-US" sz="2000" dirty="0" smtClean="0"/>
              <a:t>can </a:t>
            </a:r>
            <a:r>
              <a:rPr lang="en-US" sz="2000" dirty="0"/>
              <a:t>be </a:t>
            </a:r>
            <a:r>
              <a:rPr lang="en-US" sz="2000" dirty="0" smtClean="0"/>
              <a:t>systematically computed </a:t>
            </a:r>
            <a:r>
              <a:rPr lang="en-US" sz="2000" dirty="0"/>
              <a:t>and partitioned among </a:t>
            </a:r>
            <a:r>
              <a:rPr lang="en-US" sz="2000" dirty="0" smtClean="0"/>
              <a:t>various </a:t>
            </a:r>
            <a:r>
              <a:rPr lang="en-US" sz="2000" dirty="0"/>
              <a:t>contributions using standard climate model </a:t>
            </a:r>
            <a:r>
              <a:rPr lang="en-US" sz="2000" dirty="0" smtClean="0"/>
              <a:t>output, without the need for sophisticated diagnostics.  </a:t>
            </a:r>
            <a:r>
              <a:rPr lang="en-US" sz="2000" dirty="0"/>
              <a:t>This facilitates better understanding of the sources of model differences and may aid in comparing aerosol effects on climate between models and observations.</a:t>
            </a:r>
          </a:p>
          <a:p>
            <a:endParaRPr lang="en-US" sz="2000" dirty="0" smtClean="0"/>
          </a:p>
        </p:txBody>
      </p:sp>
      <p:sp>
        <p:nvSpPr>
          <p:cNvPr id="12" name="TextBox 11"/>
          <p:cNvSpPr txBox="1"/>
          <p:nvPr/>
        </p:nvSpPr>
        <p:spPr>
          <a:xfrm>
            <a:off x="76200" y="6172200"/>
            <a:ext cx="8839200" cy="43088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100" b="1" dirty="0" smtClean="0"/>
              <a:t>Reference: </a:t>
            </a:r>
            <a:r>
              <a:rPr lang="en-US" sz="1100" dirty="0"/>
              <a:t>Zelinka, M. D., T. Andrews, P. M. Forster, and K. E. Taylor, 2014: Quantifying Components of Aerosol-Cloud-Radiation Interactions in Climate Models, </a:t>
            </a:r>
            <a:r>
              <a:rPr lang="en-US" sz="1100" i="1" dirty="0"/>
              <a:t>J. </a:t>
            </a:r>
            <a:r>
              <a:rPr lang="en-US" sz="1100" i="1" dirty="0"/>
              <a:t>Geophys</a:t>
            </a:r>
            <a:r>
              <a:rPr lang="en-US" sz="1100" i="1" dirty="0"/>
              <a:t>. Res., </a:t>
            </a:r>
            <a:r>
              <a:rPr lang="en-US" sz="1100" dirty="0"/>
              <a:t>doi</a:t>
            </a:r>
            <a:r>
              <a:rPr lang="en-US" sz="1100" dirty="0"/>
              <a:t>: 10.1002/2014JD021710</a:t>
            </a:r>
            <a:r>
              <a:rPr lang="en-US" sz="1100" i="1" dirty="0"/>
              <a:t>, </a:t>
            </a:r>
            <a:r>
              <a:rPr lang="en-US" sz="1100" dirty="0"/>
              <a:t>in press.</a:t>
            </a:r>
            <a:r>
              <a:rPr lang="en-US" sz="1100" dirty="0"/>
              <a:t> </a:t>
            </a:r>
            <a:endParaRPr lang="en-US" sz="1100" dirty="0"/>
          </a:p>
        </p:txBody>
      </p:sp>
      <p:sp>
        <p:nvSpPr>
          <p:cNvPr id="2" name="Rectangle 1"/>
          <p:cNvSpPr/>
          <p:nvPr/>
        </p:nvSpPr>
        <p:spPr>
          <a:xfrm>
            <a:off x="7775378" y="762000"/>
            <a:ext cx="381000" cy="457200"/>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6" name="Picture 5"/>
          <p:cNvPicPr>
            <a:picLocks noChangeAspect="1"/>
          </p:cNvPicPr>
          <p:nvPr/>
        </p:nvPicPr>
        <p:blipFill>
          <a:blip r:embed="rId3"/>
          <a:stretch>
            <a:fillRect/>
          </a:stretch>
        </p:blipFill>
        <p:spPr>
          <a:xfrm>
            <a:off x="4900822" y="76200"/>
            <a:ext cx="4216254" cy="1828800"/>
          </a:xfrm>
          <a:prstGeom prst="rect">
            <a:avLst/>
          </a:prstGeom>
        </p:spPr>
      </p:pic>
      <p:sp>
        <p:nvSpPr>
          <p:cNvPr id="7" name="TextBox 6"/>
          <p:cNvSpPr txBox="1"/>
          <p:nvPr/>
        </p:nvSpPr>
        <p:spPr>
          <a:xfrm>
            <a:off x="4662070" y="1905000"/>
            <a:ext cx="4495800" cy="646331"/>
          </a:xfrm>
          <a:prstGeom prst="rect">
            <a:avLst/>
          </a:prstGeom>
          <a:noFill/>
        </p:spPr>
        <p:txBody>
          <a:bodyPr wrap="square" rtlCol="0">
            <a:spAutoFit/>
          </a:bodyPr>
          <a:lstStyle/>
          <a:p>
            <a:r>
              <a:rPr lang="en-US" sz="1200" dirty="0"/>
              <a:t>Global and annual mean </a:t>
            </a:r>
            <a:r>
              <a:rPr lang="en-US" sz="1200" dirty="0" smtClean="0"/>
              <a:t>shortwave aerosol effective radiative forcing for each model, broken down into (</a:t>
            </a:r>
            <a:r>
              <a:rPr lang="en-US" sz="1200" dirty="0"/>
              <a:t>dark blue) </a:t>
            </a:r>
            <a:r>
              <a:rPr lang="en-US" sz="1200" dirty="0" smtClean="0"/>
              <a:t>direct and (</a:t>
            </a:r>
            <a:r>
              <a:rPr lang="en-US" sz="1200" dirty="0"/>
              <a:t>light blue</a:t>
            </a:r>
            <a:r>
              <a:rPr lang="en-US" sz="1200" dirty="0" smtClean="0"/>
              <a:t>) indirect components. </a:t>
            </a:r>
            <a:endParaRPr lang="en-US" sz="1200" dirty="0"/>
          </a:p>
        </p:txBody>
      </p:sp>
    </p:spTree>
    <p:extLst>
      <p:ext uri="{BB962C8B-B14F-4D97-AF65-F5344CB8AC3E}">
        <p14:creationId xmlns:p14="http://schemas.microsoft.com/office/powerpoint/2010/main" val="4180364362"/>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4251</TotalTime>
  <Words>360</Words>
  <Application>Microsoft Macintosh PowerPoint</Application>
  <PresentationFormat>On-screen Show (4:3)</PresentationFormat>
  <Paragraphs>11</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Office of Science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renu</dc:creator>
  <cp:lastModifiedBy>zelinka1 Zelinka</cp:lastModifiedBy>
  <cp:revision>114</cp:revision>
  <dcterms:created xsi:type="dcterms:W3CDTF">2011-09-07T23:26:42Z</dcterms:created>
  <dcterms:modified xsi:type="dcterms:W3CDTF">2014-06-11T20:07:38Z</dcterms:modified>
</cp:coreProperties>
</file>