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25" autoAdjust="0"/>
  </p:normalViewPr>
  <p:slideViewPr>
    <p:cSldViewPr>
      <p:cViewPr varScale="1">
        <p:scale>
          <a:sx n="102" d="100"/>
          <a:sy n="102" d="100"/>
        </p:scale>
        <p:origin x="-10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2C0CF0-CD2B-8D4D-8312-EEBB7204FDC7}" type="datetimeFigureOut">
              <a:rPr lang="en-US"/>
              <a:pPr/>
              <a:t>6/8/15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64E17C-A4AF-6B44-994E-FD1E121D53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5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ABABC3D-95B6-AA42-A574-1D6AB3C14F86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 dirty="0" smtClean="0">
                <a:latin typeface="Calibri" charset="0"/>
              </a:rPr>
              <a:t>AGU </a:t>
            </a:r>
            <a:r>
              <a:rPr lang="en-US" sz="1000" smtClean="0">
                <a:latin typeface="Calibri" charset="0"/>
              </a:rPr>
              <a:t>Publication Highlight (Nov/6/2014): </a:t>
            </a:r>
            <a:r>
              <a:rPr lang="en-US" sz="1000" dirty="0" smtClean="0">
                <a:latin typeface="Calibri" charset="0"/>
              </a:rPr>
              <a:t>https://</a:t>
            </a:r>
            <a:r>
              <a:rPr lang="en-US" sz="1000" dirty="0" err="1" smtClean="0">
                <a:latin typeface="Calibri" charset="0"/>
              </a:rPr>
              <a:t>www.magnetmail.net</a:t>
            </a:r>
            <a:r>
              <a:rPr lang="en-US" sz="1000" dirty="0" smtClean="0">
                <a:latin typeface="Calibri" charset="0"/>
              </a:rPr>
              <a:t>/actions/</a:t>
            </a:r>
            <a:r>
              <a:rPr lang="en-US" sz="1000" dirty="0" err="1" smtClean="0">
                <a:latin typeface="Calibri" charset="0"/>
              </a:rPr>
              <a:t>email_web_version.cfm?recipient_id</a:t>
            </a:r>
            <a:r>
              <a:rPr lang="en-US" sz="1000" dirty="0" smtClean="0">
                <a:latin typeface="Calibri" charset="0"/>
              </a:rPr>
              <a:t>=1021841265&amp;message_id=7564245&amp;user_id=AGU_&amp;</a:t>
            </a:r>
            <a:r>
              <a:rPr lang="en-US" sz="1000" dirty="0" err="1" smtClean="0">
                <a:latin typeface="Calibri" charset="0"/>
              </a:rPr>
              <a:t>group_id</a:t>
            </a:r>
            <a:r>
              <a:rPr lang="en-US" sz="1000" dirty="0" smtClean="0">
                <a:latin typeface="Calibri" charset="0"/>
              </a:rPr>
              <a:t>=1048659&amp;jobid=22993599</a:t>
            </a:r>
          </a:p>
          <a:p>
            <a:pPr eaLnBrk="1" hangingPunct="1">
              <a:spcBef>
                <a:spcPct val="0"/>
              </a:spcBef>
            </a:pPr>
            <a:r>
              <a:rPr lang="en-US" sz="1000" dirty="0" smtClean="0">
                <a:latin typeface="Calibri" charset="0"/>
              </a:rPr>
              <a:t>Article available at: http://</a:t>
            </a:r>
            <a:r>
              <a:rPr lang="en-US" sz="1000" dirty="0" err="1" smtClean="0">
                <a:latin typeface="Calibri" charset="0"/>
              </a:rPr>
              <a:t>onlinelibrary.wiley.com</a:t>
            </a:r>
            <a:r>
              <a:rPr lang="en-US" sz="1000" dirty="0" smtClean="0">
                <a:latin typeface="Calibri" charset="0"/>
              </a:rPr>
              <a:t>/</a:t>
            </a:r>
            <a:r>
              <a:rPr lang="en-US" sz="1000" dirty="0" err="1" smtClean="0">
                <a:latin typeface="Calibri" charset="0"/>
              </a:rPr>
              <a:t>doi</a:t>
            </a:r>
            <a:r>
              <a:rPr lang="en-US" sz="1000" dirty="0" smtClean="0">
                <a:latin typeface="Calibri" charset="0"/>
              </a:rPr>
              <a:t>/10.1002/2014MS000352/full</a:t>
            </a:r>
            <a:endParaRPr lang="en-US" sz="1000" dirty="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4E353E-A94C-B243-A8B6-36BCFC607E74}" type="datetimeFigureOut">
              <a:rPr lang="en-US"/>
              <a:pPr/>
              <a:t>6/8/15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7CFEE-12A1-6F43-B4FE-CB0D16C191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7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3C67FE-68BF-6840-8052-859D8E27A1CD}" type="datetimeFigureOut">
              <a:rPr lang="en-US"/>
              <a:pPr/>
              <a:t>6/8/15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D4940-5828-A046-A294-5BA3BA44D5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8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0FAAC8-10A9-D646-AB15-8531C930EBC4}" type="datetimeFigureOut">
              <a:rPr lang="en-US"/>
              <a:pPr/>
              <a:t>6/8/15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34CFA-6033-4D47-B0F9-3392B76A0D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01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6149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C695CC-0A17-3945-A1EB-636DDEEC8224}" type="datetimeFigureOut">
              <a:rPr lang="en-US"/>
              <a:pPr/>
              <a:t>6/8/15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662C9-A7AB-E444-9B7C-FA940F3815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5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149840-9A9C-574A-8DF7-1AE81A3CC920}" type="datetimeFigureOut">
              <a:rPr lang="en-US"/>
              <a:pPr/>
              <a:t>6/8/15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78CB63-D9DC-D442-B722-98BCA5C7A7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6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FD40E4-66CF-D541-BE89-A847DCCF85DD}" type="datetimeFigureOut">
              <a:rPr lang="en-US"/>
              <a:pPr/>
              <a:t>6/8/15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8FD96-69F8-5144-BC7A-E441E4986D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5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0EFFC5-55A8-DC4A-A4D6-22EDDD8CC1CB}" type="datetimeFigureOut">
              <a:rPr lang="en-US"/>
              <a:pPr/>
              <a:t>6/8/15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AFDD4-FEB8-FB45-BF78-74E9D681C0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37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472F28-52F6-5648-95DE-B8F99A081CE8}" type="datetimeFigureOut">
              <a:rPr lang="en-US"/>
              <a:pPr/>
              <a:t>6/8/15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0D95B-D704-DA4C-99C2-D8B0FFC4DD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2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61992F-5675-6345-AD89-D15045F8DAE0}" type="datetimeFigureOut">
              <a:rPr lang="en-US"/>
              <a:pPr/>
              <a:t>6/8/15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00F29-B1C9-3B41-BC0C-58C84F3065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2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578209-7CB9-4A4C-9190-9C917E590B64}" type="datetimeFigureOut">
              <a:rPr lang="en-US"/>
              <a:pPr/>
              <a:t>6/8/15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EFBD1-1F13-A141-877B-BBDE254A16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7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F32D17-AA22-3A42-91E5-64A805DBF2F1}" type="datetimeFigureOut">
              <a:rPr lang="en-US"/>
              <a:pPr/>
              <a:t>6/8/15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E36A9-B422-8840-8738-4E6992397B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5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CA89BF0E-B818-0140-882F-BF9BB70A45ED}" type="datetimeFigureOut">
              <a:rPr lang="en-US"/>
              <a:pPr/>
              <a:t>6/8/15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1C0703-BB07-9249-B221-1654780D85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1066800"/>
            <a:ext cx="3733800" cy="558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Evaluate the ability of the DoE/NCAR Community Atmosphere Model (CAM5) with its variable-resolution Spectral Element (SE) dynamical core to replicate historical hurricane statistics over the North Atlantic.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CAM5-SE simulations (23</a:t>
            </a:r>
            <a:r>
              <a:rPr lang="en-US" sz="1600" dirty="0">
                <a:latin typeface="Calibri" pitchFamily="34" charset="0"/>
                <a:ea typeface="+mn-ea"/>
                <a:cs typeface="Arial" pitchFamily="34" charset="0"/>
              </a:rPr>
              <a:t>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years) with prescribed sea surface temperatures and sea ice were conducted following the Atmospheric Model </a:t>
            </a:r>
            <a:r>
              <a:rPr lang="en-US" sz="1600" dirty="0" err="1" smtClean="0">
                <a:latin typeface="Calibri" pitchFamily="34" charset="0"/>
                <a:ea typeface="+mn-ea"/>
                <a:cs typeface="Arial" pitchFamily="34" charset="0"/>
              </a:rPr>
              <a:t>Intercomparison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 Protocol (AMIP).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CAM5-SE is configured with a variable-resolution grid that ranges from 111- 28 km. The 28 km grid zooms into the Atlantic basin to focus on hurricanes.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ea typeface="+mn-ea"/>
                <a:cs typeface="Arial" pitchFamily="34" charset="0"/>
              </a:rPr>
              <a:t>F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actor of 6 quicker than uniform 28 km simulation. Identical time step is used.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0"/>
            <a:ext cx="8915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 smtClean="0"/>
              <a:t>Variable-Resolution Modeling Zooms into Atlantic Hurricane Seasons at Reduced Computational Costs</a:t>
            </a:r>
            <a:endParaRPr lang="en-US" sz="30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81000" y="6073914"/>
            <a:ext cx="32004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000" dirty="0" err="1" smtClean="0"/>
              <a:t>Zarzycki</a:t>
            </a:r>
            <a:r>
              <a:rPr lang="en-US" sz="1000" dirty="0" smtClean="0"/>
              <a:t>, C. M. and C. Jablonowski (2014): </a:t>
            </a:r>
            <a:r>
              <a:rPr lang="en-US" sz="1000" dirty="0"/>
              <a:t>A </a:t>
            </a:r>
            <a:r>
              <a:rPr lang="en-US" sz="1000" dirty="0" err="1"/>
              <a:t>multidecadal</a:t>
            </a:r>
            <a:r>
              <a:rPr lang="en-US" sz="1000" dirty="0"/>
              <a:t> simulation of Atlantic tropical cyclones using a</a:t>
            </a:r>
          </a:p>
          <a:p>
            <a:r>
              <a:rPr lang="en-US" sz="1000" dirty="0"/>
              <a:t>variable-resolution global atmospheric general circulation</a:t>
            </a:r>
          </a:p>
          <a:p>
            <a:r>
              <a:rPr lang="en-US" sz="1000" dirty="0"/>
              <a:t>m</a:t>
            </a:r>
            <a:r>
              <a:rPr lang="en-US" sz="1000" dirty="0" smtClean="0"/>
              <a:t>odel. </a:t>
            </a:r>
            <a:r>
              <a:rPr lang="de-DE" sz="1000" dirty="0"/>
              <a:t>J. Adv. Model. Earth Syst., Vol. 6, 805-</a:t>
            </a:r>
            <a:r>
              <a:rPr lang="de-DE" sz="1000" dirty="0" smtClean="0"/>
              <a:t>828</a:t>
            </a:r>
            <a:endParaRPr lang="en-US" sz="1000" dirty="0"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733800" y="5181600"/>
            <a:ext cx="533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Tropical cyclone simulations require high-resolution grids. The variable-resolution configuration of the CAM5-SE model replicates Atlantic hurricane statistics at reduced computational cost. It shows that the </a:t>
            </a:r>
            <a:r>
              <a:rPr lang="en-US" sz="1600" dirty="0" err="1" smtClean="0"/>
              <a:t>var</a:t>
            </a:r>
            <a:r>
              <a:rPr lang="en-US" sz="1600" dirty="0" smtClean="0"/>
              <a:t>-res CAM5-SE model is a skillful tool for regional climate assessments.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4165937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Global 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distribution of 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tropical storm 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trajectories from 1980 to 2002 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in the (top) 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variable-resolution 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CAM5-SE simulation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, and 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(bottom) </a:t>
            </a:r>
            <a:r>
              <a:rPr lang="en-US" sz="1200" b="1" dirty="0" err="1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IBTrACS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 observational data set. Storm 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paths are 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color coded by intensity at each location in their trajectory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. 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W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ith a grid spacing of 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111 km o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nly very few and weak tropical storms are simulated.</a:t>
            </a:r>
            <a:endParaRPr lang="en-US" sz="1200" b="1" dirty="0">
              <a:solidFill>
                <a:srgbClr val="0000FF"/>
              </a:solidFill>
              <a:latin typeface="Arial" charset="0"/>
              <a:ea typeface="+mn-ea"/>
              <a:cs typeface="+mn-cs"/>
            </a:endParaRPr>
          </a:p>
        </p:txBody>
      </p:sp>
      <p:pic>
        <p:nvPicPr>
          <p:cNvPr id="11" name="Picture 10" descr="cam-se_figure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088560"/>
            <a:ext cx="3962400" cy="3102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3CE996C-19CD-48CB-A9B0-63F14BF1DB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62B84D36-148F-4254-B937-30F83CF6913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7834</TotalTime>
  <Words>348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Christiane Jablonowski</cp:lastModifiedBy>
  <cp:revision>28</cp:revision>
  <cp:lastPrinted>2011-05-11T17:30:12Z</cp:lastPrinted>
  <dcterms:created xsi:type="dcterms:W3CDTF">2012-10-05T18:57:41Z</dcterms:created>
  <dcterms:modified xsi:type="dcterms:W3CDTF">2015-06-08T16:05:38Z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