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1BE4A-0EB2-49B9-AF3C-6CA0DE807C15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E0C2-5723-48E5-B42F-B7961AB8B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5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696" indent="-28418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1431" indent="-2279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940" indent="-2279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450" indent="-2279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6152" indent="-2279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5854" indent="-2279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5556" indent="-2279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5258" indent="-2279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1827323-34D1-4AC6-9436-AF15570AA7E9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9167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9E57CA1-0953-4860-A17E-EF9DE7250607}" type="datetimeFigureOut">
              <a:rPr lang="en-US" altLang="en-US"/>
              <a:pPr/>
              <a:t>9/21/2016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5114518-CC78-4606-B59E-43A1FB3BA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85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581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>
                <a:solidFill>
                  <a:srgbClr val="000000"/>
                </a:solidFill>
              </a:rPr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Explore </a:t>
            </a:r>
            <a:r>
              <a:rPr lang="en-US" altLang="en-US" sz="1600" dirty="0">
                <a:solidFill>
                  <a:srgbClr val="000000"/>
                </a:solidFill>
              </a:rPr>
              <a:t>potential impact of carbonaceous aerosols emitted from tropical Africa on regional rainfall and </a:t>
            </a:r>
            <a:r>
              <a:rPr lang="en-US" altLang="en-US" sz="1600" dirty="0" smtClean="0">
                <a:solidFill>
                  <a:srgbClr val="000000"/>
                </a:solidFill>
              </a:rPr>
              <a:t>the process </a:t>
            </a:r>
            <a:r>
              <a:rPr lang="en-US" altLang="en-US" sz="1600" dirty="0">
                <a:solidFill>
                  <a:srgbClr val="000000"/>
                </a:solidFill>
              </a:rPr>
              <a:t>responsible for </a:t>
            </a:r>
            <a:r>
              <a:rPr lang="en-US" altLang="en-US" sz="1600" dirty="0" smtClean="0">
                <a:solidFill>
                  <a:srgbClr val="000000"/>
                </a:solidFill>
              </a:rPr>
              <a:t>the change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1200"/>
              </a:spcBef>
            </a:pPr>
            <a:r>
              <a:rPr lang="en-US" altLang="en-US" b="1" dirty="0">
                <a:solidFill>
                  <a:srgbClr val="000000"/>
                </a:solidFill>
              </a:rPr>
              <a:t>Approach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</a:rPr>
              <a:t>Run climate simulations with Community Atmosphere Model version 5 (CAM5) with and without carbonaceous aerosol emissions over tropical Africa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</a:rPr>
              <a:t>Run sensitivity experiment with no aerosol cloud interaction in CAM5 </a:t>
            </a:r>
            <a:r>
              <a:rPr lang="en-US" altLang="en-US" sz="1600" dirty="0" smtClean="0">
                <a:solidFill>
                  <a:srgbClr val="000000"/>
                </a:solidFill>
              </a:rPr>
              <a:t>by bypassing the aerosol </a:t>
            </a:r>
            <a:r>
              <a:rPr lang="en-US" altLang="en-US" sz="1600" dirty="0">
                <a:solidFill>
                  <a:srgbClr val="000000"/>
                </a:solidFill>
              </a:rPr>
              <a:t>radiation interaction </a:t>
            </a:r>
            <a:r>
              <a:rPr lang="en-US" altLang="en-US" sz="1600" dirty="0" smtClean="0">
                <a:solidFill>
                  <a:srgbClr val="000000"/>
                </a:solidFill>
              </a:rPr>
              <a:t>calculation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</a:rPr>
              <a:t>Analyze regional rainfall difference and energy </a:t>
            </a:r>
            <a:r>
              <a:rPr lang="en-US" altLang="en-US" sz="1600" dirty="0" smtClean="0">
                <a:solidFill>
                  <a:srgbClr val="000000"/>
                </a:solidFill>
              </a:rPr>
              <a:t>budget for </a:t>
            </a:r>
            <a:r>
              <a:rPr lang="en-US" altLang="en-US" sz="1600" smtClean="0">
                <a:solidFill>
                  <a:srgbClr val="000000"/>
                </a:solidFill>
              </a:rPr>
              <a:t>these simulations </a:t>
            </a:r>
            <a:r>
              <a:rPr lang="en-US" altLang="en-US" sz="1600" dirty="0">
                <a:solidFill>
                  <a:srgbClr val="000000"/>
                </a:solidFill>
              </a:rPr>
              <a:t>to understand </a:t>
            </a:r>
            <a:r>
              <a:rPr lang="en-US" altLang="en-US" sz="1600" dirty="0" smtClean="0">
                <a:solidFill>
                  <a:srgbClr val="000000"/>
                </a:solidFill>
              </a:rPr>
              <a:t>the </a:t>
            </a:r>
            <a:r>
              <a:rPr lang="en-US" altLang="en-US" sz="1600" dirty="0">
                <a:solidFill>
                  <a:srgbClr val="000000"/>
                </a:solidFill>
              </a:rPr>
              <a:t>potential </a:t>
            </a:r>
            <a:r>
              <a:rPr lang="en-US" altLang="en-US" sz="1600" dirty="0" smtClean="0">
                <a:solidFill>
                  <a:srgbClr val="000000"/>
                </a:solidFill>
              </a:rPr>
              <a:t>impacts </a:t>
            </a:r>
            <a:r>
              <a:rPr lang="en-US" altLang="en-US" sz="1600" dirty="0">
                <a:solidFill>
                  <a:srgbClr val="000000"/>
                </a:solidFill>
              </a:rPr>
              <a:t>and </a:t>
            </a:r>
            <a:r>
              <a:rPr lang="en-US" altLang="en-US" sz="1600" dirty="0" smtClean="0">
                <a:solidFill>
                  <a:srgbClr val="000000"/>
                </a:solidFill>
              </a:rPr>
              <a:t>responsible processes. 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2400" y="1127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Carbonaceous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Aerosols Could Suppress Regional Rainfall over Tropical </a:t>
            </a:r>
            <a:r>
              <a:rPr lang="en-US" altLang="en-US" sz="2800" b="1" dirty="0">
                <a:solidFill>
                  <a:srgbClr val="000000"/>
                </a:solidFill>
              </a:rPr>
              <a:t>Africa through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Aerosol–Cloud Interactions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886200" y="6172200"/>
            <a:ext cx="50292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charset="0"/>
              </a:rPr>
              <a:t>Yoon JH, PJ Rasch, H Wang, V </a:t>
            </a:r>
            <a:r>
              <a:rPr lang="en-US" altLang="en-US" sz="1000" dirty="0" err="1">
                <a:solidFill>
                  <a:srgbClr val="000000"/>
                </a:solidFill>
                <a:latin typeface="Arial" charset="0"/>
              </a:rPr>
              <a:t>Vinoj</a:t>
            </a:r>
            <a:r>
              <a:rPr lang="en-US" altLang="en-US" sz="1000" dirty="0">
                <a:solidFill>
                  <a:srgbClr val="000000"/>
                </a:solidFill>
                <a:latin typeface="Arial" charset="0"/>
              </a:rPr>
              <a:t>, and D. Ganguly. 2016. “The </a:t>
            </a:r>
            <a:r>
              <a:rPr lang="en-US" altLang="en-US" sz="1000" dirty="0" smtClean="0">
                <a:solidFill>
                  <a:srgbClr val="000000"/>
                </a:solidFill>
                <a:latin typeface="Arial" charset="0"/>
              </a:rPr>
              <a:t>Role of Carbonaceous Aerosols on Short-term Variations of Precipitation </a:t>
            </a:r>
            <a:r>
              <a:rPr lang="en-US" altLang="en-US" sz="1000" dirty="0">
                <a:solidFill>
                  <a:srgbClr val="000000"/>
                </a:solidFill>
                <a:latin typeface="Arial" charset="0"/>
              </a:rPr>
              <a:t>over North </a:t>
            </a:r>
            <a:r>
              <a:rPr lang="en-US" altLang="en-US" sz="1000" dirty="0" smtClean="0">
                <a:solidFill>
                  <a:srgbClr val="000000"/>
                </a:solidFill>
                <a:latin typeface="Arial" charset="0"/>
              </a:rPr>
              <a:t>Africa.” </a:t>
            </a:r>
            <a:r>
              <a:rPr lang="en-US" altLang="en-US" sz="1000" i="1" dirty="0">
                <a:solidFill>
                  <a:srgbClr val="000000"/>
                </a:solidFill>
                <a:latin typeface="Arial" charset="0"/>
              </a:rPr>
              <a:t>Atmospheric Science Letters</a:t>
            </a:r>
            <a:r>
              <a:rPr lang="en-US" altLang="en-US" sz="1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en-US" sz="1000" dirty="0" smtClean="0">
                <a:solidFill>
                  <a:srgbClr val="000000"/>
                </a:solidFill>
                <a:latin typeface="Arial" charset="0"/>
              </a:rPr>
              <a:t>DOI: </a:t>
            </a:r>
            <a:r>
              <a:rPr lang="en-US" altLang="en-US" sz="1000" dirty="0">
                <a:solidFill>
                  <a:srgbClr val="000000"/>
                </a:solidFill>
                <a:latin typeface="Arial" charset="0"/>
              </a:rPr>
              <a:t>10.1002/asl.672</a:t>
            </a: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962400" y="3159125"/>
            <a:ext cx="510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Rainfall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changes resulting from  emissions over </a:t>
            </a: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tropical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Africa of total </a:t>
            </a: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(a),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organic </a:t>
            </a: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(b), and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black </a:t>
            </a:r>
            <a:r>
              <a:rPr lang="de-DE" altLang="en-US" sz="1200" b="1" dirty="0">
                <a:solidFill>
                  <a:srgbClr val="0000FF"/>
                </a:solidFill>
                <a:latin typeface="Arial" charset="0"/>
              </a:rPr>
              <a:t>(c</a:t>
            </a:r>
            <a:r>
              <a:rPr lang="de-DE" altLang="en-US" sz="1200" b="1" dirty="0" smtClean="0">
                <a:solidFill>
                  <a:srgbClr val="0000FF"/>
                </a:solidFill>
                <a:latin typeface="Arial" charset="0"/>
              </a:rPr>
              <a:t>)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carbonaceous aerosol.</a:t>
            </a:r>
            <a:endParaRPr lang="en-US" alt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886200" y="3733800"/>
            <a:ext cx="5257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Aerosols are a known important </a:t>
            </a:r>
            <a:r>
              <a:rPr lang="en-US" altLang="en-US" sz="1600" dirty="0">
                <a:solidFill>
                  <a:srgbClr val="000000"/>
                </a:solidFill>
              </a:rPr>
              <a:t>climate forcing </a:t>
            </a:r>
            <a:r>
              <a:rPr lang="en-US" altLang="en-US" sz="1600" dirty="0" smtClean="0">
                <a:solidFill>
                  <a:srgbClr val="000000"/>
                </a:solidFill>
              </a:rPr>
              <a:t>agent, and this research shows the </a:t>
            </a:r>
            <a:r>
              <a:rPr lang="en-US" altLang="en-US" sz="1600" dirty="0">
                <a:solidFill>
                  <a:srgbClr val="000000"/>
                </a:solidFill>
              </a:rPr>
              <a:t>potential role of carbonaceous </a:t>
            </a:r>
            <a:r>
              <a:rPr lang="en-US" altLang="en-US" sz="1600" dirty="0" smtClean="0">
                <a:solidFill>
                  <a:srgbClr val="000000"/>
                </a:solidFill>
              </a:rPr>
              <a:t>aerosols emitted </a:t>
            </a:r>
            <a:r>
              <a:rPr lang="en-US" altLang="en-US" sz="1600" dirty="0">
                <a:solidFill>
                  <a:srgbClr val="000000"/>
                </a:solidFill>
              </a:rPr>
              <a:t>from biomass burning and </a:t>
            </a:r>
            <a:r>
              <a:rPr lang="en-US" altLang="en-US" sz="1600" dirty="0" smtClean="0">
                <a:solidFill>
                  <a:srgbClr val="000000"/>
                </a:solidFill>
              </a:rPr>
              <a:t>other sources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</a:rPr>
              <a:t>on African rainfall.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1434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185863"/>
            <a:ext cx="54864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7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Highlights_AFrain_v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OE-Highlights_AFrain_v0" id="{B0DDB425-83FA-DB4C-B851-4BD01B4D1EAE}" vid="{4D23E1C6-E1F6-DF40-A074-143C875BB2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Yoon_Rasch-CarbAerosolsShortTermVariation-AtmosSciLet-Sept2016f</Presentation>
    <Funding xmlns="98b00cf3-a6ce-40de-8923-f140beb786e9">ESM
</Funding>
  </documentManagement>
</p:properties>
</file>

<file path=customXml/itemProps1.xml><?xml version="1.0" encoding="utf-8"?>
<ds:datastoreItem xmlns:ds="http://schemas.openxmlformats.org/officeDocument/2006/customXml" ds:itemID="{AB20BF46-F850-4E66-A021-41D534DDD415}"/>
</file>

<file path=customXml/itemProps2.xml><?xml version="1.0" encoding="utf-8"?>
<ds:datastoreItem xmlns:ds="http://schemas.openxmlformats.org/officeDocument/2006/customXml" ds:itemID="{707F276B-2382-4728-84E1-5726F48F6D67}"/>
</file>

<file path=docProps/app.xml><?xml version="1.0" encoding="utf-8"?>
<Properties xmlns="http://schemas.openxmlformats.org/officeDocument/2006/extended-properties" xmlns:vt="http://schemas.openxmlformats.org/officeDocument/2006/docPropsVTypes">
  <Template>DOE-Highlights_AFrain_v0</Template>
  <TotalTime>19</TotalTime>
  <Words>192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DOE-Highlights_AFrain_v0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Yoon_Rasch-CarbAerosolsShortTermVariation-AtmosSciLet-Sept2016f</dc:title>
  <dc:creator>JOvink</dc:creator>
  <dc:description/>
  <cp:lastModifiedBy>JOvink</cp:lastModifiedBy>
  <cp:revision>3</cp:revision>
  <cp:lastPrinted>2011-05-11T17:30:12Z</cp:lastPrinted>
  <dcterms:created xsi:type="dcterms:W3CDTF">2016-09-20T16:31:55Z</dcterms:created>
  <dcterms:modified xsi:type="dcterms:W3CDTF">2016-09-21T15:51:28Z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ESM_x000d_
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Yoon_Rasch-CarbAerosolsShortTermVariation-AtmosSciLet-Sept2016f</vt:lpwstr>
  </property>
  <property fmtid="{D5CDD505-2E9C-101B-9397-08002B2CF9AE}" pid="8" name="SlideDescription">
    <vt:lpwstr/>
  </property>
</Properties>
</file>