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44" autoAdjust="0"/>
    <p:restoredTop sz="86164" autoAdjust="0"/>
  </p:normalViewPr>
  <p:slideViewPr>
    <p:cSldViewPr>
      <p:cViewPr varScale="1">
        <p:scale>
          <a:sx n="68" d="100"/>
          <a:sy n="68" d="100"/>
        </p:scale>
        <p:origin x="-960" y="-96"/>
      </p:cViewPr>
      <p:guideLst>
        <p:guide orient="horz" pos="2160"/>
        <p:guide pos="2880"/>
      </p:guideLst>
    </p:cSldViewPr>
  </p:slideViewPr>
  <p:notesTextViewPr>
    <p:cViewPr>
      <p:scale>
        <a:sx n="1" d="1"/>
        <a:sy n="1" d="1"/>
      </p:scale>
      <p:origin x="0" y="5328"/>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smtClean="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A063A23A-862D-404E-95E9-4E613AD8AADB}" type="datetimeFigureOut">
              <a:rPr lang="en-US"/>
              <a:pPr>
                <a:defRPr/>
              </a:pPr>
              <a:t>10/23/2015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smtClean="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287A0F03-2319-4B2A-A347-0E9FD5897EB0}" type="slidenum">
              <a:rPr lang="en-US"/>
              <a:pPr>
                <a:defRPr/>
              </a:pPr>
              <a:t>‹#›</a:t>
            </a:fld>
            <a:endParaRPr lang="en-US"/>
          </a:p>
        </p:txBody>
      </p:sp>
    </p:spTree>
    <p:extLst>
      <p:ext uri="{BB962C8B-B14F-4D97-AF65-F5344CB8AC3E}">
        <p14:creationId xmlns:p14="http://schemas.microsoft.com/office/powerpoint/2010/main" val="129345615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0250" indent="-280988">
              <a:defRPr>
                <a:solidFill>
                  <a:schemeClr val="tx1"/>
                </a:solidFill>
                <a:latin typeface="Calibri" pitchFamily="34" charset="0"/>
              </a:defRPr>
            </a:lvl2pPr>
            <a:lvl3pPr marL="1123950" indent="-223838">
              <a:defRPr>
                <a:solidFill>
                  <a:schemeClr val="tx1"/>
                </a:solidFill>
                <a:latin typeface="Calibri" pitchFamily="34" charset="0"/>
              </a:defRPr>
            </a:lvl3pPr>
            <a:lvl4pPr marL="1573213" indent="-223838">
              <a:defRPr>
                <a:solidFill>
                  <a:schemeClr val="tx1"/>
                </a:solidFill>
                <a:latin typeface="Calibri" pitchFamily="34" charset="0"/>
              </a:defRPr>
            </a:lvl4pPr>
            <a:lvl5pPr marL="2022475" indent="-223838">
              <a:defRPr>
                <a:solidFill>
                  <a:schemeClr val="tx1"/>
                </a:solidFill>
                <a:latin typeface="Calibri" pitchFamily="34" charset="0"/>
              </a:defRPr>
            </a:lvl5pPr>
            <a:lvl6pPr marL="2479675" indent="-223838" fontAlgn="base">
              <a:spcBef>
                <a:spcPct val="0"/>
              </a:spcBef>
              <a:spcAft>
                <a:spcPct val="0"/>
              </a:spcAft>
              <a:defRPr>
                <a:solidFill>
                  <a:schemeClr val="tx1"/>
                </a:solidFill>
                <a:latin typeface="Calibri" pitchFamily="34" charset="0"/>
              </a:defRPr>
            </a:lvl6pPr>
            <a:lvl7pPr marL="2936875" indent="-223838" fontAlgn="base">
              <a:spcBef>
                <a:spcPct val="0"/>
              </a:spcBef>
              <a:spcAft>
                <a:spcPct val="0"/>
              </a:spcAft>
              <a:defRPr>
                <a:solidFill>
                  <a:schemeClr val="tx1"/>
                </a:solidFill>
                <a:latin typeface="Calibri" pitchFamily="34" charset="0"/>
              </a:defRPr>
            </a:lvl7pPr>
            <a:lvl8pPr marL="3394075" indent="-223838" fontAlgn="base">
              <a:spcBef>
                <a:spcPct val="0"/>
              </a:spcBef>
              <a:spcAft>
                <a:spcPct val="0"/>
              </a:spcAft>
              <a:defRPr>
                <a:solidFill>
                  <a:schemeClr val="tx1"/>
                </a:solidFill>
                <a:latin typeface="Calibri" pitchFamily="34" charset="0"/>
              </a:defRPr>
            </a:lvl8pPr>
            <a:lvl9pPr marL="3851275" indent="-223838"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5AA0EE17-F00D-4243-8913-222D246A34AD}" type="slidenum">
              <a:rPr lang="en-US" altLang="en-US">
                <a:cs typeface="Arial" charset="0"/>
              </a:rPr>
              <a:pPr fontAlgn="base">
                <a:spcBef>
                  <a:spcPct val="0"/>
                </a:spcBef>
                <a:spcAft>
                  <a:spcPct val="0"/>
                </a:spcAft>
              </a:pPr>
              <a:t>1</a:t>
            </a:fld>
            <a:endParaRPr lang="en-US" altLang="en-US">
              <a:cs typeface="Arial" charset="0"/>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sz="1000" dirty="0" smtClean="0"/>
              <a:t>http://www.pnnl.gov/science/highlights/highlight.asp?id=4109</a:t>
            </a:r>
          </a:p>
          <a:p>
            <a:pPr>
              <a:spcBef>
                <a:spcPct val="0"/>
              </a:spcBef>
            </a:pPr>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Atmospheric Sciences &amp; Global Change Division</a:t>
            </a:r>
            <a:br>
              <a:rPr lang="en-US" sz="1200" b="1" kern="1200" dirty="0" smtClean="0">
                <a:solidFill>
                  <a:schemeClr val="tx1"/>
                </a:solidFill>
                <a:effectLst/>
                <a:latin typeface="+mn-lt"/>
                <a:ea typeface="+mn-ea"/>
                <a:cs typeface="+mn-cs"/>
              </a:rPr>
            </a:br>
            <a:r>
              <a:rPr lang="en-US" sz="1200" b="1" kern="1200" dirty="0" smtClean="0">
                <a:solidFill>
                  <a:schemeClr val="tx1"/>
                </a:solidFill>
                <a:effectLst/>
                <a:latin typeface="+mn-lt"/>
                <a:ea typeface="+mn-ea"/>
                <a:cs typeface="+mn-cs"/>
              </a:rPr>
              <a:t>Research Highlights</a:t>
            </a:r>
            <a:br>
              <a:rPr lang="en-US" sz="1200" b="1" kern="1200" dirty="0" smtClean="0">
                <a:solidFill>
                  <a:schemeClr val="tx1"/>
                </a:solidFill>
                <a:effectLst/>
                <a:latin typeface="+mn-lt"/>
                <a:ea typeface="+mn-ea"/>
                <a:cs typeface="+mn-cs"/>
              </a:rPr>
            </a:br>
            <a:r>
              <a:rPr lang="en-US" sz="1200" b="1" kern="1200" dirty="0" smtClean="0">
                <a:solidFill>
                  <a:schemeClr val="tx1"/>
                </a:solidFill>
                <a:effectLst/>
                <a:latin typeface="+mn-lt"/>
                <a:ea typeface="+mn-ea"/>
                <a:cs typeface="+mn-cs"/>
              </a:rPr>
              <a:t>October 21, 2015</a:t>
            </a:r>
            <a:endParaRPr lang="en-US" sz="1200" kern="1200" dirty="0" smtClean="0">
              <a:solidFill>
                <a:schemeClr val="tx1"/>
              </a:solidFill>
              <a:effectLst/>
              <a:latin typeface="+mn-lt"/>
              <a:ea typeface="+mn-ea"/>
              <a:cs typeface="+mn-cs"/>
            </a:endParaRP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California, Here We Come: Floods and Drought</a:t>
            </a:r>
            <a:br>
              <a:rPr lang="en-US" sz="1200" b="1" kern="1200" dirty="0" smtClean="0">
                <a:solidFill>
                  <a:schemeClr val="tx1"/>
                </a:solidFill>
                <a:effectLst/>
                <a:latin typeface="+mn-lt"/>
                <a:ea typeface="+mn-ea"/>
                <a:cs typeface="+mn-cs"/>
              </a:rPr>
            </a:br>
            <a:r>
              <a:rPr lang="en-US" sz="1200" i="1" kern="1200" dirty="0" smtClean="0">
                <a:solidFill>
                  <a:schemeClr val="tx1"/>
                </a:solidFill>
                <a:effectLst/>
                <a:latin typeface="+mn-lt"/>
                <a:ea typeface="+mn-ea"/>
                <a:cs typeface="+mn-cs"/>
              </a:rPr>
              <a:t>Pacific Ocean patterns fueled by climate warming may launch more extreme weather</a:t>
            </a:r>
            <a:endParaRPr lang="en-US" sz="1200" kern="1200" dirty="0" smtClean="0">
              <a:solidFill>
                <a:schemeClr val="tx1"/>
              </a:solidFill>
              <a:effectLst/>
              <a:latin typeface="+mn-lt"/>
              <a:ea typeface="+mn-ea"/>
              <a:cs typeface="+mn-cs"/>
            </a:endParaRP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Results: </a:t>
            </a:r>
            <a:r>
              <a:rPr lang="en-US" sz="1200" kern="1200" dirty="0" smtClean="0">
                <a:solidFill>
                  <a:schemeClr val="tx1"/>
                </a:solidFill>
                <a:effectLst/>
                <a:latin typeface="+mn-lt"/>
                <a:ea typeface="+mn-ea"/>
                <a:cs typeface="+mn-cs"/>
              </a:rPr>
              <a:t>After a season of wildfires, Californians are begging for rain to end the drought. But a lesson in “be careful what you ask for” might be in store for the Golden State. Researchers at Pacific Northwest National Laboratory have found that the weather patterns known as El Niño and La Niña could lead to at least a doubling of extreme floods and droughts in California later this century. The study, simulating historical and future climate outcomes, was published in the online journal </a:t>
            </a:r>
            <a:r>
              <a:rPr lang="en-US" sz="1200" i="1" kern="1200" dirty="0" smtClean="0">
                <a:solidFill>
                  <a:schemeClr val="tx1"/>
                </a:solidFill>
                <a:effectLst/>
                <a:latin typeface="+mn-lt"/>
                <a:ea typeface="+mn-ea"/>
                <a:cs typeface="+mn-cs"/>
              </a:rPr>
              <a:t>Nature Communications</a:t>
            </a:r>
            <a:r>
              <a:rPr lang="en-US" sz="1200" kern="1200" dirty="0" smtClean="0">
                <a:solidFill>
                  <a:schemeClr val="tx1"/>
                </a:solidFill>
                <a:effectLst/>
                <a:latin typeface="+mn-lt"/>
                <a:ea typeface="+mn-ea"/>
                <a:cs typeface="+mn-cs"/>
              </a:rPr>
              <a: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"Wet and dry years in California are linked to El Niño and La Niña. That relationship is getting stronger," said atmospheric scientist Dr. Jin-Ho Yoon at PNNL. "Our study shows that ENSO [see sidebar, ENSO] will be exhibiting increasing control over California weather." </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Why it Matters: </a:t>
            </a:r>
            <a:r>
              <a:rPr lang="en-US" sz="1200" kern="1200" dirty="0" smtClean="0">
                <a:solidFill>
                  <a:schemeClr val="tx1"/>
                </a:solidFill>
                <a:effectLst/>
                <a:latin typeface="+mn-lt"/>
                <a:ea typeface="+mn-ea"/>
                <a:cs typeface="+mn-cs"/>
              </a:rPr>
              <a:t>California is experiencing one of the most severe droughts in its history, but it's not clear if a warmer world will make droughts worse, more frequent or perhaps even improve the situation. After all, warmer air can hold more water, and some research suggests global warming could increase California's average rain and snowfall. Using global climate models is a way that scientists can size up climate outcomes using inputs of historical measurements and estimates of future conditions, depending on whether greenhouse gases are held steady, increase, or reduce. </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Methods: </a:t>
            </a:r>
            <a:r>
              <a:rPr lang="en-US" sz="1200" kern="1200" dirty="0" smtClean="0">
                <a:solidFill>
                  <a:schemeClr val="tx1"/>
                </a:solidFill>
                <a:effectLst/>
                <a:latin typeface="+mn-lt"/>
                <a:ea typeface="+mn-ea"/>
                <a:cs typeface="+mn-cs"/>
              </a:rPr>
              <a:t>Current research suggests future rain will come down more as light drizzles and heavy deluges and less as moderate rainfall. Yoon and colleagues from PNNL and Utah State University in Logan, Utah, wondered if droughts might follow a similar pattern. Looking at what happens to California in global climate models, they simulated two periods of time: 1920 to 2005 using historical measurements; and 2006 to 2080 using conditions in which very few efforts are made to reduce greenhouse gas emissions.</a:t>
            </a:r>
          </a:p>
          <a:p>
            <a:r>
              <a:rPr lang="en-US" sz="1200" kern="1200" dirty="0" smtClean="0">
                <a:solidFill>
                  <a:schemeClr val="tx1"/>
                </a:solidFill>
                <a:effectLst/>
                <a:latin typeface="+mn-lt"/>
                <a:ea typeface="+mn-ea"/>
                <a:cs typeface="+mn-cs"/>
              </a:rPr>
              <a:t>The models showed that in the future, assuming emissions continue to increase, California seasons will exhibit more excessively wet and excessively dry events. These results suggest that the frequency of droughts could double and floods could triple between the early 20th century and late 21st century.</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"By 2100, we see more—and more extreme—events. Flooding and droughts will be more severe than they are currently," said Yoon.</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What’s Next? </a:t>
            </a:r>
            <a:r>
              <a:rPr lang="en-US" sz="1200" kern="1200" dirty="0" smtClean="0">
                <a:solidFill>
                  <a:schemeClr val="tx1"/>
                </a:solidFill>
                <a:effectLst/>
                <a:latin typeface="+mn-lt"/>
                <a:ea typeface="+mn-ea"/>
                <a:cs typeface="+mn-cs"/>
              </a:rPr>
              <a:t>Scientists only know El Nino and La Nina years are on their way by measuring sea surface temperatures and other weather hints. Future studies of these weather phenomena may help scientists understand how these systems combine with other climate influences to affect extreme events. </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For more information, </a:t>
            </a:r>
            <a:r>
              <a:rPr lang="en-US" sz="1200" kern="1200" dirty="0" smtClean="0">
                <a:solidFill>
                  <a:schemeClr val="tx1"/>
                </a:solidFill>
                <a:effectLst/>
                <a:latin typeface="+mn-lt"/>
                <a:ea typeface="+mn-ea"/>
                <a:cs typeface="+mn-cs"/>
              </a:rPr>
              <a:t>see the PNNL news release, </a:t>
            </a:r>
            <a:r>
              <a:rPr lang="en-US" sz="1200" i="1" kern="1200" dirty="0" smtClean="0">
                <a:solidFill>
                  <a:schemeClr val="tx1"/>
                </a:solidFill>
                <a:effectLst/>
                <a:latin typeface="+mn-lt"/>
                <a:ea typeface="+mn-ea"/>
                <a:cs typeface="+mn-cs"/>
              </a:rPr>
              <a:t>California 2100: more frequent and more severe droughts and floods likely</a:t>
            </a:r>
            <a:endParaRPr lang="en-US" sz="1200" kern="1200" dirty="0" smtClean="0">
              <a:solidFill>
                <a:schemeClr val="tx1"/>
              </a:solidFill>
              <a:effectLst/>
              <a:latin typeface="+mn-lt"/>
              <a:ea typeface="+mn-ea"/>
              <a:cs typeface="+mn-cs"/>
            </a:endParaRP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Acknowledgements</a:t>
            </a:r>
            <a:endParaRPr lang="en-US" sz="1200" kern="1200" dirty="0" smtClean="0">
              <a:solidFill>
                <a:schemeClr val="tx1"/>
              </a:solidFill>
              <a:effectLst/>
              <a:latin typeface="+mn-lt"/>
              <a:ea typeface="+mn-ea"/>
              <a:cs typeface="+mn-cs"/>
            </a:endParaRP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Sponsor: </a:t>
            </a:r>
            <a:r>
              <a:rPr lang="en-US" sz="1200" kern="1200" dirty="0" smtClean="0">
                <a:solidFill>
                  <a:schemeClr val="tx1"/>
                </a:solidFill>
                <a:effectLst/>
                <a:latin typeface="+mn-lt"/>
                <a:ea typeface="+mn-ea"/>
                <a:cs typeface="+mn-cs"/>
              </a:rPr>
              <a:t>The research was supported by the U.S. Department of Energy (DOE) Office of Science Biological and Environmental Research for the Earth System Modeling program.</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Research Team: </a:t>
            </a:r>
            <a:r>
              <a:rPr lang="en-US" sz="1200" kern="1200" dirty="0" smtClean="0">
                <a:solidFill>
                  <a:schemeClr val="tx1"/>
                </a:solidFill>
                <a:effectLst/>
                <a:latin typeface="+mn-lt"/>
                <a:ea typeface="+mn-ea"/>
                <a:cs typeface="+mn-cs"/>
              </a:rPr>
              <a:t>Jin-Ho Yoon, Ben Kravitz, and Philip J. Rasch, PNNL; S-Y Simon Wang, Robert R. </a:t>
            </a:r>
            <a:r>
              <a:rPr lang="en-US" sz="1200" kern="1200" dirty="0" err="1" smtClean="0">
                <a:solidFill>
                  <a:schemeClr val="tx1"/>
                </a:solidFill>
                <a:effectLst/>
                <a:latin typeface="+mn-lt"/>
                <a:ea typeface="+mn-ea"/>
                <a:cs typeface="+mn-cs"/>
              </a:rPr>
              <a:t>Gillies</a:t>
            </a:r>
            <a:r>
              <a:rPr lang="en-US" sz="1200" kern="1200" dirty="0" smtClean="0">
                <a:solidFill>
                  <a:schemeClr val="tx1"/>
                </a:solidFill>
                <a:effectLst/>
                <a:latin typeface="+mn-lt"/>
                <a:ea typeface="+mn-ea"/>
                <a:cs typeface="+mn-cs"/>
              </a:rPr>
              <a:t>, and Lawrence </a:t>
            </a:r>
            <a:r>
              <a:rPr lang="en-US" sz="1200" kern="1200" dirty="0" err="1" smtClean="0">
                <a:solidFill>
                  <a:schemeClr val="tx1"/>
                </a:solidFill>
                <a:effectLst/>
                <a:latin typeface="+mn-lt"/>
                <a:ea typeface="+mn-ea"/>
                <a:cs typeface="+mn-cs"/>
              </a:rPr>
              <a:t>Hipps</a:t>
            </a:r>
            <a:r>
              <a:rPr lang="en-US" sz="1200" kern="1200" dirty="0" smtClean="0">
                <a:solidFill>
                  <a:schemeClr val="tx1"/>
                </a:solidFill>
                <a:effectLst/>
                <a:latin typeface="+mn-lt"/>
                <a:ea typeface="+mn-ea"/>
                <a:cs typeface="+mn-cs"/>
              </a:rPr>
              <a:t>, Utah Climate Center at Utah State University.</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Reference: </a:t>
            </a:r>
            <a:r>
              <a:rPr lang="en-US" sz="1200" kern="1200" dirty="0" smtClean="0">
                <a:solidFill>
                  <a:schemeClr val="tx1"/>
                </a:solidFill>
                <a:effectLst/>
                <a:latin typeface="+mn-lt"/>
                <a:ea typeface="+mn-ea"/>
                <a:cs typeface="+mn-cs"/>
              </a:rPr>
              <a:t>Yoon JH, SY Wang, RR </a:t>
            </a:r>
            <a:r>
              <a:rPr lang="en-US" sz="1200" kern="1200" dirty="0" err="1" smtClean="0">
                <a:solidFill>
                  <a:schemeClr val="tx1"/>
                </a:solidFill>
                <a:effectLst/>
                <a:latin typeface="+mn-lt"/>
                <a:ea typeface="+mn-ea"/>
                <a:cs typeface="+mn-cs"/>
              </a:rPr>
              <a:t>Gillies</a:t>
            </a:r>
            <a:r>
              <a:rPr lang="en-US" sz="1200" kern="1200" dirty="0" smtClean="0">
                <a:solidFill>
                  <a:schemeClr val="tx1"/>
                </a:solidFill>
                <a:effectLst/>
                <a:latin typeface="+mn-lt"/>
                <a:ea typeface="+mn-ea"/>
                <a:cs typeface="+mn-cs"/>
              </a:rPr>
              <a:t>, B Kravitz, L </a:t>
            </a:r>
            <a:r>
              <a:rPr lang="en-US" sz="1200" kern="1200" dirty="0" err="1" smtClean="0">
                <a:solidFill>
                  <a:schemeClr val="tx1"/>
                </a:solidFill>
                <a:effectLst/>
                <a:latin typeface="+mn-lt"/>
                <a:ea typeface="+mn-ea"/>
                <a:cs typeface="+mn-cs"/>
              </a:rPr>
              <a:t>Hipps</a:t>
            </a:r>
            <a:r>
              <a:rPr lang="en-US" sz="1200" kern="1200" dirty="0" smtClean="0">
                <a:solidFill>
                  <a:schemeClr val="tx1"/>
                </a:solidFill>
                <a:effectLst/>
                <a:latin typeface="+mn-lt"/>
                <a:ea typeface="+mn-ea"/>
                <a:cs typeface="+mn-cs"/>
              </a:rPr>
              <a:t>, and PJ Rasch. 2015. “Increasing Water Cycle Extremes in California and Relation to ENSO Cycle under Global Warming.” </a:t>
            </a:r>
            <a:r>
              <a:rPr lang="en-US" sz="1200" i="1" kern="1200" dirty="0" smtClean="0">
                <a:solidFill>
                  <a:schemeClr val="tx1"/>
                </a:solidFill>
                <a:effectLst/>
                <a:latin typeface="+mn-lt"/>
                <a:ea typeface="+mn-ea"/>
                <a:cs typeface="+mn-cs"/>
              </a:rPr>
              <a:t>Nature Communications</a:t>
            </a:r>
            <a:r>
              <a:rPr lang="en-US" sz="1200" i="1" kern="1200" baseline="0" dirty="0" smtClean="0">
                <a:solidFill>
                  <a:schemeClr val="tx1"/>
                </a:solidFill>
                <a:effectLst/>
                <a:latin typeface="+mn-lt"/>
                <a:ea typeface="+mn-ea"/>
                <a:cs typeface="+mn-cs"/>
              </a:rPr>
              <a:t> </a:t>
            </a:r>
            <a:r>
              <a:rPr lang="en-US" sz="1200" i="0" kern="1200" baseline="0" dirty="0" smtClean="0">
                <a:solidFill>
                  <a:schemeClr val="tx1"/>
                </a:solidFill>
                <a:effectLst/>
                <a:latin typeface="+mn-lt"/>
                <a:ea typeface="+mn-ea"/>
                <a:cs typeface="+mn-cs"/>
              </a:rPr>
              <a:t>6:8657. </a:t>
            </a:r>
            <a:r>
              <a:rPr lang="en-US" sz="1200" kern="1200" dirty="0" smtClean="0">
                <a:solidFill>
                  <a:schemeClr val="tx1"/>
                </a:solidFill>
                <a:effectLst/>
                <a:latin typeface="+mn-lt"/>
                <a:ea typeface="+mn-ea"/>
                <a:cs typeface="+mn-cs"/>
              </a:rPr>
              <a:t> October 21, 2015. DOI: 10.1038/ncomms9657</a:t>
            </a:r>
          </a:p>
          <a:p>
            <a:pPr>
              <a:spcBef>
                <a:spcPct val="0"/>
              </a:spcBef>
            </a:pPr>
            <a:endParaRPr lang="en-US" altLang="en-US" sz="1000"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smtClean="0"/>
              <a:t>Click icon to add table</a:t>
            </a:r>
            <a:endParaRPr lang="en-US" noProof="0" dirty="0" smtClean="0"/>
          </a:p>
        </p:txBody>
      </p:sp>
    </p:spTree>
    <p:extLst>
      <p:ext uri="{BB962C8B-B14F-4D97-AF65-F5344CB8AC3E}">
        <p14:creationId xmlns:p14="http://schemas.microsoft.com/office/powerpoint/2010/main" val="138914100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fontAlgn="auto" hangingPunct="1">
              <a:spcBef>
                <a:spcPts val="0"/>
              </a:spcBef>
              <a:spcAft>
                <a:spcPts val="0"/>
              </a:spcAft>
              <a:defRPr sz="1200">
                <a:solidFill>
                  <a:srgbClr val="898989"/>
                </a:solidFill>
                <a:latin typeface="+mn-lt"/>
              </a:defRPr>
            </a:lvl1pPr>
          </a:lstStyle>
          <a:p>
            <a:pPr>
              <a:defRPr/>
            </a:pPr>
            <a:fld id="{C5B00EBD-FEE6-4649-9FF1-7FF218AE59A9}" type="datetimeFigureOut">
              <a:rPr lang="en-US" altLang="en-US"/>
              <a:pPr>
                <a:defRPr/>
              </a:pPr>
              <a:t>10/23/2015</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fontAlgn="auto" hangingPunct="1">
              <a:spcBef>
                <a:spcPts val="0"/>
              </a:spcBef>
              <a:spcAft>
                <a:spcPts val="0"/>
              </a:spcAft>
              <a:defRPr sz="1200">
                <a:solidFill>
                  <a:srgbClr val="898989"/>
                </a:solidFill>
                <a:latin typeface="+mn-lt"/>
              </a:defRPr>
            </a:lvl1pPr>
          </a:lstStyle>
          <a:p>
            <a:pPr>
              <a:defRPr/>
            </a:pPr>
            <a:endParaRPr lang="en-US"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fontAlgn="auto" hangingPunct="1">
              <a:spcBef>
                <a:spcPts val="0"/>
              </a:spcBef>
              <a:spcAft>
                <a:spcPts val="0"/>
              </a:spcAft>
              <a:defRPr sz="1200">
                <a:solidFill>
                  <a:srgbClr val="898989"/>
                </a:solidFill>
                <a:latin typeface="+mn-lt"/>
              </a:defRPr>
            </a:lvl1pPr>
          </a:lstStyle>
          <a:p>
            <a:pPr>
              <a:defRPr/>
            </a:pPr>
            <a:fld id="{51718188-466A-4483-8F4A-CC489C22308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1"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15000"/>
              </a:spcBef>
              <a:buFontTx/>
              <a:buNone/>
            </a:pPr>
            <a:endParaRPr lang="en-US" altLang="en-US" sz="1600">
              <a:cs typeface="Arial" charset="0"/>
            </a:endParaRPr>
          </a:p>
        </p:txBody>
      </p:sp>
      <p:sp>
        <p:nvSpPr>
          <p:cNvPr id="3075" name="Rectangle 5"/>
          <p:cNvSpPr>
            <a:spLocks noChangeArrowheads="1"/>
          </p:cNvSpPr>
          <p:nvPr/>
        </p:nvSpPr>
        <p:spPr bwMode="auto">
          <a:xfrm>
            <a:off x="200025" y="0"/>
            <a:ext cx="89154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800" b="1" dirty="0" smtClean="0"/>
              <a:t>Increasing Water Cycle Extremes in California, the ENSO Cycle, and Global Warming</a:t>
            </a:r>
            <a:endParaRPr lang="en-US" altLang="en-US" sz="2800" dirty="0"/>
          </a:p>
        </p:txBody>
      </p:sp>
      <p:sp>
        <p:nvSpPr>
          <p:cNvPr id="3076" name="Text Box 6"/>
          <p:cNvSpPr txBox="1">
            <a:spLocks noChangeArrowheads="1"/>
          </p:cNvSpPr>
          <p:nvPr/>
        </p:nvSpPr>
        <p:spPr bwMode="auto">
          <a:xfrm>
            <a:off x="381000" y="5943600"/>
            <a:ext cx="3352800"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buNone/>
            </a:pPr>
            <a:r>
              <a:rPr lang="en-US" altLang="en-US" sz="1000" dirty="0" smtClean="0"/>
              <a:t>Yoon JH, SW Wang, R </a:t>
            </a:r>
            <a:r>
              <a:rPr lang="en-US" altLang="en-US" sz="1000" dirty="0" err="1" smtClean="0"/>
              <a:t>Gillies</a:t>
            </a:r>
            <a:r>
              <a:rPr lang="en-US" altLang="en-US" sz="1000" dirty="0" smtClean="0"/>
              <a:t>, B </a:t>
            </a:r>
            <a:r>
              <a:rPr lang="en-US" altLang="en-US" sz="1000" dirty="0" err="1" smtClean="0"/>
              <a:t>Kravitz</a:t>
            </a:r>
            <a:r>
              <a:rPr lang="en-US" altLang="en-US" sz="1000" dirty="0" smtClean="0"/>
              <a:t>, L </a:t>
            </a:r>
            <a:r>
              <a:rPr lang="en-US" altLang="en-US" sz="1000" dirty="0" err="1" smtClean="0"/>
              <a:t>Hipps</a:t>
            </a:r>
            <a:r>
              <a:rPr lang="en-US" altLang="en-US" sz="1000" dirty="0" smtClean="0"/>
              <a:t>, and PJ </a:t>
            </a:r>
            <a:r>
              <a:rPr lang="en-US" altLang="en-US" sz="1000" dirty="0" err="1" smtClean="0"/>
              <a:t>Rasch</a:t>
            </a:r>
            <a:r>
              <a:rPr lang="en-US" altLang="en-US" sz="1000" dirty="0"/>
              <a:t>.</a:t>
            </a:r>
            <a:r>
              <a:rPr lang="en-US" altLang="en-US" sz="1000" dirty="0" smtClean="0"/>
              <a:t> 2015</a:t>
            </a:r>
            <a:r>
              <a:rPr lang="en-US" altLang="en-US" sz="1000" dirty="0"/>
              <a:t>. </a:t>
            </a:r>
            <a:r>
              <a:rPr lang="en-US" altLang="en-US" sz="1000" dirty="0" smtClean="0"/>
              <a:t>“Increasing Water Cycle Extremes in California and Relation to ENSO Cycle under Global Warming.” </a:t>
            </a:r>
            <a:r>
              <a:rPr lang="en-US" altLang="en-US" sz="1000" i="1" dirty="0" smtClean="0"/>
              <a:t>Nature </a:t>
            </a:r>
            <a:r>
              <a:rPr lang="en-US" altLang="en-US" sz="1000" i="1" dirty="0" smtClean="0"/>
              <a:t>Communications</a:t>
            </a:r>
            <a:r>
              <a:rPr lang="en-US" altLang="en-US" sz="1000" i="1" dirty="0"/>
              <a:t> </a:t>
            </a:r>
            <a:r>
              <a:rPr lang="en-US" altLang="en-US" sz="1000" i="1" dirty="0" smtClean="0"/>
              <a:t>6:8657</a:t>
            </a:r>
            <a:r>
              <a:rPr lang="en-US" altLang="en-US" sz="1000" dirty="0" smtClean="0"/>
              <a:t>. DOI</a:t>
            </a:r>
            <a:r>
              <a:rPr lang="en-US" sz="1000" dirty="0" smtClean="0"/>
              <a:t>: 10.1038/ncomms9657</a:t>
            </a:r>
            <a:endParaRPr lang="en-US" altLang="en-US" sz="1000" i="1" dirty="0"/>
          </a:p>
        </p:txBody>
      </p:sp>
      <p:sp>
        <p:nvSpPr>
          <p:cNvPr id="3078" name="Rectangle 2"/>
          <p:cNvSpPr>
            <a:spLocks noChangeArrowheads="1"/>
          </p:cNvSpPr>
          <p:nvPr/>
        </p:nvSpPr>
        <p:spPr bwMode="auto">
          <a:xfrm>
            <a:off x="4038601" y="4800600"/>
            <a:ext cx="495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1313" indent="-287338">
              <a:spcBef>
                <a:spcPct val="20000"/>
              </a:spcBef>
              <a:buFont typeface="Arial" charset="0"/>
              <a:buChar char="•"/>
              <a:tabLst>
                <a:tab pos="338138" algn="l"/>
              </a:tabLst>
              <a:defRPr sz="3200">
                <a:solidFill>
                  <a:schemeClr val="tx1"/>
                </a:solidFill>
                <a:latin typeface="Calibri" pitchFamily="34" charset="0"/>
              </a:defRPr>
            </a:lvl1pPr>
            <a:lvl2pPr marL="742950" indent="-285750">
              <a:spcBef>
                <a:spcPct val="20000"/>
              </a:spcBef>
              <a:buFont typeface="Arial" charset="0"/>
              <a:buChar char="–"/>
              <a:tabLst>
                <a:tab pos="338138" algn="l"/>
              </a:tabLst>
              <a:defRPr sz="2800">
                <a:solidFill>
                  <a:schemeClr val="tx1"/>
                </a:solidFill>
                <a:latin typeface="Calibri" pitchFamily="34" charset="0"/>
              </a:defRPr>
            </a:lvl2pPr>
            <a:lvl3pPr marL="1143000" indent="-228600">
              <a:spcBef>
                <a:spcPct val="20000"/>
              </a:spcBef>
              <a:buFont typeface="Arial" charset="0"/>
              <a:buChar char="•"/>
              <a:tabLst>
                <a:tab pos="338138" algn="l"/>
              </a:tabLst>
              <a:defRPr sz="2400">
                <a:solidFill>
                  <a:schemeClr val="tx1"/>
                </a:solidFill>
                <a:latin typeface="Calibri" pitchFamily="34" charset="0"/>
              </a:defRPr>
            </a:lvl3pPr>
            <a:lvl4pPr marL="1600200" indent="-228600">
              <a:spcBef>
                <a:spcPct val="20000"/>
              </a:spcBef>
              <a:buFont typeface="Arial" charset="0"/>
              <a:buChar char="–"/>
              <a:tabLst>
                <a:tab pos="338138" algn="l"/>
              </a:tabLst>
              <a:defRPr sz="2000">
                <a:solidFill>
                  <a:schemeClr val="tx1"/>
                </a:solidFill>
                <a:latin typeface="Calibri" pitchFamily="34" charset="0"/>
              </a:defRPr>
            </a:lvl4pPr>
            <a:lvl5pPr marL="2057400" indent="-228600">
              <a:spcBef>
                <a:spcPct val="20000"/>
              </a:spcBef>
              <a:buFont typeface="Arial" charset="0"/>
              <a:buChar char="»"/>
              <a:tabLst>
                <a:tab pos="338138"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tabLst>
                <a:tab pos="338138"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tabLst>
                <a:tab pos="338138"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tabLst>
                <a:tab pos="338138"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tabLst>
                <a:tab pos="338138" algn="l"/>
              </a:tabLst>
              <a:defRPr sz="2000">
                <a:solidFill>
                  <a:schemeClr val="tx1"/>
                </a:solidFill>
                <a:latin typeface="Calibri" pitchFamily="34" charset="0"/>
              </a:defRPr>
            </a:lvl9pPr>
          </a:lstStyle>
          <a:p>
            <a:pPr algn="ctr" eaLnBrk="1" hangingPunct="1">
              <a:spcBef>
                <a:spcPct val="15000"/>
              </a:spcBef>
              <a:buFontTx/>
              <a:buNone/>
            </a:pPr>
            <a:r>
              <a:rPr lang="en-US" altLang="en-US" sz="1800" b="1" dirty="0" smtClean="0">
                <a:ea typeface="MS PGothic" pitchFamily="34" charset="-128"/>
              </a:rPr>
              <a:t>Impact</a:t>
            </a:r>
          </a:p>
          <a:p>
            <a:pPr eaLnBrk="1" hangingPunct="1">
              <a:spcBef>
                <a:spcPct val="15000"/>
              </a:spcBef>
              <a:buFont typeface="Arial" charset="0"/>
              <a:buChar char="●"/>
            </a:pPr>
            <a:r>
              <a:rPr lang="en-US" altLang="en-US" sz="1600" dirty="0" smtClean="0">
                <a:ea typeface="MS PGothic" pitchFamily="34" charset="-128"/>
              </a:rPr>
              <a:t>In California, both extremely dry and wet climate periods increase despite a projected modest increase in annual mean rainfall</a:t>
            </a:r>
          </a:p>
          <a:p>
            <a:pPr eaLnBrk="1" hangingPunct="1">
              <a:spcBef>
                <a:spcPct val="15000"/>
              </a:spcBef>
              <a:buFont typeface="Arial" charset="0"/>
              <a:buChar char="●"/>
            </a:pPr>
            <a:r>
              <a:rPr lang="en-US" altLang="en-US" sz="1600" dirty="0" smtClean="0">
                <a:ea typeface="MS PGothic" pitchFamily="34" charset="-128"/>
              </a:rPr>
              <a:t>The changes in extremes are due to a strengthened relationship between global warming and the ENSO cycle</a:t>
            </a:r>
            <a:endParaRPr lang="en-US" altLang="en-US" sz="1600" dirty="0">
              <a:ea typeface="MS PGothic" pitchFamily="34" charset="-128"/>
            </a:endParaRPr>
          </a:p>
        </p:txBody>
      </p:sp>
      <p:sp>
        <p:nvSpPr>
          <p:cNvPr id="2" name="Rectangle 4"/>
          <p:cNvSpPr>
            <a:spLocks noChangeArrowheads="1"/>
          </p:cNvSpPr>
          <p:nvPr/>
        </p:nvSpPr>
        <p:spPr bwMode="auto">
          <a:xfrm>
            <a:off x="76200" y="914400"/>
            <a:ext cx="41148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15000"/>
              </a:spcBef>
              <a:buFontTx/>
              <a:buNone/>
            </a:pPr>
            <a:r>
              <a:rPr lang="en-US" altLang="en-US" sz="1800" b="1" dirty="0">
                <a:ea typeface="MS PGothic" pitchFamily="34" charset="-128"/>
              </a:rPr>
              <a:t>Objective</a:t>
            </a:r>
          </a:p>
          <a:p>
            <a:pPr eaLnBrk="1" hangingPunct="1">
              <a:spcBef>
                <a:spcPct val="15000"/>
              </a:spcBef>
              <a:buFont typeface="Arial" charset="0"/>
              <a:buChar char="●"/>
            </a:pPr>
            <a:r>
              <a:rPr lang="en-US" altLang="en-US" sz="1600" dirty="0" smtClean="0">
                <a:ea typeface="MS PGothic" pitchFamily="34" charset="-128"/>
              </a:rPr>
              <a:t>Explore possible changes in water cycle  extremes (droughts and flooding) in California</a:t>
            </a:r>
            <a:endParaRPr lang="en-US" altLang="en-US" sz="1600" dirty="0">
              <a:ea typeface="MS PGothic" pitchFamily="34" charset="-128"/>
            </a:endParaRPr>
          </a:p>
          <a:p>
            <a:pPr algn="ctr" eaLnBrk="1" hangingPunct="1">
              <a:spcBef>
                <a:spcPts val="1200"/>
              </a:spcBef>
              <a:buFontTx/>
              <a:buNone/>
            </a:pPr>
            <a:r>
              <a:rPr lang="en-US" altLang="en-US" sz="1800" b="1" dirty="0">
                <a:ea typeface="MS PGothic" pitchFamily="34" charset="-128"/>
              </a:rPr>
              <a:t>Approach</a:t>
            </a:r>
            <a:endParaRPr lang="en-US" altLang="en-US" sz="1600" b="1" dirty="0">
              <a:ea typeface="MS PGothic" pitchFamily="34" charset="-128"/>
            </a:endParaRPr>
          </a:p>
          <a:p>
            <a:pPr eaLnBrk="1" hangingPunct="1">
              <a:spcBef>
                <a:spcPct val="15000"/>
              </a:spcBef>
              <a:buFont typeface="Arial" charset="0"/>
              <a:buChar char="●"/>
            </a:pPr>
            <a:r>
              <a:rPr lang="en-US" altLang="en-US" sz="1600" dirty="0" smtClean="0">
                <a:ea typeface="MS PGothic" pitchFamily="34" charset="-128"/>
              </a:rPr>
              <a:t>Define California water cycle extremes using the Standardized Precipitation Index (SPI) values larger (smaller) than 2 (-2)</a:t>
            </a:r>
          </a:p>
          <a:p>
            <a:pPr eaLnBrk="1" hangingPunct="1">
              <a:spcBef>
                <a:spcPct val="15000"/>
              </a:spcBef>
              <a:buFont typeface="Arial" charset="0"/>
              <a:buChar char="●"/>
            </a:pPr>
            <a:r>
              <a:rPr lang="en-US" altLang="en-US" sz="1600" dirty="0" smtClean="0">
                <a:ea typeface="MS PGothic" pitchFamily="34" charset="-128"/>
              </a:rPr>
              <a:t>Examine historical and future simulated water cycle extremes using the CESM1’s large ensemble (30 members) and the multi-model ensemble from the CMIP5 archive </a:t>
            </a:r>
            <a:endParaRPr lang="en-US" altLang="en-US" sz="1600" dirty="0">
              <a:ea typeface="MS PGothic" pitchFamily="34" charset="-128"/>
            </a:endParaRPr>
          </a:p>
          <a:p>
            <a:pPr eaLnBrk="1" hangingPunct="1">
              <a:spcBef>
                <a:spcPct val="15000"/>
              </a:spcBef>
              <a:buFont typeface="Arial" charset="0"/>
              <a:buChar char="●"/>
            </a:pPr>
            <a:r>
              <a:rPr lang="en-US" altLang="en-US" sz="1600" dirty="0" smtClean="0">
                <a:ea typeface="MS PGothic" pitchFamily="34" charset="-128"/>
              </a:rPr>
              <a:t>Demonstrate that changes in extremes occur in these simulations</a:t>
            </a:r>
          </a:p>
          <a:p>
            <a:pPr eaLnBrk="1" hangingPunct="1">
              <a:spcBef>
                <a:spcPct val="15000"/>
              </a:spcBef>
              <a:buFont typeface="Arial" charset="0"/>
              <a:buChar char="●"/>
            </a:pPr>
            <a:r>
              <a:rPr lang="en-US" altLang="en-US" sz="1600" dirty="0" smtClean="0">
                <a:ea typeface="MS PGothic" pitchFamily="34" charset="-128"/>
              </a:rPr>
              <a:t>Identify a physical mechanism responsible for the increase in water cycle extremes through strengthened connections </a:t>
            </a:r>
            <a:r>
              <a:rPr lang="en-US" altLang="en-US" sz="1600" dirty="0">
                <a:ea typeface="MS PGothic" pitchFamily="34" charset="-128"/>
              </a:rPr>
              <a:t>to </a:t>
            </a:r>
            <a:r>
              <a:rPr lang="en-US" altLang="en-US" sz="1600" dirty="0" smtClean="0">
                <a:ea typeface="MS PGothic" pitchFamily="34" charset="-128"/>
              </a:rPr>
              <a:t>the El Niño Southern Oscillation (ENSO) cycle</a:t>
            </a:r>
            <a:endParaRPr lang="en-US" altLang="en-US" sz="1600" dirty="0">
              <a:ea typeface="MS PGothic" pitchFamily="34" charset="-128"/>
            </a:endParaRPr>
          </a:p>
        </p:txBody>
      </p:sp>
      <p:pic>
        <p:nvPicPr>
          <p:cNvPr id="6" name="Picture 5"/>
          <p:cNvPicPr>
            <a:picLocks noChangeAspect="1"/>
          </p:cNvPicPr>
          <p:nvPr/>
        </p:nvPicPr>
        <p:blipFill>
          <a:blip r:embed="rId3"/>
          <a:stretch>
            <a:fillRect/>
          </a:stretch>
        </p:blipFill>
        <p:spPr>
          <a:xfrm>
            <a:off x="6781800" y="457200"/>
            <a:ext cx="2209800" cy="3601155"/>
          </a:xfrm>
          <a:prstGeom prst="rect">
            <a:avLst/>
          </a:prstGeom>
        </p:spPr>
      </p:pic>
      <p:pic>
        <p:nvPicPr>
          <p:cNvPr id="7" name="Picture 6"/>
          <p:cNvPicPr>
            <a:picLocks noChangeAspect="1"/>
          </p:cNvPicPr>
          <p:nvPr/>
        </p:nvPicPr>
        <p:blipFill>
          <a:blip r:embed="rId4"/>
          <a:stretch>
            <a:fillRect/>
          </a:stretch>
        </p:blipFill>
        <p:spPr>
          <a:xfrm>
            <a:off x="4648201" y="2256578"/>
            <a:ext cx="1790700" cy="1504432"/>
          </a:xfrm>
          <a:prstGeom prst="rect">
            <a:avLst/>
          </a:prstGeom>
        </p:spPr>
      </p:pic>
      <p:grpSp>
        <p:nvGrpSpPr>
          <p:cNvPr id="12" name="Group 11"/>
          <p:cNvGrpSpPr/>
          <p:nvPr/>
        </p:nvGrpSpPr>
        <p:grpSpPr>
          <a:xfrm>
            <a:off x="4343401" y="762000"/>
            <a:ext cx="2438400" cy="1494577"/>
            <a:chOff x="3810000" y="990600"/>
            <a:chExt cx="2438400" cy="1494577"/>
          </a:xfrm>
        </p:grpSpPr>
        <p:pic>
          <p:nvPicPr>
            <p:cNvPr id="8" name="Picture 7"/>
            <p:cNvPicPr>
              <a:picLocks noChangeAspect="1"/>
            </p:cNvPicPr>
            <p:nvPr/>
          </p:nvPicPr>
          <p:blipFill>
            <a:blip r:embed="rId5"/>
            <a:stretch>
              <a:fillRect/>
            </a:stretch>
          </p:blipFill>
          <p:spPr>
            <a:xfrm>
              <a:off x="4211968" y="2236257"/>
              <a:ext cx="1713992" cy="248920"/>
            </a:xfrm>
            <a:prstGeom prst="rect">
              <a:avLst/>
            </a:prstGeom>
          </p:spPr>
        </p:pic>
        <p:grpSp>
          <p:nvGrpSpPr>
            <p:cNvPr id="11" name="Group 10"/>
            <p:cNvGrpSpPr/>
            <p:nvPr/>
          </p:nvGrpSpPr>
          <p:grpSpPr>
            <a:xfrm>
              <a:off x="3810000" y="990600"/>
              <a:ext cx="2438400" cy="1362781"/>
              <a:chOff x="3810000" y="990600"/>
              <a:chExt cx="2438400" cy="1362781"/>
            </a:xfrm>
          </p:grpSpPr>
          <p:pic>
            <p:nvPicPr>
              <p:cNvPr id="5" name="Picture 4"/>
              <p:cNvPicPr>
                <a:picLocks noChangeAspect="1"/>
              </p:cNvPicPr>
              <p:nvPr/>
            </p:nvPicPr>
            <p:blipFill rotWithShape="1">
              <a:blip r:embed="rId6"/>
              <a:srcRect b="57909"/>
              <a:stretch/>
            </p:blipFill>
            <p:spPr>
              <a:xfrm>
                <a:off x="3810000" y="990600"/>
                <a:ext cx="2388870" cy="1264225"/>
              </a:xfrm>
              <a:prstGeom prst="rect">
                <a:avLst/>
              </a:prstGeom>
            </p:spPr>
          </p:pic>
          <p:sp>
            <p:nvSpPr>
              <p:cNvPr id="9" name="Rectangle 8"/>
              <p:cNvSpPr/>
              <p:nvPr/>
            </p:nvSpPr>
            <p:spPr>
              <a:xfrm>
                <a:off x="5917140" y="1667581"/>
                <a:ext cx="331260" cy="685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sp>
        <p:nvSpPr>
          <p:cNvPr id="19" name="TextBox 9"/>
          <p:cNvSpPr txBox="1">
            <a:spLocks noChangeArrowheads="1"/>
          </p:cNvSpPr>
          <p:nvPr/>
        </p:nvSpPr>
        <p:spPr bwMode="auto">
          <a:xfrm>
            <a:off x="6858000" y="4038600"/>
            <a:ext cx="2257425" cy="704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lnSpc>
                <a:spcPct val="90000"/>
              </a:lnSpc>
              <a:spcBef>
                <a:spcPct val="0"/>
              </a:spcBef>
              <a:spcAft>
                <a:spcPts val="0"/>
              </a:spcAft>
              <a:buFontTx/>
              <a:buNone/>
              <a:defRPr/>
            </a:pPr>
            <a:r>
              <a:rPr lang="en-US" sz="1100" b="1" dirty="0" smtClean="0">
                <a:solidFill>
                  <a:srgbClr val="0000FF"/>
                </a:solidFill>
                <a:latin typeface="+mn-lt"/>
                <a:cs typeface="Arial" charset="0"/>
              </a:rPr>
              <a:t>Histogram of projected hydrological events in California based on CESM1’s large ensemble (top) and CMIP5 multi-models’ archive (bottom)</a:t>
            </a:r>
          </a:p>
        </p:txBody>
      </p:sp>
      <p:sp>
        <p:nvSpPr>
          <p:cNvPr id="3079" name="TextBox 9"/>
          <p:cNvSpPr txBox="1">
            <a:spLocks noChangeArrowheads="1"/>
          </p:cNvSpPr>
          <p:nvPr/>
        </p:nvSpPr>
        <p:spPr bwMode="auto">
          <a:xfrm>
            <a:off x="4267200" y="3810000"/>
            <a:ext cx="2590800" cy="116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eaLnBrk="1" fontAlgn="auto" hangingPunct="1">
              <a:lnSpc>
                <a:spcPct val="90000"/>
              </a:lnSpc>
              <a:spcBef>
                <a:spcPct val="0"/>
              </a:spcBef>
              <a:spcAft>
                <a:spcPts val="0"/>
              </a:spcAft>
              <a:buFontTx/>
              <a:buNone/>
              <a:defRPr/>
            </a:pPr>
            <a:r>
              <a:rPr lang="en-US" sz="1100" b="1" dirty="0" smtClean="0">
                <a:solidFill>
                  <a:srgbClr val="0000FF"/>
                </a:solidFill>
                <a:latin typeface="+mn-lt"/>
                <a:cs typeface="Arial" charset="0"/>
              </a:rPr>
              <a:t>Top: Annual mean precipitation averaged over California based on the CESM1’s historical and RCP8.5 runs </a:t>
            </a:r>
          </a:p>
          <a:p>
            <a:pPr eaLnBrk="1" fontAlgn="auto" hangingPunct="1">
              <a:lnSpc>
                <a:spcPct val="90000"/>
              </a:lnSpc>
              <a:spcBef>
                <a:spcPct val="0"/>
              </a:spcBef>
              <a:spcAft>
                <a:spcPts val="0"/>
              </a:spcAft>
              <a:buFontTx/>
              <a:buNone/>
              <a:defRPr/>
            </a:pPr>
            <a:r>
              <a:rPr lang="en-US" sz="1100" b="1" dirty="0" smtClean="0">
                <a:solidFill>
                  <a:srgbClr val="0000FF"/>
                </a:solidFill>
                <a:latin typeface="+mn-lt"/>
                <a:cs typeface="Arial" charset="0"/>
              </a:rPr>
              <a:t>Bottom: November 2013 – January </a:t>
            </a:r>
            <a:r>
              <a:rPr lang="en-US" sz="1100" b="1" dirty="0" err="1" smtClean="0">
                <a:solidFill>
                  <a:srgbClr val="0000FF"/>
                </a:solidFill>
                <a:latin typeface="+mn-lt"/>
                <a:cs typeface="Arial" charset="0"/>
              </a:rPr>
              <a:t>geopotential</a:t>
            </a:r>
            <a:r>
              <a:rPr lang="en-US" sz="1100" b="1" dirty="0" smtClean="0">
                <a:solidFill>
                  <a:srgbClr val="0000FF"/>
                </a:solidFill>
                <a:latin typeface="+mn-lt"/>
                <a:cs typeface="Arial" charset="0"/>
              </a:rPr>
              <a:t> height anomaly at 200 </a:t>
            </a:r>
            <a:r>
              <a:rPr lang="en-US" sz="1100" b="1" dirty="0" err="1" smtClean="0">
                <a:solidFill>
                  <a:srgbClr val="0000FF"/>
                </a:solidFill>
                <a:latin typeface="+mn-lt"/>
                <a:cs typeface="Arial" charset="0"/>
              </a:rPr>
              <a:t>hPa</a:t>
            </a:r>
            <a:r>
              <a:rPr lang="en-US" sz="1100" b="1" dirty="0" smtClean="0">
                <a:solidFill>
                  <a:srgbClr val="0000FF"/>
                </a:solidFill>
                <a:latin typeface="+mn-lt"/>
                <a:cs typeface="Arial" charset="0"/>
              </a:rPr>
              <a:t> associated that  affects  the precipitation extremes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resentation xmlns="http://schemas.microsoft.com/sharepoint/v3">Ghan-SeaSaltVariabilityClouds-JGRAtmos-Feb2015</Presentation>
    <SlideDescription xmlns="http://schemas.microsoft.com/sharepoint/v3">The Influence of Sea Salt Variability on Clouds </SlideDescription>
    <Funding xmlns="98b00cf3-a6ce-40de-8923-f140beb786e9">ESM (EaSM)
RGCM</Funding>
  </documentManagement>
</p:properti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A85D94-C955-45B3-A797-795E315E335B}">
  <ds:schemaRefs>
    <ds:schemaRef ds:uri="http://www.w3.org/XML/1998/namespace"/>
    <ds:schemaRef ds:uri="http://schemas.openxmlformats.org/package/2006/metadata/core-properties"/>
    <ds:schemaRef ds:uri="http://schemas.microsoft.com/sharepoint/v3"/>
    <ds:schemaRef ds:uri="http://schemas.microsoft.com/office/2006/documentManagement/types"/>
    <ds:schemaRef ds:uri="http://schemas.microsoft.com/office/infopath/2007/PartnerControls"/>
    <ds:schemaRef ds:uri="http://schemas.microsoft.com/office/2006/metadata/properties"/>
    <ds:schemaRef ds:uri="98b00cf3-a6ce-40de-8923-f140beb786e9"/>
    <ds:schemaRef ds:uri="http://purl.org/dc/dcmitype/"/>
    <ds:schemaRef ds:uri="http://purl.org/dc/terms/"/>
    <ds:schemaRef ds:uri="http://purl.org/dc/elements/1.1/"/>
  </ds:schemaRefs>
</ds:datastoreItem>
</file>

<file path=customXml/itemProps2.xml><?xml version="1.0" encoding="utf-8"?>
<ds:datastoreItem xmlns:ds="http://schemas.openxmlformats.org/officeDocument/2006/customXml" ds:itemID="{501985D1-7950-4132-B43C-C5F5A6599740}">
  <ds:schemaRefs>
    <ds:schemaRef ds:uri="http://schemas.microsoft.com/office/2006/metadata/longProperties"/>
  </ds:schemaRefs>
</ds:datastoreItem>
</file>

<file path=customXml/itemProps3.xml><?xml version="1.0" encoding="utf-8"?>
<ds:datastoreItem xmlns:ds="http://schemas.openxmlformats.org/officeDocument/2006/customXml" ds:itemID="{0962C094-2505-432B-8E36-168CC993AE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8299</TotalTime>
  <Words>261</Words>
  <Application>Microsoft Office PowerPoint</Application>
  <PresentationFormat>On-screen Show (4:3)</PresentationFormat>
  <Paragraphs>44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DOE-Sample-Slide-Highlights-Template</vt:lpstr>
      <vt:lpstr>PowerPoint Presentation</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Ghan-SeaSaltVariabilityClouds-JGRAtmos-Feb2015</dc:title>
  <dc:creator>Steve.Ghan@pnnl.gov</dc:creator>
  <cp:lastModifiedBy>JOvink</cp:lastModifiedBy>
  <cp:revision>95</cp:revision>
  <cp:lastPrinted>2011-05-11T17:30:12Z</cp:lastPrinted>
  <dcterms:created xsi:type="dcterms:W3CDTF">2014-01-03T21:30:52Z</dcterms:created>
  <dcterms:modified xsi:type="dcterms:W3CDTF">2015-10-23T16:19:01Z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EP6D6TSR2XSE-14-219</vt:lpwstr>
  </property>
  <property fmtid="{D5CDD505-2E9C-101B-9397-08002B2CF9AE}" pid="3" name="_dlc_DocIdItemGuid">
    <vt:lpwstr>837cf63c-0d11-4ee4-b16f-79c376516758</vt:lpwstr>
  </property>
  <property fmtid="{D5CDD505-2E9C-101B-9397-08002B2CF9AE}" pid="4" name="_dlc_DocIdUrl">
    <vt:lpwstr>https://collaborate.pnl.gov/projects/asgc/research_highlights/_layouts/DocIdRedir.aspx?ID=EP6D6TSR2XSE-14-219, EP6D6TSR2XSE-14-219</vt:lpwstr>
  </property>
  <property fmtid="{D5CDD505-2E9C-101B-9397-08002B2CF9AE}" pid="5" name="Highlight">
    <vt:lpwstr/>
  </property>
  <property fmtid="{D5CDD505-2E9C-101B-9397-08002B2CF9AE}" pid="6" name="ContentTypeId">
    <vt:lpwstr>0x010100A22E315B1F3C42B49A0E90D2F9AB5AB100A3ADA40348D53C4EA114B46FA9468BEB</vt:lpwstr>
  </property>
  <property fmtid="{D5CDD505-2E9C-101B-9397-08002B2CF9AE}" pid="7" name="ContentType">
    <vt:lpwstr>Slide</vt:lpwstr>
  </property>
  <property fmtid="{D5CDD505-2E9C-101B-9397-08002B2CF9AE}" pid="8" name="FY">
    <vt:lpwstr/>
  </property>
</Properties>
</file>