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0988A-B1F8-4F3A-AAD7-8ABD8564B2F7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45738-F089-4C63-86F4-DC042693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9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https://www.pnnl.gov/science/highlights/highlights.asp?division=749  </a:t>
            </a:r>
            <a:endParaRPr lang="en-US" altLang="en-US" sz="10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6/28/2016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22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52401" y="152400"/>
            <a:ext cx="883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Impacts of El </a:t>
            </a:r>
            <a:r>
              <a:rPr lang="en-US" sz="2800" b="1" dirty="0" smtClean="0"/>
              <a:t>Niño and Aerosols </a:t>
            </a:r>
            <a:r>
              <a:rPr lang="en-US" sz="2800" b="1" dirty="0"/>
              <a:t>on </a:t>
            </a:r>
            <a:r>
              <a:rPr lang="en-US" sz="2800" b="1" dirty="0" smtClean="0"/>
              <a:t>Cloud </a:t>
            </a:r>
            <a:r>
              <a:rPr lang="en-US" sz="2800" b="1" dirty="0"/>
              <a:t>R</a:t>
            </a:r>
            <a:r>
              <a:rPr lang="en-US" sz="2800" b="1" dirty="0" smtClean="0"/>
              <a:t>adiative </a:t>
            </a:r>
            <a:r>
              <a:rPr lang="en-US" sz="2800" b="1" dirty="0"/>
              <a:t>E</a:t>
            </a:r>
            <a:r>
              <a:rPr lang="en-US" sz="2800" b="1" dirty="0" smtClean="0"/>
              <a:t>ffects</a:t>
            </a:r>
            <a:endParaRPr lang="en-US" sz="2800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799" y="6227802"/>
            <a:ext cx="8458199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Yang Y, LM Russell, L Xu, S Lou, MA </a:t>
            </a:r>
            <a:r>
              <a:rPr lang="en-US" sz="1000" dirty="0" err="1"/>
              <a:t>Lamjiri</a:t>
            </a:r>
            <a:r>
              <a:rPr lang="en-US" sz="1000" dirty="0"/>
              <a:t>, RCJ Somerville, AJ Miller, DR </a:t>
            </a:r>
            <a:r>
              <a:rPr lang="en-US" sz="1000" dirty="0" err="1"/>
              <a:t>Cayan</a:t>
            </a:r>
            <a:r>
              <a:rPr lang="en-US" sz="1000" dirty="0"/>
              <a:t>, MJ </a:t>
            </a:r>
            <a:r>
              <a:rPr lang="en-US" sz="1000" dirty="0" err="1"/>
              <a:t>DeFlorio</a:t>
            </a:r>
            <a:r>
              <a:rPr lang="en-US" sz="1000" dirty="0"/>
              <a:t>, SJ Ghan, Y Liu, B Singh, H Wang, J-H Yoon, PJ Rasch. 2016. “Impacts of ENSO Events on Cloud Radiative Effects in Preindustrial Conditions: Changes in Cloud Fraction and Their Dependence on Interactive Aerosol Emissions and Concentrations. </a:t>
            </a:r>
            <a:r>
              <a:rPr lang="en-US" sz="1000" i="1" dirty="0"/>
              <a:t>Journal of Geophysical Research: Atmospheres</a:t>
            </a:r>
            <a:r>
              <a:rPr lang="en-US" sz="1000" dirty="0"/>
              <a:t> 121. DOI: 10.1002/2015JD024503</a:t>
            </a:r>
            <a:endParaRPr lang="en-US" sz="1000" dirty="0"/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4267200" y="3429000"/>
            <a:ext cx="469653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Observed and simulated zonal mean of standard deviation of </a:t>
            </a: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shortwave and longwave cloud radiative effects. </a:t>
            </a: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Black line represents values from CERES-EBAF observations. Red, green, and blue lines represent values from the IRUN, </a:t>
            </a: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ERUN (without emissions variability), </a:t>
            </a: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and </a:t>
            </a: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CRUN </a:t>
            </a:r>
            <a:r>
              <a:rPr lang="en-US" sz="1400" b="1" dirty="0" smtClean="0">
                <a:solidFill>
                  <a:srgbClr val="0000FF"/>
                </a:solidFill>
                <a:cs typeface="Arial" charset="0"/>
              </a:rPr>
              <a:t>(</a:t>
            </a:r>
            <a:r>
              <a:rPr lang="en-US" sz="1400" b="1" dirty="0">
                <a:solidFill>
                  <a:srgbClr val="0000FF"/>
                </a:solidFill>
                <a:cs typeface="Arial" charset="0"/>
              </a:rPr>
              <a:t>without </a:t>
            </a:r>
            <a:r>
              <a:rPr lang="en-US" sz="1400" b="1" dirty="0" smtClean="0">
                <a:solidFill>
                  <a:srgbClr val="0000FF"/>
                </a:solidFill>
                <a:cs typeface="Arial" charset="0"/>
              </a:rPr>
              <a:t>concentration variability</a:t>
            </a:r>
            <a:r>
              <a:rPr lang="en-US" sz="1400" b="1" dirty="0">
                <a:solidFill>
                  <a:srgbClr val="0000FF"/>
                </a:solidFill>
                <a:cs typeface="Arial" charset="0"/>
              </a:rPr>
              <a:t>)</a:t>
            </a: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of CESM model simulations.</a:t>
            </a:r>
            <a:endParaRPr lang="en-US" sz="1400" b="1" dirty="0" smtClean="0">
              <a:solidFill>
                <a:srgbClr val="0000FF"/>
              </a:solidFill>
              <a:latin typeface="+mn-lt"/>
              <a:cs typeface="Arial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114800" y="5029200"/>
            <a:ext cx="487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marL="231775" indent="-231775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Aerosols contribute to </a:t>
            </a:r>
            <a:r>
              <a:rPr lang="en-US" altLang="en-US" sz="1600" dirty="0" smtClean="0"/>
              <a:t>10–30% </a:t>
            </a:r>
            <a:r>
              <a:rPr lang="en-US" altLang="en-US" sz="1600" dirty="0"/>
              <a:t>of the interannual variability of cloud radiative effects over the </a:t>
            </a:r>
            <a:r>
              <a:rPr lang="en-US" altLang="en-US" sz="1600" dirty="0" smtClean="0"/>
              <a:t>tropics.</a:t>
            </a:r>
            <a:endParaRPr lang="en-US" altLang="en-US" sz="16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838200"/>
            <a:ext cx="4038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Determine the relationships between cloud radiative effects and </a:t>
            </a:r>
            <a:r>
              <a:rPr lang="en-US" altLang="en-US" sz="1600" dirty="0"/>
              <a:t>El Niño events</a:t>
            </a:r>
            <a:r>
              <a:rPr lang="en-US" altLang="en-US" sz="1600" dirty="0" smtClean="0"/>
              <a:t>, and quantify contributions </a:t>
            </a:r>
            <a:r>
              <a:rPr lang="en-US" altLang="en-US" sz="1600" dirty="0"/>
              <a:t>of natural aerosol variability and cloud fraction </a:t>
            </a:r>
            <a:r>
              <a:rPr lang="en-US" altLang="en-US" sz="1600" dirty="0" smtClean="0"/>
              <a:t>to </a:t>
            </a:r>
            <a:r>
              <a:rPr lang="en-US" altLang="en-US" sz="1600" dirty="0"/>
              <a:t>interannual variations in cloud radiative effects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Perform simulations with and without interannual variations of emissions and concentrations of natural aerosols.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Apply statistical analysis for the cloud radiative effects.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Quantify the changes in cloud radiative effects due to the variability of emissions and concentrations.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Estimate the contributions of cloud fraction and natural aerosols to the variations in cloud radiative effects.</a:t>
            </a:r>
          </a:p>
        </p:txBody>
      </p:sp>
      <p:pic>
        <p:nvPicPr>
          <p:cNvPr id="4" name="Picture 3" descr="Figure_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066800"/>
            <a:ext cx="4848933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5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Ghan-slide-CLUBB-March2015</Presentation>
    <Funding xmlns="98b00cf3-a6ce-40de-8923-f140beb786e9">ESM, RGCM, ASR, ORLCF computing resources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57CF67-6BA6-4A1E-B8C5-B07E490E2EDB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98b00cf3-a6ce-40de-8923-f140beb786e9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7C11706-C08E-46DB-A51C-2002EDDF1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14201</TotalTime>
  <Words>261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Ghan-slide-CLUBB-March2015</dc:title>
  <dc:creator>Steve.Ghan@pnnl.gov</dc:creator>
  <cp:lastModifiedBy>JOvink</cp:lastModifiedBy>
  <cp:revision>94</cp:revision>
  <cp:lastPrinted>2011-05-11T17:30:12Z</cp:lastPrinted>
  <dcterms:created xsi:type="dcterms:W3CDTF">2014-01-03T21:30:52Z</dcterms:created>
  <dcterms:modified xsi:type="dcterms:W3CDTF">2016-06-29T19:12:43Z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Ghan-slide-CLUBB-March2015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