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A934B04-AE6E-4DAC-BFD5-243D78D9F522}" type="datetimeFigureOut">
              <a:rPr lang="en-US" smtClean="0"/>
              <a:t>3/31/2014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C1A079B-78D9-44C9-8125-12DF6083DE89}" type="slidenum">
              <a:rPr lang="en-US" smtClean="0"/>
              <a:t>‹#›</a:t>
            </a:fld>
            <a:endParaRPr lang="en-US"/>
          </a:p>
        </p:txBody>
      </p:sp>
    </p:spTree>
    <p:extLst>
      <p:ext uri="{BB962C8B-B14F-4D97-AF65-F5344CB8AC3E}">
        <p14:creationId xmlns:p14="http://schemas.microsoft.com/office/powerpoint/2010/main" val="119821984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itchFamily="34" charset="0"/>
                <a:ea typeface="MS PGothic" pitchFamily="34" charset="-128"/>
              </a:defRPr>
            </a:lvl1pPr>
            <a:lvl2pPr marL="742950" indent="-285750">
              <a:defRPr>
                <a:solidFill>
                  <a:schemeClr val="tx1"/>
                </a:solidFill>
                <a:latin typeface="Calibri" pitchFamily="34" charset="0"/>
                <a:ea typeface="MS PGothic" pitchFamily="34" charset="-128"/>
              </a:defRPr>
            </a:lvl2pPr>
            <a:lvl3pPr marL="1143000" indent="-228600">
              <a:defRPr>
                <a:solidFill>
                  <a:schemeClr val="tx1"/>
                </a:solidFill>
                <a:latin typeface="Calibri" pitchFamily="34" charset="0"/>
                <a:ea typeface="MS PGothic" pitchFamily="34" charset="-128"/>
              </a:defRPr>
            </a:lvl3pPr>
            <a:lvl4pPr marL="1600200" indent="-228600">
              <a:defRPr>
                <a:solidFill>
                  <a:schemeClr val="tx1"/>
                </a:solidFill>
                <a:latin typeface="Calibri" pitchFamily="34" charset="0"/>
                <a:ea typeface="MS PGothic" pitchFamily="34" charset="-128"/>
              </a:defRPr>
            </a:lvl4pPr>
            <a:lvl5pPr marL="2057400" indent="-228600">
              <a:defRPr>
                <a:solidFill>
                  <a:schemeClr val="tx1"/>
                </a:solidFill>
                <a:latin typeface="Calibri" pitchFamily="34" charset="0"/>
                <a:ea typeface="MS PGothic" pitchFamily="34" charset="-128"/>
              </a:defRPr>
            </a:lvl5pPr>
            <a:lvl6pPr marL="2514600" indent="-228600" eaLnBrk="0" fontAlgn="base" hangingPunct="0">
              <a:spcBef>
                <a:spcPct val="0"/>
              </a:spcBef>
              <a:spcAft>
                <a:spcPct val="0"/>
              </a:spcAft>
              <a:defRPr>
                <a:solidFill>
                  <a:schemeClr val="tx1"/>
                </a:solidFill>
                <a:latin typeface="Calibri" pitchFamily="34" charset="0"/>
                <a:ea typeface="MS PGothic" pitchFamily="34" charset="-128"/>
              </a:defRPr>
            </a:lvl6pPr>
            <a:lvl7pPr marL="2971800" indent="-228600" eaLnBrk="0" fontAlgn="base" hangingPunct="0">
              <a:spcBef>
                <a:spcPct val="0"/>
              </a:spcBef>
              <a:spcAft>
                <a:spcPct val="0"/>
              </a:spcAft>
              <a:defRPr>
                <a:solidFill>
                  <a:schemeClr val="tx1"/>
                </a:solidFill>
                <a:latin typeface="Calibri" pitchFamily="34" charset="0"/>
                <a:ea typeface="MS PGothic" pitchFamily="34" charset="-128"/>
              </a:defRPr>
            </a:lvl7pPr>
            <a:lvl8pPr marL="3429000" indent="-228600" eaLnBrk="0" fontAlgn="base" hangingPunct="0">
              <a:spcBef>
                <a:spcPct val="0"/>
              </a:spcBef>
              <a:spcAft>
                <a:spcPct val="0"/>
              </a:spcAft>
              <a:defRPr>
                <a:solidFill>
                  <a:schemeClr val="tx1"/>
                </a:solidFill>
                <a:latin typeface="Calibri" pitchFamily="34" charset="0"/>
                <a:ea typeface="MS PGothic" pitchFamily="34" charset="-128"/>
              </a:defRPr>
            </a:lvl8pPr>
            <a:lvl9pPr marL="3886200" indent="-228600" eaLnBrk="0" fontAlgn="base" hangingPunct="0">
              <a:spcBef>
                <a:spcPct val="0"/>
              </a:spcBef>
              <a:spcAft>
                <a:spcPct val="0"/>
              </a:spcAft>
              <a:defRPr>
                <a:solidFill>
                  <a:schemeClr val="tx1"/>
                </a:solidFill>
                <a:latin typeface="Calibri" pitchFamily="34" charset="0"/>
                <a:ea typeface="MS PGothic" pitchFamily="34" charset="-128"/>
              </a:defRPr>
            </a:lvl9pPr>
          </a:lstStyle>
          <a:p>
            <a:fld id="{0A2ED4EB-8A2C-48DB-A7E7-25EE69AE9E02}" type="slidenum">
              <a:rPr lang="en-US" altLang="en-US">
                <a:cs typeface="Arial" charset="0"/>
              </a:rPr>
              <a:pPr/>
              <a:t>1</a:t>
            </a:fld>
            <a:endParaRPr lang="en-US" altLang="en-US">
              <a:cs typeface="Arial" charset="0"/>
            </a:endParaRPr>
          </a:p>
        </p:txBody>
      </p:sp>
      <p:sp>
        <p:nvSpPr>
          <p:cNvPr id="5123"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4"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defTabSz="898525" eaLnBrk="1" hangingPunct="1">
              <a:spcBef>
                <a:spcPct val="0"/>
              </a:spcBef>
            </a:pPr>
            <a:r>
              <a:rPr lang="en-US" altLang="en-US" sz="1000" smtClean="0"/>
              <a:t>http://www.pnl.gov/science/highlights/highlights.asp?division=749</a:t>
            </a:r>
          </a:p>
          <a:p>
            <a:pPr defTabSz="898525" eaLnBrk="1" hangingPunct="1">
              <a:spcBef>
                <a:spcPct val="0"/>
              </a:spcBef>
            </a:pPr>
            <a:endParaRPr lang="en-US" altLang="en-US" sz="1000" smtClean="0"/>
          </a:p>
          <a:p>
            <a:pPr defTabSz="898525" eaLnBrk="1" hangingPunct="1">
              <a:spcBef>
                <a:spcPct val="0"/>
              </a:spcBef>
            </a:pPr>
            <a:r>
              <a:rPr lang="en-US" altLang="en-US" sz="1000" i="1" smtClean="0"/>
              <a:t>Acknowledgements. </a:t>
            </a:r>
            <a:r>
              <a:rPr lang="en-US" altLang="en-US" sz="1000" smtClean="0"/>
              <a:t>Funding for this manuscript has been provided by a U.S. Department of Energy (DOE) Early Career grant awarded to Dr. Gustafson. H. Wang also acknowledges support from the DOE Earth System Modeling Program. The Environmental Molecular Science Laboratory and the Pacific Northwest National Laboratory Institutional Computing program provided high performance computing resources. The Pacific Northwest National Laboratory is operated for DOE by Battelle Memorial Institute under Contract No. DE-AC05-76RL01830.</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457200" y="1600200"/>
            <a:ext cx="8229600" cy="4525963"/>
          </a:xfrm>
        </p:spPr>
        <p:txBody>
          <a:bodyPr rtlCol="0">
            <a:normAutofit/>
          </a:bodyPr>
          <a:lstStyle/>
          <a:p>
            <a:pPr lvl="0"/>
            <a:r>
              <a:rPr lang="en-US" noProof="0" smtClean="0"/>
              <a:t>Click icon to add table</a:t>
            </a:r>
            <a:endParaRPr lang="en-US" noProof="0" dirty="0" smtClean="0"/>
          </a:p>
        </p:txBody>
      </p:sp>
    </p:spTree>
    <p:extLst>
      <p:ext uri="{BB962C8B-B14F-4D97-AF65-F5344CB8AC3E}">
        <p14:creationId xmlns:p14="http://schemas.microsoft.com/office/powerpoint/2010/main" val="4140615475"/>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eaLnBrk="1" hangingPunct="1">
              <a:defRPr sz="1200" smtClean="0">
                <a:solidFill>
                  <a:srgbClr val="898989"/>
                </a:solidFill>
              </a:defRPr>
            </a:lvl1pPr>
          </a:lstStyle>
          <a:p>
            <a:pPr>
              <a:defRPr/>
            </a:pPr>
            <a:fld id="{0101ADE4-CBE9-4BB3-BCA1-E98937A87672}" type="datetimeFigureOut">
              <a:rPr lang="en-US" altLang="en-US"/>
              <a:pPr>
                <a:defRPr/>
              </a:pPr>
              <a:t>3/31/2014</a:t>
            </a:fld>
            <a:endParaRPr lang="en-US" alt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ea typeface="+mn-ea"/>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smtClean="0">
                <a:solidFill>
                  <a:srgbClr val="898989"/>
                </a:solidFill>
              </a:defRPr>
            </a:lvl1pPr>
          </a:lstStyle>
          <a:p>
            <a:pPr>
              <a:defRPr/>
            </a:pPr>
            <a:fld id="{334E1A50-1727-46E1-BD26-F4DE492ED1FA}" type="slidenum">
              <a:rPr lang="en-US" altLang="en-US"/>
              <a:pPr>
                <a:defRPr/>
              </a:pPr>
              <a:t>‹#›</a:t>
            </a:fld>
            <a:endParaRPr lang="en-US" altLang="en-US"/>
          </a:p>
        </p:txBody>
      </p:sp>
    </p:spTree>
    <p:extLst>
      <p:ext uri="{BB962C8B-B14F-4D97-AF65-F5344CB8AC3E}">
        <p14:creationId xmlns:p14="http://schemas.microsoft.com/office/powerpoint/2010/main" val="2752640529"/>
      </p:ext>
    </p:extLst>
  </p:cSld>
  <p:clrMap bg1="lt1" tx1="dk1" bg2="lt2" tx2="dk2" accent1="accent1" accent2="accent2" accent3="accent3" accent4="accent4" accent5="accent5" accent6="accent6" hlink="hlink" folHlink="folHlink"/>
  <p:sldLayoutIdLst>
    <p:sldLayoutId id="2147483649" r:id="rId1"/>
  </p:sldLayoutIdLst>
  <p:txStyles>
    <p:titleStyle>
      <a:lvl1pPr algn="ctr" rtl="0" eaLnBrk="0" fontAlgn="base" hangingPunct="0">
        <a:spcBef>
          <a:spcPct val="0"/>
        </a:spcBef>
        <a:spcAft>
          <a:spcPct val="0"/>
        </a:spcAft>
        <a:defRPr sz="4400" kern="1200">
          <a:solidFill>
            <a:schemeClr val="tx1"/>
          </a:solidFill>
          <a:latin typeface="+mj-lt"/>
          <a:ea typeface="MS PGothic" pitchFamily="34" charset="-128"/>
          <a:cs typeface="ＭＳ Ｐゴシック" charset="0"/>
        </a:defRPr>
      </a:lvl1pPr>
      <a:lvl2pPr algn="ctr" rtl="0" eaLnBrk="0" fontAlgn="base" hangingPunct="0">
        <a:spcBef>
          <a:spcPct val="0"/>
        </a:spcBef>
        <a:spcAft>
          <a:spcPct val="0"/>
        </a:spcAft>
        <a:defRPr sz="4400">
          <a:solidFill>
            <a:schemeClr val="tx1"/>
          </a:solidFill>
          <a:latin typeface="Calibri" pitchFamily="34" charset="0"/>
          <a:ea typeface="MS PGothic" pitchFamily="34" charset="-128"/>
          <a:cs typeface="ＭＳ Ｐゴシック" charset="0"/>
        </a:defRPr>
      </a:lvl2pPr>
      <a:lvl3pPr algn="ctr" rtl="0" eaLnBrk="0" fontAlgn="base" hangingPunct="0">
        <a:spcBef>
          <a:spcPct val="0"/>
        </a:spcBef>
        <a:spcAft>
          <a:spcPct val="0"/>
        </a:spcAft>
        <a:defRPr sz="4400">
          <a:solidFill>
            <a:schemeClr val="tx1"/>
          </a:solidFill>
          <a:latin typeface="Calibri" pitchFamily="34" charset="0"/>
          <a:ea typeface="MS PGothic" pitchFamily="34" charset="-128"/>
          <a:cs typeface="ＭＳ Ｐゴシック" charset="0"/>
        </a:defRPr>
      </a:lvl3pPr>
      <a:lvl4pPr algn="ctr" rtl="0" eaLnBrk="0" fontAlgn="base" hangingPunct="0">
        <a:spcBef>
          <a:spcPct val="0"/>
        </a:spcBef>
        <a:spcAft>
          <a:spcPct val="0"/>
        </a:spcAft>
        <a:defRPr sz="4400">
          <a:solidFill>
            <a:schemeClr val="tx1"/>
          </a:solidFill>
          <a:latin typeface="Calibri" pitchFamily="34" charset="0"/>
          <a:ea typeface="MS PGothic" pitchFamily="34" charset="-128"/>
          <a:cs typeface="ＭＳ Ｐゴシック" charset="0"/>
        </a:defRPr>
      </a:lvl4pPr>
      <a:lvl5pPr algn="ctr" rtl="0" eaLnBrk="0" fontAlgn="base" hangingPunct="0">
        <a:spcBef>
          <a:spcPct val="0"/>
        </a:spcBef>
        <a:spcAft>
          <a:spcPct val="0"/>
        </a:spcAft>
        <a:defRPr sz="4400">
          <a:solidFill>
            <a:schemeClr val="tx1"/>
          </a:solidFill>
          <a:latin typeface="Calibri" pitchFamily="34" charset="0"/>
          <a:ea typeface="MS PGothic" pitchFamily="34" charset="-128"/>
          <a:cs typeface="ＭＳ Ｐゴシック"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S PGothic" pitchFamily="34" charset="-128"/>
          <a:cs typeface="ＭＳ Ｐゴシック" charset="0"/>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S PGothic" pitchFamily="34" charset="-128"/>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S PGothic" pitchFamily="34" charset="-128"/>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S PGothic" pitchFamily="34" charset="-128"/>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S PGothic" pitchFamily="34" charset="-128"/>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3"/>
          <p:cNvSpPr>
            <a:spLocks noChangeArrowheads="1"/>
          </p:cNvSpPr>
          <p:nvPr/>
        </p:nvSpPr>
        <p:spPr bwMode="auto">
          <a:xfrm>
            <a:off x="152400" y="3352800"/>
            <a:ext cx="3429000" cy="281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1775" indent="-231775">
              <a:spcBef>
                <a:spcPct val="20000"/>
              </a:spcBef>
              <a:buFont typeface="Arial" charset="0"/>
              <a:buChar char="•"/>
              <a:defRPr sz="3200">
                <a:solidFill>
                  <a:schemeClr val="tx1"/>
                </a:solidFill>
                <a:latin typeface="Calibri" pitchFamily="34" charset="0"/>
                <a:ea typeface="MS PGothic" pitchFamily="34" charset="-128"/>
              </a:defRPr>
            </a:lvl1pPr>
            <a:lvl2pPr marL="742950" indent="-285750">
              <a:spcBef>
                <a:spcPct val="20000"/>
              </a:spcBef>
              <a:buFont typeface="Arial" charset="0"/>
              <a:buChar char="–"/>
              <a:defRPr sz="2800">
                <a:solidFill>
                  <a:schemeClr val="tx1"/>
                </a:solidFill>
                <a:latin typeface="Calibri" pitchFamily="34" charset="0"/>
                <a:ea typeface="MS PGothic" pitchFamily="34" charset="-128"/>
              </a:defRPr>
            </a:lvl2pPr>
            <a:lvl3pPr marL="1143000" indent="-228600">
              <a:spcBef>
                <a:spcPct val="20000"/>
              </a:spcBef>
              <a:buFont typeface="Arial" charset="0"/>
              <a:buChar char="•"/>
              <a:defRPr sz="2400">
                <a:solidFill>
                  <a:schemeClr val="tx1"/>
                </a:solidFill>
                <a:latin typeface="Calibri" pitchFamily="34" charset="0"/>
                <a:ea typeface="MS PGothic" pitchFamily="34" charset="-128"/>
              </a:defRPr>
            </a:lvl3pPr>
            <a:lvl4pPr marL="1600200" indent="-228600">
              <a:spcBef>
                <a:spcPct val="20000"/>
              </a:spcBef>
              <a:buFont typeface="Arial" charset="0"/>
              <a:buChar char="–"/>
              <a:defRPr sz="2000">
                <a:solidFill>
                  <a:schemeClr val="tx1"/>
                </a:solidFill>
                <a:latin typeface="Calibri" pitchFamily="34" charset="0"/>
                <a:ea typeface="MS PGothic" pitchFamily="34" charset="-128"/>
              </a:defRPr>
            </a:lvl4pPr>
            <a:lvl5pPr marL="2057400" indent="-228600">
              <a:spcBef>
                <a:spcPct val="20000"/>
              </a:spcBef>
              <a:buFont typeface="Arial" charset="0"/>
              <a:buChar char="»"/>
              <a:defRPr sz="2000">
                <a:solidFill>
                  <a:schemeClr val="tx1"/>
                </a:solidFill>
                <a:latin typeface="Calibri" pitchFamily="34" charset="0"/>
                <a:ea typeface="MS PGothic" pitchFamily="34" charset="-128"/>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MS PGothic" pitchFamily="34" charset="-128"/>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MS PGothic" pitchFamily="34" charset="-128"/>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MS PGothic" pitchFamily="34" charset="-128"/>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MS PGothic" pitchFamily="34" charset="-128"/>
              </a:defRPr>
            </a:lvl9pPr>
          </a:lstStyle>
          <a:p>
            <a:pPr algn="ctr" eaLnBrk="1" hangingPunct="1">
              <a:spcBef>
                <a:spcPct val="15000"/>
              </a:spcBef>
              <a:buFontTx/>
              <a:buNone/>
            </a:pPr>
            <a:endParaRPr lang="en-US" altLang="en-US" sz="1600"/>
          </a:p>
        </p:txBody>
      </p:sp>
      <p:sp>
        <p:nvSpPr>
          <p:cNvPr id="3075" name="Rectangle 4"/>
          <p:cNvSpPr>
            <a:spLocks noChangeArrowheads="1"/>
          </p:cNvSpPr>
          <p:nvPr/>
        </p:nvSpPr>
        <p:spPr bwMode="auto">
          <a:xfrm>
            <a:off x="152400" y="1309688"/>
            <a:ext cx="3657600" cy="548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1775" indent="-231775">
              <a:spcBef>
                <a:spcPct val="20000"/>
              </a:spcBef>
              <a:buFont typeface="Arial" charset="0"/>
              <a:buChar char="•"/>
              <a:defRPr sz="3200">
                <a:solidFill>
                  <a:schemeClr val="tx1"/>
                </a:solidFill>
                <a:latin typeface="Calibri" pitchFamily="34" charset="0"/>
                <a:ea typeface="MS PGothic" pitchFamily="34" charset="-128"/>
              </a:defRPr>
            </a:lvl1pPr>
            <a:lvl2pPr marL="742950" indent="-285750">
              <a:spcBef>
                <a:spcPct val="20000"/>
              </a:spcBef>
              <a:buFont typeface="Arial" charset="0"/>
              <a:buChar char="–"/>
              <a:defRPr sz="2800">
                <a:solidFill>
                  <a:schemeClr val="tx1"/>
                </a:solidFill>
                <a:latin typeface="Calibri" pitchFamily="34" charset="0"/>
                <a:ea typeface="MS PGothic" pitchFamily="34" charset="-128"/>
              </a:defRPr>
            </a:lvl2pPr>
            <a:lvl3pPr marL="1143000" indent="-228600">
              <a:spcBef>
                <a:spcPct val="20000"/>
              </a:spcBef>
              <a:buFont typeface="Arial" charset="0"/>
              <a:buChar char="•"/>
              <a:defRPr sz="2400">
                <a:solidFill>
                  <a:schemeClr val="tx1"/>
                </a:solidFill>
                <a:latin typeface="Calibri" pitchFamily="34" charset="0"/>
                <a:ea typeface="MS PGothic" pitchFamily="34" charset="-128"/>
              </a:defRPr>
            </a:lvl3pPr>
            <a:lvl4pPr marL="1600200" indent="-228600">
              <a:spcBef>
                <a:spcPct val="20000"/>
              </a:spcBef>
              <a:buFont typeface="Arial" charset="0"/>
              <a:buChar char="–"/>
              <a:defRPr sz="2000">
                <a:solidFill>
                  <a:schemeClr val="tx1"/>
                </a:solidFill>
                <a:latin typeface="Calibri" pitchFamily="34" charset="0"/>
                <a:ea typeface="MS PGothic" pitchFamily="34" charset="-128"/>
              </a:defRPr>
            </a:lvl4pPr>
            <a:lvl5pPr marL="2057400" indent="-228600">
              <a:spcBef>
                <a:spcPct val="20000"/>
              </a:spcBef>
              <a:buFont typeface="Arial" charset="0"/>
              <a:buChar char="»"/>
              <a:defRPr sz="2000">
                <a:solidFill>
                  <a:schemeClr val="tx1"/>
                </a:solidFill>
                <a:latin typeface="Calibri" pitchFamily="34" charset="0"/>
                <a:ea typeface="MS PGothic" pitchFamily="34" charset="-128"/>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MS PGothic" pitchFamily="34" charset="-128"/>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MS PGothic" pitchFamily="34" charset="-128"/>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MS PGothic" pitchFamily="34" charset="-128"/>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MS PGothic" pitchFamily="34" charset="-128"/>
              </a:defRPr>
            </a:lvl9pPr>
          </a:lstStyle>
          <a:p>
            <a:pPr algn="ctr" eaLnBrk="1" hangingPunct="1">
              <a:spcBef>
                <a:spcPct val="15000"/>
              </a:spcBef>
              <a:buFontTx/>
              <a:buNone/>
            </a:pPr>
            <a:r>
              <a:rPr lang="en-US" altLang="en-US" sz="1800" b="1" dirty="0">
                <a:cs typeface="Arial" charset="0"/>
              </a:rPr>
              <a:t>Objective</a:t>
            </a:r>
          </a:p>
          <a:p>
            <a:pPr eaLnBrk="1" hangingPunct="1">
              <a:spcBef>
                <a:spcPct val="15000"/>
              </a:spcBef>
              <a:buFont typeface="Arial" charset="0"/>
              <a:buChar char="●"/>
            </a:pPr>
            <a:r>
              <a:rPr lang="en-US" altLang="en-US" sz="1600" dirty="0">
                <a:cs typeface="Arial" charset="0"/>
              </a:rPr>
              <a:t>Understand the impact of subgrid-scale radiation-turbulence interaction on climate simulations of marine low clouds</a:t>
            </a:r>
          </a:p>
          <a:p>
            <a:pPr eaLnBrk="1" hangingPunct="1">
              <a:spcBef>
                <a:spcPct val="15000"/>
              </a:spcBef>
              <a:buFontTx/>
              <a:buNone/>
            </a:pPr>
            <a:endParaRPr lang="en-US" altLang="en-US" sz="1600" dirty="0">
              <a:cs typeface="Arial" charset="0"/>
            </a:endParaRPr>
          </a:p>
          <a:p>
            <a:pPr algn="ctr" eaLnBrk="1" hangingPunct="1">
              <a:spcBef>
                <a:spcPct val="15000"/>
              </a:spcBef>
              <a:buFontTx/>
              <a:buNone/>
            </a:pPr>
            <a:r>
              <a:rPr lang="en-US" altLang="en-US" sz="1800" b="1" dirty="0">
                <a:cs typeface="Arial" charset="0"/>
              </a:rPr>
              <a:t>Approach</a:t>
            </a:r>
          </a:p>
          <a:p>
            <a:pPr eaLnBrk="1" hangingPunct="1">
              <a:spcBef>
                <a:spcPct val="15000"/>
              </a:spcBef>
              <a:buFont typeface="Arial" charset="0"/>
              <a:buChar char="●"/>
            </a:pPr>
            <a:r>
              <a:rPr lang="en-US" altLang="en-US" sz="1600" dirty="0">
                <a:cs typeface="Arial" charset="0"/>
              </a:rPr>
              <a:t>Use large eddy simulation (LES) to study the stratocumulus-to-trade cumulus (</a:t>
            </a:r>
            <a:r>
              <a:rPr lang="en-US" altLang="en-US" sz="1600" dirty="0" err="1">
                <a:cs typeface="Arial" charset="0"/>
              </a:rPr>
              <a:t>Sc</a:t>
            </a:r>
            <a:r>
              <a:rPr lang="en-US" altLang="en-US" sz="1600" dirty="0">
                <a:cs typeface="Arial" charset="0"/>
              </a:rPr>
              <a:t>-to-Cu) transition in a climate model grid column</a:t>
            </a:r>
          </a:p>
          <a:p>
            <a:pPr eaLnBrk="1" hangingPunct="1">
              <a:spcBef>
                <a:spcPct val="15000"/>
              </a:spcBef>
              <a:buFont typeface="Arial" charset="0"/>
              <a:buChar char="●"/>
            </a:pPr>
            <a:r>
              <a:rPr lang="en-US" altLang="en-US" sz="1600" dirty="0" smtClean="0">
                <a:cs typeface="Arial" charset="0"/>
              </a:rPr>
              <a:t>Artificially remove small-scale radiation-turbulence </a:t>
            </a:r>
            <a:r>
              <a:rPr lang="en-US" altLang="en-US" sz="1600" dirty="0">
                <a:cs typeface="Arial" charset="0"/>
              </a:rPr>
              <a:t>interaction in the LES </a:t>
            </a:r>
            <a:r>
              <a:rPr lang="en-US" altLang="en-US" sz="1600" dirty="0" smtClean="0">
                <a:cs typeface="Arial" charset="0"/>
              </a:rPr>
              <a:t>by </a:t>
            </a:r>
            <a:r>
              <a:rPr lang="en-US" altLang="en-US" sz="1600" dirty="0">
                <a:cs typeface="Arial" charset="0"/>
              </a:rPr>
              <a:t>replacing the radiative heating rate at each grid point with the horizontal mean to mimic climate model parameterizations </a:t>
            </a:r>
          </a:p>
        </p:txBody>
      </p:sp>
      <p:sp>
        <p:nvSpPr>
          <p:cNvPr id="3076" name="Rectangle 5"/>
          <p:cNvSpPr>
            <a:spLocks noChangeArrowheads="1"/>
          </p:cNvSpPr>
          <p:nvPr/>
        </p:nvSpPr>
        <p:spPr bwMode="auto">
          <a:xfrm>
            <a:off x="117475" y="76200"/>
            <a:ext cx="8874125" cy="13849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charset="0"/>
              <a:buChar char="•"/>
              <a:defRPr sz="3200">
                <a:solidFill>
                  <a:schemeClr val="tx1"/>
                </a:solidFill>
                <a:latin typeface="Calibri" pitchFamily="34" charset="0"/>
                <a:ea typeface="MS PGothic" pitchFamily="34" charset="-128"/>
              </a:defRPr>
            </a:lvl1pPr>
            <a:lvl2pPr marL="742950" indent="-285750">
              <a:spcBef>
                <a:spcPct val="20000"/>
              </a:spcBef>
              <a:buFont typeface="Arial" charset="0"/>
              <a:buChar char="–"/>
              <a:defRPr sz="2800">
                <a:solidFill>
                  <a:schemeClr val="tx1"/>
                </a:solidFill>
                <a:latin typeface="Calibri" pitchFamily="34" charset="0"/>
                <a:ea typeface="MS PGothic" pitchFamily="34" charset="-128"/>
              </a:defRPr>
            </a:lvl2pPr>
            <a:lvl3pPr marL="1143000" indent="-228600">
              <a:spcBef>
                <a:spcPct val="20000"/>
              </a:spcBef>
              <a:buFont typeface="Arial" charset="0"/>
              <a:buChar char="•"/>
              <a:defRPr sz="2400">
                <a:solidFill>
                  <a:schemeClr val="tx1"/>
                </a:solidFill>
                <a:latin typeface="Calibri" pitchFamily="34" charset="0"/>
                <a:ea typeface="MS PGothic" pitchFamily="34" charset="-128"/>
              </a:defRPr>
            </a:lvl3pPr>
            <a:lvl4pPr marL="1600200" indent="-228600">
              <a:spcBef>
                <a:spcPct val="20000"/>
              </a:spcBef>
              <a:buFont typeface="Arial" charset="0"/>
              <a:buChar char="–"/>
              <a:defRPr sz="2000">
                <a:solidFill>
                  <a:schemeClr val="tx1"/>
                </a:solidFill>
                <a:latin typeface="Calibri" pitchFamily="34" charset="0"/>
                <a:ea typeface="MS PGothic" pitchFamily="34" charset="-128"/>
              </a:defRPr>
            </a:lvl4pPr>
            <a:lvl5pPr marL="2057400" indent="-228600">
              <a:spcBef>
                <a:spcPct val="20000"/>
              </a:spcBef>
              <a:buFont typeface="Arial" charset="0"/>
              <a:buChar char="»"/>
              <a:defRPr sz="2000">
                <a:solidFill>
                  <a:schemeClr val="tx1"/>
                </a:solidFill>
                <a:latin typeface="Calibri" pitchFamily="34" charset="0"/>
                <a:ea typeface="MS PGothic" pitchFamily="34" charset="-128"/>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MS PGothic" pitchFamily="34" charset="-128"/>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MS PGothic" pitchFamily="34" charset="-128"/>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MS PGothic" pitchFamily="34" charset="-128"/>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MS PGothic" pitchFamily="34" charset="-128"/>
              </a:defRPr>
            </a:lvl9pPr>
          </a:lstStyle>
          <a:p>
            <a:pPr eaLnBrk="1" hangingPunct="1">
              <a:spcBef>
                <a:spcPct val="0"/>
              </a:spcBef>
              <a:buFontTx/>
              <a:buNone/>
            </a:pPr>
            <a:r>
              <a:rPr lang="en-US" altLang="en-US" sz="2800" b="1" dirty="0">
                <a:cs typeface="Arial" charset="0"/>
              </a:rPr>
              <a:t>Impact of </a:t>
            </a:r>
            <a:r>
              <a:rPr lang="en-US" altLang="en-US" sz="2800" b="1" dirty="0" err="1" smtClean="0">
                <a:cs typeface="Arial" charset="0"/>
              </a:rPr>
              <a:t>Subgrid</a:t>
            </a:r>
            <a:r>
              <a:rPr lang="en-US" altLang="en-US" sz="2800" b="1" dirty="0" smtClean="0">
                <a:cs typeface="Arial" charset="0"/>
              </a:rPr>
              <a:t>-scale </a:t>
            </a:r>
            <a:r>
              <a:rPr lang="en-US" altLang="en-US" sz="2800" b="1" dirty="0">
                <a:cs typeface="Arial" charset="0"/>
              </a:rPr>
              <a:t>R</a:t>
            </a:r>
            <a:r>
              <a:rPr lang="en-US" altLang="en-US" sz="2800" b="1" dirty="0" smtClean="0">
                <a:cs typeface="Arial" charset="0"/>
              </a:rPr>
              <a:t>adiative </a:t>
            </a:r>
            <a:r>
              <a:rPr lang="en-US" altLang="en-US" sz="2800" b="1" dirty="0">
                <a:cs typeface="Arial" charset="0"/>
              </a:rPr>
              <a:t>H</a:t>
            </a:r>
            <a:r>
              <a:rPr lang="en-US" altLang="en-US" sz="2800" b="1" dirty="0" smtClean="0">
                <a:cs typeface="Arial" charset="0"/>
              </a:rPr>
              <a:t>eating Variability </a:t>
            </a:r>
            <a:r>
              <a:rPr lang="en-US" altLang="en-US" sz="2800" b="1" dirty="0">
                <a:cs typeface="Arial" charset="0"/>
              </a:rPr>
              <a:t>on the </a:t>
            </a:r>
            <a:r>
              <a:rPr lang="en-US" altLang="en-US" sz="2800" b="1" dirty="0" smtClean="0">
                <a:cs typeface="Arial" charset="0"/>
              </a:rPr>
              <a:t>Stratocumulus-to-Cumulus </a:t>
            </a:r>
            <a:r>
              <a:rPr lang="en-US" altLang="en-US" sz="2800" b="1" dirty="0">
                <a:cs typeface="Arial" charset="0"/>
              </a:rPr>
              <a:t>T</a:t>
            </a:r>
            <a:r>
              <a:rPr lang="en-US" altLang="en-US" sz="2800" b="1" dirty="0" smtClean="0">
                <a:cs typeface="Arial" charset="0"/>
              </a:rPr>
              <a:t>ransition </a:t>
            </a:r>
            <a:r>
              <a:rPr lang="en-US" altLang="en-US" sz="2800" b="1" dirty="0">
                <a:cs typeface="Arial" charset="0"/>
              </a:rPr>
              <a:t>in </a:t>
            </a:r>
            <a:r>
              <a:rPr lang="en-US" altLang="en-US" sz="2800" b="1" dirty="0" smtClean="0">
                <a:cs typeface="Arial" charset="0"/>
              </a:rPr>
              <a:t>Climate Models</a:t>
            </a:r>
            <a:endParaRPr lang="en-US" altLang="en-US" sz="2800" b="1" dirty="0">
              <a:cs typeface="Arial" charset="0"/>
            </a:endParaRPr>
          </a:p>
        </p:txBody>
      </p:sp>
      <p:sp>
        <p:nvSpPr>
          <p:cNvPr id="3077" name="Text Box 6"/>
          <p:cNvSpPr txBox="1">
            <a:spLocks noChangeArrowheads="1"/>
          </p:cNvSpPr>
          <p:nvPr/>
        </p:nvSpPr>
        <p:spPr bwMode="auto">
          <a:xfrm>
            <a:off x="228600" y="5880100"/>
            <a:ext cx="3505200" cy="862013"/>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Font typeface="Arial" charset="0"/>
              <a:buChar char="•"/>
              <a:defRPr sz="3200">
                <a:solidFill>
                  <a:schemeClr val="tx1"/>
                </a:solidFill>
                <a:latin typeface="Calibri" pitchFamily="34" charset="0"/>
                <a:ea typeface="MS PGothic" pitchFamily="34" charset="-128"/>
              </a:defRPr>
            </a:lvl1pPr>
            <a:lvl2pPr marL="742950" indent="-285750">
              <a:spcBef>
                <a:spcPct val="20000"/>
              </a:spcBef>
              <a:buFont typeface="Arial" charset="0"/>
              <a:buChar char="–"/>
              <a:defRPr sz="2800">
                <a:solidFill>
                  <a:schemeClr val="tx1"/>
                </a:solidFill>
                <a:latin typeface="Calibri" pitchFamily="34" charset="0"/>
                <a:ea typeface="MS PGothic" pitchFamily="34" charset="-128"/>
              </a:defRPr>
            </a:lvl2pPr>
            <a:lvl3pPr marL="1143000" indent="-228600">
              <a:spcBef>
                <a:spcPct val="20000"/>
              </a:spcBef>
              <a:buFont typeface="Arial" charset="0"/>
              <a:buChar char="•"/>
              <a:defRPr sz="2400">
                <a:solidFill>
                  <a:schemeClr val="tx1"/>
                </a:solidFill>
                <a:latin typeface="Calibri" pitchFamily="34" charset="0"/>
                <a:ea typeface="MS PGothic" pitchFamily="34" charset="-128"/>
              </a:defRPr>
            </a:lvl3pPr>
            <a:lvl4pPr marL="1600200" indent="-228600">
              <a:spcBef>
                <a:spcPct val="20000"/>
              </a:spcBef>
              <a:buFont typeface="Arial" charset="0"/>
              <a:buChar char="–"/>
              <a:defRPr sz="2000">
                <a:solidFill>
                  <a:schemeClr val="tx1"/>
                </a:solidFill>
                <a:latin typeface="Calibri" pitchFamily="34" charset="0"/>
                <a:ea typeface="MS PGothic" pitchFamily="34" charset="-128"/>
              </a:defRPr>
            </a:lvl4pPr>
            <a:lvl5pPr marL="2057400" indent="-228600">
              <a:spcBef>
                <a:spcPct val="20000"/>
              </a:spcBef>
              <a:buFont typeface="Arial" charset="0"/>
              <a:buChar char="»"/>
              <a:defRPr sz="2000">
                <a:solidFill>
                  <a:schemeClr val="tx1"/>
                </a:solidFill>
                <a:latin typeface="Calibri" pitchFamily="34" charset="0"/>
                <a:ea typeface="MS PGothic" pitchFamily="34" charset="-128"/>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MS PGothic" pitchFamily="34" charset="-128"/>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MS PGothic" pitchFamily="34" charset="-128"/>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MS PGothic" pitchFamily="34" charset="-128"/>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MS PGothic" pitchFamily="34" charset="-128"/>
              </a:defRPr>
            </a:lvl9pPr>
          </a:lstStyle>
          <a:p>
            <a:pPr eaLnBrk="1" hangingPunct="1">
              <a:spcBef>
                <a:spcPct val="0"/>
              </a:spcBef>
              <a:buFontTx/>
              <a:buNone/>
            </a:pPr>
            <a:r>
              <a:rPr lang="en-US" altLang="en-US" sz="1000" dirty="0"/>
              <a:t>Xiao H, WI Gustafson, and H Wang. 2014. </a:t>
            </a:r>
            <a:r>
              <a:rPr lang="en-US" altLang="en-US" sz="1000" dirty="0" smtClean="0"/>
              <a:t>“Impact </a:t>
            </a:r>
            <a:r>
              <a:rPr lang="en-US" altLang="en-US" sz="1000" dirty="0"/>
              <a:t>of Subgrid-Scale Radiative Heating Variability on the Stratocumulus to Trade Cumulus Transition in Climate Models.” Journal of Geophysical Research, early online. DOI: 10.1002/2013JD020999  </a:t>
            </a:r>
            <a:endParaRPr lang="en-US" altLang="en-US" sz="1000" dirty="0">
              <a:latin typeface="Arial" charset="0"/>
              <a:cs typeface="Arial" charset="0"/>
            </a:endParaRPr>
          </a:p>
        </p:txBody>
      </p:sp>
      <p:sp>
        <p:nvSpPr>
          <p:cNvPr id="3078" name="Rectangle 2"/>
          <p:cNvSpPr>
            <a:spLocks noChangeArrowheads="1"/>
          </p:cNvSpPr>
          <p:nvPr/>
        </p:nvSpPr>
        <p:spPr bwMode="auto">
          <a:xfrm>
            <a:off x="3886200" y="4479925"/>
            <a:ext cx="4953000" cy="2133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1313" indent="-287338">
              <a:spcBef>
                <a:spcPct val="20000"/>
              </a:spcBef>
              <a:buFont typeface="Arial" charset="0"/>
              <a:buChar char="•"/>
              <a:tabLst>
                <a:tab pos="338138" algn="l"/>
              </a:tabLst>
              <a:defRPr sz="3200">
                <a:solidFill>
                  <a:schemeClr val="tx1"/>
                </a:solidFill>
                <a:latin typeface="Calibri" pitchFamily="34" charset="0"/>
                <a:ea typeface="MS PGothic" pitchFamily="34" charset="-128"/>
              </a:defRPr>
            </a:lvl1pPr>
            <a:lvl2pPr marL="742950" indent="-285750">
              <a:spcBef>
                <a:spcPct val="20000"/>
              </a:spcBef>
              <a:buFont typeface="Arial" charset="0"/>
              <a:buChar char="–"/>
              <a:tabLst>
                <a:tab pos="338138" algn="l"/>
              </a:tabLst>
              <a:defRPr sz="2800">
                <a:solidFill>
                  <a:schemeClr val="tx1"/>
                </a:solidFill>
                <a:latin typeface="Calibri" pitchFamily="34" charset="0"/>
                <a:ea typeface="MS PGothic" pitchFamily="34" charset="-128"/>
              </a:defRPr>
            </a:lvl2pPr>
            <a:lvl3pPr marL="1143000" indent="-228600">
              <a:spcBef>
                <a:spcPct val="20000"/>
              </a:spcBef>
              <a:buFont typeface="Arial" charset="0"/>
              <a:buChar char="•"/>
              <a:tabLst>
                <a:tab pos="338138" algn="l"/>
              </a:tabLst>
              <a:defRPr sz="2400">
                <a:solidFill>
                  <a:schemeClr val="tx1"/>
                </a:solidFill>
                <a:latin typeface="Calibri" pitchFamily="34" charset="0"/>
                <a:ea typeface="MS PGothic" pitchFamily="34" charset="-128"/>
              </a:defRPr>
            </a:lvl3pPr>
            <a:lvl4pPr marL="1600200" indent="-228600">
              <a:spcBef>
                <a:spcPct val="20000"/>
              </a:spcBef>
              <a:buFont typeface="Arial" charset="0"/>
              <a:buChar char="–"/>
              <a:tabLst>
                <a:tab pos="338138" algn="l"/>
              </a:tabLst>
              <a:defRPr sz="2000">
                <a:solidFill>
                  <a:schemeClr val="tx1"/>
                </a:solidFill>
                <a:latin typeface="Calibri" pitchFamily="34" charset="0"/>
                <a:ea typeface="MS PGothic" pitchFamily="34" charset="-128"/>
              </a:defRPr>
            </a:lvl4pPr>
            <a:lvl5pPr marL="2057400" indent="-228600">
              <a:spcBef>
                <a:spcPct val="20000"/>
              </a:spcBef>
              <a:buFont typeface="Arial" charset="0"/>
              <a:buChar char="»"/>
              <a:tabLst>
                <a:tab pos="338138" algn="l"/>
              </a:tabLst>
              <a:defRPr sz="2000">
                <a:solidFill>
                  <a:schemeClr val="tx1"/>
                </a:solidFill>
                <a:latin typeface="Calibri" pitchFamily="34" charset="0"/>
                <a:ea typeface="MS PGothic" pitchFamily="34" charset="-128"/>
              </a:defRPr>
            </a:lvl5pPr>
            <a:lvl6pPr marL="2514600" indent="-228600" eaLnBrk="0" fontAlgn="base" hangingPunct="0">
              <a:spcBef>
                <a:spcPct val="20000"/>
              </a:spcBef>
              <a:spcAft>
                <a:spcPct val="0"/>
              </a:spcAft>
              <a:buFont typeface="Arial" charset="0"/>
              <a:buChar char="»"/>
              <a:tabLst>
                <a:tab pos="338138" algn="l"/>
              </a:tabLst>
              <a:defRPr sz="2000">
                <a:solidFill>
                  <a:schemeClr val="tx1"/>
                </a:solidFill>
                <a:latin typeface="Calibri" pitchFamily="34" charset="0"/>
                <a:ea typeface="MS PGothic" pitchFamily="34" charset="-128"/>
              </a:defRPr>
            </a:lvl6pPr>
            <a:lvl7pPr marL="2971800" indent="-228600" eaLnBrk="0" fontAlgn="base" hangingPunct="0">
              <a:spcBef>
                <a:spcPct val="20000"/>
              </a:spcBef>
              <a:spcAft>
                <a:spcPct val="0"/>
              </a:spcAft>
              <a:buFont typeface="Arial" charset="0"/>
              <a:buChar char="»"/>
              <a:tabLst>
                <a:tab pos="338138" algn="l"/>
              </a:tabLst>
              <a:defRPr sz="2000">
                <a:solidFill>
                  <a:schemeClr val="tx1"/>
                </a:solidFill>
                <a:latin typeface="Calibri" pitchFamily="34" charset="0"/>
                <a:ea typeface="MS PGothic" pitchFamily="34" charset="-128"/>
              </a:defRPr>
            </a:lvl7pPr>
            <a:lvl8pPr marL="3429000" indent="-228600" eaLnBrk="0" fontAlgn="base" hangingPunct="0">
              <a:spcBef>
                <a:spcPct val="20000"/>
              </a:spcBef>
              <a:spcAft>
                <a:spcPct val="0"/>
              </a:spcAft>
              <a:buFont typeface="Arial" charset="0"/>
              <a:buChar char="»"/>
              <a:tabLst>
                <a:tab pos="338138" algn="l"/>
              </a:tabLst>
              <a:defRPr sz="2000">
                <a:solidFill>
                  <a:schemeClr val="tx1"/>
                </a:solidFill>
                <a:latin typeface="Calibri" pitchFamily="34" charset="0"/>
                <a:ea typeface="MS PGothic" pitchFamily="34" charset="-128"/>
              </a:defRPr>
            </a:lvl8pPr>
            <a:lvl9pPr marL="3886200" indent="-228600" eaLnBrk="0" fontAlgn="base" hangingPunct="0">
              <a:spcBef>
                <a:spcPct val="20000"/>
              </a:spcBef>
              <a:spcAft>
                <a:spcPct val="0"/>
              </a:spcAft>
              <a:buFont typeface="Arial" charset="0"/>
              <a:buChar char="»"/>
              <a:tabLst>
                <a:tab pos="338138" algn="l"/>
              </a:tabLst>
              <a:defRPr sz="2000">
                <a:solidFill>
                  <a:schemeClr val="tx1"/>
                </a:solidFill>
                <a:latin typeface="Calibri" pitchFamily="34" charset="0"/>
                <a:ea typeface="MS PGothic" pitchFamily="34" charset="-128"/>
              </a:defRPr>
            </a:lvl9pPr>
          </a:lstStyle>
          <a:p>
            <a:pPr algn="ctr" eaLnBrk="1" hangingPunct="1">
              <a:spcBef>
                <a:spcPct val="15000"/>
              </a:spcBef>
              <a:buFontTx/>
              <a:buNone/>
            </a:pPr>
            <a:r>
              <a:rPr lang="en-US" altLang="en-US" sz="1800" b="1" dirty="0"/>
              <a:t>Impact</a:t>
            </a:r>
          </a:p>
          <a:p>
            <a:pPr eaLnBrk="1" hangingPunct="1">
              <a:spcBef>
                <a:spcPct val="15000"/>
              </a:spcBef>
              <a:buFont typeface="Arial" charset="0"/>
              <a:buChar char="●"/>
            </a:pPr>
            <a:r>
              <a:rPr lang="en-US" altLang="en-US" sz="1600" dirty="0"/>
              <a:t>Lack of subgrid-scale radiation-turbulence interaction results in an earlier transition from a stratocumulus to a cumulus regime</a:t>
            </a:r>
          </a:p>
          <a:p>
            <a:pPr eaLnBrk="1" hangingPunct="1">
              <a:spcBef>
                <a:spcPct val="15000"/>
              </a:spcBef>
              <a:buFont typeface="Arial" charset="0"/>
              <a:buChar char="●"/>
            </a:pPr>
            <a:r>
              <a:rPr lang="en-US" altLang="en-US" sz="1600" dirty="0"/>
              <a:t>Physical explanation for the impact points to possible ways of including </a:t>
            </a:r>
            <a:r>
              <a:rPr lang="en-US" altLang="en-US" sz="1600" dirty="0" err="1"/>
              <a:t>subgrid</a:t>
            </a:r>
            <a:r>
              <a:rPr lang="en-US" altLang="en-US" sz="1600"/>
              <a:t>-scale radiation-turbulence interaction in turbulence parameterizations like </a:t>
            </a:r>
            <a:r>
              <a:rPr lang="en-US" altLang="en-US" sz="1600" smtClean="0"/>
              <a:t>CLUBB.</a:t>
            </a:r>
            <a:endParaRPr lang="en-US" altLang="en-US" sz="1600"/>
          </a:p>
        </p:txBody>
      </p:sp>
      <p:sp>
        <p:nvSpPr>
          <p:cNvPr id="3079" name="TextBox 1"/>
          <p:cNvSpPr txBox="1">
            <a:spLocks noChangeArrowheads="1"/>
          </p:cNvSpPr>
          <p:nvPr/>
        </p:nvSpPr>
        <p:spPr bwMode="auto">
          <a:xfrm>
            <a:off x="4232275" y="3736975"/>
            <a:ext cx="4606926"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charset="0"/>
              <a:buChar char="•"/>
              <a:defRPr sz="3200">
                <a:solidFill>
                  <a:schemeClr val="tx1"/>
                </a:solidFill>
                <a:latin typeface="Calibri" pitchFamily="34" charset="0"/>
                <a:ea typeface="MS PGothic" pitchFamily="34" charset="-128"/>
              </a:defRPr>
            </a:lvl1pPr>
            <a:lvl2pPr marL="742950" indent="-285750">
              <a:spcBef>
                <a:spcPct val="20000"/>
              </a:spcBef>
              <a:buFont typeface="Arial" charset="0"/>
              <a:buChar char="–"/>
              <a:defRPr sz="2800">
                <a:solidFill>
                  <a:schemeClr val="tx1"/>
                </a:solidFill>
                <a:latin typeface="Calibri" pitchFamily="34" charset="0"/>
                <a:ea typeface="MS PGothic" pitchFamily="34" charset="-128"/>
              </a:defRPr>
            </a:lvl2pPr>
            <a:lvl3pPr marL="1143000" indent="-228600">
              <a:spcBef>
                <a:spcPct val="20000"/>
              </a:spcBef>
              <a:buFont typeface="Arial" charset="0"/>
              <a:buChar char="•"/>
              <a:defRPr sz="2400">
                <a:solidFill>
                  <a:schemeClr val="tx1"/>
                </a:solidFill>
                <a:latin typeface="Calibri" pitchFamily="34" charset="0"/>
                <a:ea typeface="MS PGothic" pitchFamily="34" charset="-128"/>
              </a:defRPr>
            </a:lvl3pPr>
            <a:lvl4pPr marL="1600200" indent="-228600">
              <a:spcBef>
                <a:spcPct val="20000"/>
              </a:spcBef>
              <a:buFont typeface="Arial" charset="0"/>
              <a:buChar char="–"/>
              <a:defRPr sz="2000">
                <a:solidFill>
                  <a:schemeClr val="tx1"/>
                </a:solidFill>
                <a:latin typeface="Calibri" pitchFamily="34" charset="0"/>
                <a:ea typeface="MS PGothic" pitchFamily="34" charset="-128"/>
              </a:defRPr>
            </a:lvl4pPr>
            <a:lvl5pPr marL="2057400" indent="-228600">
              <a:spcBef>
                <a:spcPct val="20000"/>
              </a:spcBef>
              <a:buFont typeface="Arial" charset="0"/>
              <a:buChar char="»"/>
              <a:defRPr sz="2000">
                <a:solidFill>
                  <a:schemeClr val="tx1"/>
                </a:solidFill>
                <a:latin typeface="Calibri" pitchFamily="34" charset="0"/>
                <a:ea typeface="MS PGothic" pitchFamily="34" charset="-128"/>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MS PGothic" pitchFamily="34" charset="-128"/>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MS PGothic" pitchFamily="34" charset="-128"/>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MS PGothic" pitchFamily="34" charset="-128"/>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MS PGothic" pitchFamily="34" charset="-128"/>
              </a:defRPr>
            </a:lvl9pPr>
          </a:lstStyle>
          <a:p>
            <a:pPr eaLnBrk="1" hangingPunct="1">
              <a:spcBef>
                <a:spcPct val="0"/>
              </a:spcBef>
              <a:buFontTx/>
              <a:buNone/>
            </a:pPr>
            <a:r>
              <a:rPr lang="en-US" altLang="en-US" sz="1200" b="1" dirty="0">
                <a:solidFill>
                  <a:srgbClr val="0000FF"/>
                </a:solidFill>
              </a:rPr>
              <a:t>The lack of subgrid-scale turbulence-radiation interaction, as is the case in current generation climate models, accelerates the </a:t>
            </a:r>
            <a:r>
              <a:rPr lang="en-US" altLang="en-US" sz="1200" b="1" dirty="0" err="1">
                <a:solidFill>
                  <a:srgbClr val="0000FF"/>
                </a:solidFill>
              </a:rPr>
              <a:t>Sc</a:t>
            </a:r>
            <a:r>
              <a:rPr lang="en-US" altLang="en-US" sz="1200" b="1" dirty="0">
                <a:solidFill>
                  <a:srgbClr val="0000FF"/>
                </a:solidFill>
              </a:rPr>
              <a:t>-to-Cu transition, as shown by the changes in cloud fraction. </a:t>
            </a:r>
          </a:p>
        </p:txBody>
      </p:sp>
      <p:pic>
        <p:nvPicPr>
          <p:cNvPr id="3080" name="Picture 1" descr="figure2.pn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267200" y="1728788"/>
            <a:ext cx="3943350" cy="1931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81" name="TextBox 2"/>
          <p:cNvSpPr txBox="1">
            <a:spLocks noChangeArrowheads="1"/>
          </p:cNvSpPr>
          <p:nvPr/>
        </p:nvSpPr>
        <p:spPr bwMode="auto">
          <a:xfrm>
            <a:off x="4232275" y="1198563"/>
            <a:ext cx="4233863" cy="493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charset="0"/>
              <a:buChar char="•"/>
              <a:defRPr sz="3200">
                <a:solidFill>
                  <a:schemeClr val="tx1"/>
                </a:solidFill>
                <a:latin typeface="Calibri" pitchFamily="34" charset="0"/>
                <a:ea typeface="MS PGothic" pitchFamily="34" charset="-128"/>
              </a:defRPr>
            </a:lvl1pPr>
            <a:lvl2pPr marL="742950" indent="-285750">
              <a:spcBef>
                <a:spcPct val="20000"/>
              </a:spcBef>
              <a:buFont typeface="Arial" charset="0"/>
              <a:buChar char="–"/>
              <a:defRPr sz="2800">
                <a:solidFill>
                  <a:schemeClr val="tx1"/>
                </a:solidFill>
                <a:latin typeface="Calibri" pitchFamily="34" charset="0"/>
                <a:ea typeface="MS PGothic" pitchFamily="34" charset="-128"/>
              </a:defRPr>
            </a:lvl2pPr>
            <a:lvl3pPr marL="1143000" indent="-228600">
              <a:spcBef>
                <a:spcPct val="20000"/>
              </a:spcBef>
              <a:buFont typeface="Arial" charset="0"/>
              <a:buChar char="•"/>
              <a:defRPr sz="2400">
                <a:solidFill>
                  <a:schemeClr val="tx1"/>
                </a:solidFill>
                <a:latin typeface="Calibri" pitchFamily="34" charset="0"/>
                <a:ea typeface="MS PGothic" pitchFamily="34" charset="-128"/>
              </a:defRPr>
            </a:lvl3pPr>
            <a:lvl4pPr marL="1600200" indent="-228600">
              <a:spcBef>
                <a:spcPct val="20000"/>
              </a:spcBef>
              <a:buFont typeface="Arial" charset="0"/>
              <a:buChar char="–"/>
              <a:defRPr sz="2000">
                <a:solidFill>
                  <a:schemeClr val="tx1"/>
                </a:solidFill>
                <a:latin typeface="Calibri" pitchFamily="34" charset="0"/>
                <a:ea typeface="MS PGothic" pitchFamily="34" charset="-128"/>
              </a:defRPr>
            </a:lvl4pPr>
            <a:lvl5pPr marL="2057400" indent="-228600">
              <a:spcBef>
                <a:spcPct val="20000"/>
              </a:spcBef>
              <a:buFont typeface="Arial" charset="0"/>
              <a:buChar char="»"/>
              <a:defRPr sz="2000">
                <a:solidFill>
                  <a:schemeClr val="tx1"/>
                </a:solidFill>
                <a:latin typeface="Calibri" pitchFamily="34" charset="0"/>
                <a:ea typeface="MS PGothic" pitchFamily="34" charset="-128"/>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MS PGothic" pitchFamily="34" charset="-128"/>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MS PGothic" pitchFamily="34" charset="-128"/>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MS PGothic" pitchFamily="34" charset="-128"/>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MS PGothic" pitchFamily="34" charset="-128"/>
              </a:defRPr>
            </a:lvl9pPr>
          </a:lstStyle>
          <a:p>
            <a:pPr algn="ctr">
              <a:spcBef>
                <a:spcPct val="0"/>
              </a:spcBef>
              <a:buFontTx/>
              <a:buNone/>
            </a:pPr>
            <a:r>
              <a:rPr lang="en-US" altLang="en-US" sz="1400" b="1">
                <a:solidFill>
                  <a:srgbClr val="0000FF"/>
                </a:solidFill>
              </a:rPr>
              <a:t>Impact of averaged radiative heating on cloud fraction</a:t>
            </a:r>
          </a:p>
          <a:p>
            <a:pPr algn="ctr">
              <a:spcBef>
                <a:spcPct val="0"/>
              </a:spcBef>
              <a:buFontTx/>
              <a:buNone/>
            </a:pPr>
            <a:r>
              <a:rPr lang="en-US" altLang="en-US" sz="1200" b="1">
                <a:solidFill>
                  <a:srgbClr val="558ED5"/>
                </a:solidFill>
              </a:rPr>
              <a:t>Contours = Cloud Fraction; Shading = Change in Cloud Fraction</a:t>
            </a:r>
          </a:p>
        </p:txBody>
      </p:sp>
      <p:sp>
        <p:nvSpPr>
          <p:cNvPr id="3082" name="TextBox 3"/>
          <p:cNvSpPr txBox="1">
            <a:spLocks noChangeArrowheads="1"/>
          </p:cNvSpPr>
          <p:nvPr/>
        </p:nvSpPr>
        <p:spPr bwMode="auto">
          <a:xfrm>
            <a:off x="5230813" y="2503488"/>
            <a:ext cx="993775"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charset="0"/>
              <a:buChar char="•"/>
              <a:defRPr sz="3200">
                <a:solidFill>
                  <a:schemeClr val="tx1"/>
                </a:solidFill>
                <a:latin typeface="Calibri" pitchFamily="34" charset="0"/>
                <a:ea typeface="MS PGothic" pitchFamily="34" charset="-128"/>
              </a:defRPr>
            </a:lvl1pPr>
            <a:lvl2pPr marL="742950" indent="-285750">
              <a:spcBef>
                <a:spcPct val="20000"/>
              </a:spcBef>
              <a:buFont typeface="Arial" charset="0"/>
              <a:buChar char="–"/>
              <a:defRPr sz="2800">
                <a:solidFill>
                  <a:schemeClr val="tx1"/>
                </a:solidFill>
                <a:latin typeface="Calibri" pitchFamily="34" charset="0"/>
                <a:ea typeface="MS PGothic" pitchFamily="34" charset="-128"/>
              </a:defRPr>
            </a:lvl2pPr>
            <a:lvl3pPr marL="1143000" indent="-228600">
              <a:spcBef>
                <a:spcPct val="20000"/>
              </a:spcBef>
              <a:buFont typeface="Arial" charset="0"/>
              <a:buChar char="•"/>
              <a:defRPr sz="2400">
                <a:solidFill>
                  <a:schemeClr val="tx1"/>
                </a:solidFill>
                <a:latin typeface="Calibri" pitchFamily="34" charset="0"/>
                <a:ea typeface="MS PGothic" pitchFamily="34" charset="-128"/>
              </a:defRPr>
            </a:lvl3pPr>
            <a:lvl4pPr marL="1600200" indent="-228600">
              <a:spcBef>
                <a:spcPct val="20000"/>
              </a:spcBef>
              <a:buFont typeface="Arial" charset="0"/>
              <a:buChar char="–"/>
              <a:defRPr sz="2000">
                <a:solidFill>
                  <a:schemeClr val="tx1"/>
                </a:solidFill>
                <a:latin typeface="Calibri" pitchFamily="34" charset="0"/>
                <a:ea typeface="MS PGothic" pitchFamily="34" charset="-128"/>
              </a:defRPr>
            </a:lvl4pPr>
            <a:lvl5pPr marL="2057400" indent="-228600">
              <a:spcBef>
                <a:spcPct val="20000"/>
              </a:spcBef>
              <a:buFont typeface="Arial" charset="0"/>
              <a:buChar char="»"/>
              <a:defRPr sz="2000">
                <a:solidFill>
                  <a:schemeClr val="tx1"/>
                </a:solidFill>
                <a:latin typeface="Calibri" pitchFamily="34" charset="0"/>
                <a:ea typeface="MS PGothic" pitchFamily="34" charset="-128"/>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MS PGothic" pitchFamily="34" charset="-128"/>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MS PGothic" pitchFamily="34" charset="-128"/>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MS PGothic" pitchFamily="34" charset="-128"/>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MS PGothic" pitchFamily="34" charset="-128"/>
              </a:defRPr>
            </a:lvl9pPr>
          </a:lstStyle>
          <a:p>
            <a:pPr algn="ctr">
              <a:spcBef>
                <a:spcPct val="0"/>
              </a:spcBef>
              <a:buFontTx/>
              <a:buNone/>
            </a:pPr>
            <a:r>
              <a:rPr lang="en-US" altLang="en-US" sz="1200" b="1">
                <a:solidFill>
                  <a:srgbClr val="558ED5"/>
                </a:solidFill>
              </a:rPr>
              <a:t>Decreasing stratus</a:t>
            </a:r>
          </a:p>
        </p:txBody>
      </p:sp>
      <p:sp>
        <p:nvSpPr>
          <p:cNvPr id="3083" name="TextBox 11"/>
          <p:cNvSpPr txBox="1">
            <a:spLocks noChangeArrowheads="1"/>
          </p:cNvSpPr>
          <p:nvPr/>
        </p:nvSpPr>
        <p:spPr bwMode="auto">
          <a:xfrm>
            <a:off x="6656388" y="2503488"/>
            <a:ext cx="993775"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charset="0"/>
              <a:buChar char="•"/>
              <a:defRPr sz="3200">
                <a:solidFill>
                  <a:schemeClr val="tx1"/>
                </a:solidFill>
                <a:latin typeface="Calibri" pitchFamily="34" charset="0"/>
                <a:ea typeface="MS PGothic" pitchFamily="34" charset="-128"/>
              </a:defRPr>
            </a:lvl1pPr>
            <a:lvl2pPr marL="742950" indent="-285750">
              <a:spcBef>
                <a:spcPct val="20000"/>
              </a:spcBef>
              <a:buFont typeface="Arial" charset="0"/>
              <a:buChar char="–"/>
              <a:defRPr sz="2800">
                <a:solidFill>
                  <a:schemeClr val="tx1"/>
                </a:solidFill>
                <a:latin typeface="Calibri" pitchFamily="34" charset="0"/>
                <a:ea typeface="MS PGothic" pitchFamily="34" charset="-128"/>
              </a:defRPr>
            </a:lvl2pPr>
            <a:lvl3pPr marL="1143000" indent="-228600">
              <a:spcBef>
                <a:spcPct val="20000"/>
              </a:spcBef>
              <a:buFont typeface="Arial" charset="0"/>
              <a:buChar char="•"/>
              <a:defRPr sz="2400">
                <a:solidFill>
                  <a:schemeClr val="tx1"/>
                </a:solidFill>
                <a:latin typeface="Calibri" pitchFamily="34" charset="0"/>
                <a:ea typeface="MS PGothic" pitchFamily="34" charset="-128"/>
              </a:defRPr>
            </a:lvl3pPr>
            <a:lvl4pPr marL="1600200" indent="-228600">
              <a:spcBef>
                <a:spcPct val="20000"/>
              </a:spcBef>
              <a:buFont typeface="Arial" charset="0"/>
              <a:buChar char="–"/>
              <a:defRPr sz="2000">
                <a:solidFill>
                  <a:schemeClr val="tx1"/>
                </a:solidFill>
                <a:latin typeface="Calibri" pitchFamily="34" charset="0"/>
                <a:ea typeface="MS PGothic" pitchFamily="34" charset="-128"/>
              </a:defRPr>
            </a:lvl4pPr>
            <a:lvl5pPr marL="2057400" indent="-228600">
              <a:spcBef>
                <a:spcPct val="20000"/>
              </a:spcBef>
              <a:buFont typeface="Arial" charset="0"/>
              <a:buChar char="»"/>
              <a:defRPr sz="2000">
                <a:solidFill>
                  <a:schemeClr val="tx1"/>
                </a:solidFill>
                <a:latin typeface="Calibri" pitchFamily="34" charset="0"/>
                <a:ea typeface="MS PGothic" pitchFamily="34" charset="-128"/>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MS PGothic" pitchFamily="34" charset="-128"/>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MS PGothic" pitchFamily="34" charset="-128"/>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MS PGothic" pitchFamily="34" charset="-128"/>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MS PGothic" pitchFamily="34" charset="-128"/>
              </a:defRPr>
            </a:lvl9pPr>
          </a:lstStyle>
          <a:p>
            <a:pPr algn="ctr">
              <a:spcBef>
                <a:spcPct val="0"/>
              </a:spcBef>
              <a:buFontTx/>
              <a:buNone/>
            </a:pPr>
            <a:r>
              <a:rPr lang="en-US" altLang="en-US" sz="1200" b="1">
                <a:solidFill>
                  <a:srgbClr val="558ED5"/>
                </a:solidFill>
              </a:rPr>
              <a:t>Increasing</a:t>
            </a:r>
          </a:p>
          <a:p>
            <a:pPr algn="ctr">
              <a:spcBef>
                <a:spcPct val="0"/>
              </a:spcBef>
              <a:buFontTx/>
              <a:buNone/>
            </a:pPr>
            <a:r>
              <a:rPr lang="en-US" altLang="en-US" sz="1200" b="1">
                <a:solidFill>
                  <a:srgbClr val="558ED5"/>
                </a:solidFill>
              </a:rPr>
              <a:t>cumulus</a:t>
            </a:r>
          </a:p>
        </p:txBody>
      </p:sp>
      <p:cxnSp>
        <p:nvCxnSpPr>
          <p:cNvPr id="6" name="Straight Arrow Connector 5"/>
          <p:cNvCxnSpPr>
            <a:cxnSpLocks noChangeShapeType="1"/>
          </p:cNvCxnSpPr>
          <p:nvPr/>
        </p:nvCxnSpPr>
        <p:spPr bwMode="auto">
          <a:xfrm flipH="1" flipV="1">
            <a:off x="5181600" y="2338388"/>
            <a:ext cx="152400" cy="228600"/>
          </a:xfrm>
          <a:prstGeom prst="straightConnector1">
            <a:avLst/>
          </a:prstGeom>
          <a:noFill/>
          <a:ln w="25400">
            <a:solidFill>
              <a:srgbClr val="558ED5"/>
            </a:solidFill>
            <a:round/>
            <a:headEnd/>
            <a:tailEnd type="arrow" w="med" len="me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cxnSp>
        <p:nvCxnSpPr>
          <p:cNvPr id="16" name="Straight Arrow Connector 15"/>
          <p:cNvCxnSpPr>
            <a:cxnSpLocks noChangeShapeType="1"/>
          </p:cNvCxnSpPr>
          <p:nvPr/>
        </p:nvCxnSpPr>
        <p:spPr bwMode="auto">
          <a:xfrm flipV="1">
            <a:off x="7512050" y="2490788"/>
            <a:ext cx="260350" cy="138112"/>
          </a:xfrm>
          <a:prstGeom prst="straightConnector1">
            <a:avLst/>
          </a:prstGeom>
          <a:noFill/>
          <a:ln w="25400">
            <a:solidFill>
              <a:srgbClr val="558ED5"/>
            </a:solidFill>
            <a:round/>
            <a:headEnd/>
            <a:tailEnd type="arrow" w="med" len="me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spTree>
    <p:extLst>
      <p:ext uri="{BB962C8B-B14F-4D97-AF65-F5344CB8AC3E}">
        <p14:creationId xmlns:p14="http://schemas.microsoft.com/office/powerpoint/2010/main" val="1687726543"/>
      </p:ext>
    </p:extLst>
  </p:cSld>
  <p:clrMapOvr>
    <a:masterClrMapping/>
  </p:clrMapOvr>
  <p:timing>
    <p:tnLst>
      <p:par>
        <p:cTn id="1" dur="indefinite" restart="never" nodeType="tmRoot"/>
      </p:par>
    </p:tnLst>
  </p:timing>
</p:sld>
</file>

<file path=ppt/theme/theme1.xml><?xml version="1.0" encoding="utf-8"?>
<a:theme xmlns:a="http://schemas.openxmlformats.org/drawingml/2006/main" name="SPADE-highlight-slid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SPADE-highlight-slide.pot</Template>
  <TotalTime>229</TotalTime>
  <Words>296</Words>
  <Application>Microsoft Office PowerPoint</Application>
  <PresentationFormat>On-screen Show (4:3)</PresentationFormat>
  <Paragraphs>21</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SPADE-highlight-slide</vt:lpstr>
      <vt:lpstr>PowerPoint Presentation</vt:lpstr>
    </vt:vector>
  </TitlesOfParts>
  <Company>PNNL</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Xiao-Gustafson-Slide-SubgridVariabStrato-JGRAtmo-March2014</dc:title>
  <dc:creator>JOvink</dc:creator>
  <dc:description/>
  <cp:lastModifiedBy>test</cp:lastModifiedBy>
  <cp:revision>36</cp:revision>
  <cp:lastPrinted>2011-05-11T17:30:12Z</cp:lastPrinted>
  <dcterms:created xsi:type="dcterms:W3CDTF">2012-10-05T18:57:41Z</dcterms:created>
  <dcterms:modified xsi:type="dcterms:W3CDTF">2014-03-31T18:09:53Z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dlc_DocId">
    <vt:lpwstr>EP6D6TSR2XSE-14-184</vt:lpwstr>
  </property>
  <property fmtid="{D5CDD505-2E9C-101B-9397-08002B2CF9AE}" pid="3" name="_dlc_DocIdItemGuid">
    <vt:lpwstr>7f395af8-a421-420b-aef8-3e19156bc027</vt:lpwstr>
  </property>
  <property fmtid="{D5CDD505-2E9C-101B-9397-08002B2CF9AE}" pid="4" name="_dlc_DocIdUrl">
    <vt:lpwstr>https://collaborate.pnl.gov/projects/asgc/research_highlights/_layouts/DocIdRedir.aspx?ID=EP6D6TSR2XSE-14-184, EP6D6TSR2XSE-14-184</vt:lpwstr>
  </property>
  <property fmtid="{D5CDD505-2E9C-101B-9397-08002B2CF9AE}" pid="5" name="Highlight">
    <vt:lpwstr>, </vt:lpwstr>
  </property>
  <property fmtid="{D5CDD505-2E9C-101B-9397-08002B2CF9AE}" pid="6" name="ContentTypeId">
    <vt:lpwstr>0x010100A22E315B1F3C42B49A0E90D2F9AB5AB100771696FA5A06D744BBBD3E3B24BA9988</vt:lpwstr>
  </property>
  <property fmtid="{D5CDD505-2E9C-101B-9397-08002B2CF9AE}" pid="7" name="ContentType">
    <vt:lpwstr>Slide</vt:lpwstr>
  </property>
  <property fmtid="{D5CDD505-2E9C-101B-9397-08002B2CF9AE}" pid="8" name="Presentation">
    <vt:lpwstr>Xiao-Gustafson-Slide-SubgridVariabStrato-JGRAtmo-March2014</vt:lpwstr>
  </property>
  <property fmtid="{D5CDD505-2E9C-101B-9397-08002B2CF9AE}" pid="9" name="SlideDescription">
    <vt:lpwstr/>
  </property>
</Properties>
</file>