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5008D-25A1-4954-B38D-9B6775684BBF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44163-187A-4C5B-9EA0-F1EDE3A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6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30766" indent="-281064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24255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573957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23659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1D3C384-4F41-ED40-8951-A7ABE820E091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8994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3965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5980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56F3612B-010F-2342-A1AE-34D7CD54A73D}" type="datetimeFigureOut">
              <a:rPr lang="en-US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609FCB9-6E84-5341-BC50-88AB750D34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8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219200"/>
            <a:ext cx="3429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Objective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Develop improved, open-source models that can simulate the </a:t>
            </a:r>
            <a:r>
              <a:rPr lang="en-US" altLang="zh-CN" sz="1600" dirty="0" smtClean="0"/>
              <a:t>i</a:t>
            </a:r>
            <a:r>
              <a:rPr lang="en-US" sz="1600" dirty="0" smtClean="0"/>
              <a:t>mpacts </a:t>
            </a:r>
            <a:r>
              <a:rPr lang="en-US" sz="1600" dirty="0"/>
              <a:t>of </a:t>
            </a:r>
            <a:r>
              <a:rPr lang="en-US" altLang="zh-CN" sz="1600" dirty="0" smtClean="0"/>
              <a:t>h</a:t>
            </a:r>
            <a:r>
              <a:rPr lang="en-US" sz="1600" dirty="0" smtClean="0"/>
              <a:t>eat </a:t>
            </a:r>
            <a:r>
              <a:rPr lang="en-US" altLang="zh-CN" sz="1600" dirty="0" smtClean="0"/>
              <a:t>w</a:t>
            </a:r>
            <a:r>
              <a:rPr lang="en-US" sz="1600" dirty="0" smtClean="0"/>
              <a:t>aves </a:t>
            </a:r>
            <a:r>
              <a:rPr lang="en-US" sz="1600" dirty="0"/>
              <a:t>on </a:t>
            </a:r>
            <a:r>
              <a:rPr lang="en-US" sz="1600" dirty="0" smtClean="0"/>
              <a:t>the electric power system</a:t>
            </a:r>
            <a:endParaRPr lang="en-US" sz="1600" dirty="0"/>
          </a:p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Approach</a:t>
            </a:r>
            <a:endParaRPr lang="en-US" sz="1600" b="1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Characterize derating of power plant capacity </a:t>
            </a:r>
            <a:r>
              <a:rPr lang="en-US" sz="1600" dirty="0"/>
              <a:t>and efficiency </a:t>
            </a:r>
            <a:r>
              <a:rPr lang="en-US" sz="1600" dirty="0" smtClean="0"/>
              <a:t>as </a:t>
            </a:r>
            <a:r>
              <a:rPr lang="en-US" sz="1600" dirty="0"/>
              <a:t>functions of ambient </a:t>
            </a:r>
            <a:r>
              <a:rPr lang="en-US" sz="1600" dirty="0" smtClean="0"/>
              <a:t>temperature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Develop a </a:t>
            </a:r>
            <a:r>
              <a:rPr lang="en-US" sz="1600" dirty="0"/>
              <a:t>modified MILP (mixed-integer linear programing) unit commitment </a:t>
            </a:r>
            <a:r>
              <a:rPr lang="en-US" sz="1600" dirty="0" smtClean="0"/>
              <a:t>formulation that can accommodate hourly deratings</a:t>
            </a:r>
            <a:endParaRPr lang="en-US" sz="1600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Couple this </a:t>
            </a:r>
            <a:r>
              <a:rPr lang="en-US" sz="1600" dirty="0"/>
              <a:t>production cost model </a:t>
            </a:r>
            <a:r>
              <a:rPr lang="en-US" sz="1600" dirty="0" smtClean="0"/>
              <a:t>with </a:t>
            </a:r>
            <a:r>
              <a:rPr lang="en-US" sz="1600" dirty="0"/>
              <a:t>hourly temperature data and </a:t>
            </a:r>
            <a:r>
              <a:rPr lang="en-US" sz="1600" dirty="0" smtClean="0"/>
              <a:t>a load model to quantify heat wave impacts on grid operations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51137"/>
            <a:ext cx="8915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>
                <a:cs typeface="Arial" pitchFamily="34" charset="0"/>
              </a:rPr>
              <a:t>Quantifying </a:t>
            </a:r>
            <a:r>
              <a:rPr lang="en-US" sz="3600" b="1" dirty="0" smtClean="0">
                <a:cs typeface="Arial" pitchFamily="34" charset="0"/>
              </a:rPr>
              <a:t>the Impacts </a:t>
            </a:r>
            <a:r>
              <a:rPr lang="en-US" sz="3600" b="1" dirty="0">
                <a:cs typeface="Arial" pitchFamily="34" charset="0"/>
              </a:rPr>
              <a:t>of Heat Waves </a:t>
            </a:r>
            <a:r>
              <a:rPr lang="en-US" sz="3600" b="1" dirty="0" smtClean="0">
                <a:cs typeface="Arial" pitchFamily="34" charset="0"/>
              </a:rPr>
              <a:t/>
            </a:r>
            <a:br>
              <a:rPr lang="en-US" sz="3600" b="1" dirty="0" smtClean="0">
                <a:cs typeface="Arial" pitchFamily="34" charset="0"/>
              </a:rPr>
            </a:br>
            <a:r>
              <a:rPr lang="en-US" sz="3600" b="1" dirty="0" smtClean="0">
                <a:cs typeface="Arial" pitchFamily="34" charset="0"/>
              </a:rPr>
              <a:t>on </a:t>
            </a:r>
            <a:r>
              <a:rPr lang="en-US" sz="3600" b="1" dirty="0">
                <a:cs typeface="Arial" pitchFamily="34" charset="0"/>
              </a:rPr>
              <a:t>Power Grid Operation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278406" y="4034135"/>
            <a:ext cx="4625788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100" b="1" dirty="0" smtClean="0">
                <a:solidFill>
                  <a:srgbClr val="0000FF"/>
                </a:solidFill>
                <a:latin typeface="Arial" charset="0"/>
              </a:rPr>
              <a:t>Production cost difference (one indicator of grid stress) for four cases and four different generator categories (ST=steam turbine, GT=gas turbine, CCGT=combined cycle gas turbine)</a:t>
            </a:r>
            <a:endParaRPr lang="en-US" sz="11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4038600" y="4667249"/>
            <a:ext cx="5105400" cy="1943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 smtClean="0"/>
              <a:t>Conclusions</a:t>
            </a:r>
            <a:endParaRPr lang="en-US" b="1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Heat </a:t>
            </a:r>
            <a:r>
              <a:rPr lang="en-US" sz="1600" dirty="0"/>
              <a:t>wave impacts can be addressed without increasing the </a:t>
            </a:r>
            <a:r>
              <a:rPr lang="en-US" sz="1600" dirty="0" smtClean="0"/>
              <a:t>dimensionality of </a:t>
            </a:r>
            <a:r>
              <a:rPr lang="en-US" sz="1600" dirty="0"/>
              <a:t>the </a:t>
            </a:r>
            <a:r>
              <a:rPr lang="en-US" sz="1600" dirty="0" smtClean="0"/>
              <a:t>unit commitment </a:t>
            </a:r>
            <a:r>
              <a:rPr lang="en-US" sz="1600" dirty="0"/>
              <a:t>problem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Production cost models that do not account for the impact of hourly temperature fluctuations on electricity supply and demand may significantly underestimate the risks associated with heat wave events</a:t>
            </a:r>
            <a:endParaRPr lang="en-US" sz="1600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61991" y="5845314"/>
            <a:ext cx="3319409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000" dirty="0" smtClean="0"/>
              <a:t>Ke X, D </a:t>
            </a:r>
            <a:r>
              <a:rPr lang="en-US" sz="1000" dirty="0" smtClean="0"/>
              <a:t>Wu, </a:t>
            </a:r>
            <a:r>
              <a:rPr lang="en-US" sz="1000" dirty="0" smtClean="0"/>
              <a:t>J </a:t>
            </a:r>
            <a:r>
              <a:rPr lang="en-US" sz="1000" dirty="0" smtClean="0"/>
              <a:t>Rice, </a:t>
            </a:r>
            <a:r>
              <a:rPr lang="en-US" sz="1000" dirty="0" smtClean="0"/>
              <a:t>M </a:t>
            </a:r>
            <a:r>
              <a:rPr lang="en-US" sz="1000" dirty="0" smtClean="0"/>
              <a:t>Kintner-Meyer, and </a:t>
            </a:r>
            <a:r>
              <a:rPr lang="en-US" sz="1000" dirty="0" smtClean="0"/>
              <a:t>N </a:t>
            </a:r>
            <a:r>
              <a:rPr lang="en-US" sz="1000" dirty="0" smtClean="0"/>
              <a:t>Lu. 2016. “Quantifying </a:t>
            </a:r>
            <a:r>
              <a:rPr lang="en-US" sz="1000" dirty="0"/>
              <a:t>the </a:t>
            </a:r>
            <a:r>
              <a:rPr lang="en-US" sz="1000" dirty="0" smtClean="0"/>
              <a:t>Impacts of Heat Waves on Power Grid Operation.”</a:t>
            </a:r>
            <a:r>
              <a:rPr lang="en-US" sz="1000" dirty="0"/>
              <a:t> </a:t>
            </a:r>
            <a:r>
              <a:rPr lang="en-US" sz="1000" i="1" dirty="0" smtClean="0"/>
              <a:t>Applied Energy </a:t>
            </a:r>
            <a:r>
              <a:rPr lang="en-US" sz="1000" b="1" dirty="0" smtClean="0"/>
              <a:t>183</a:t>
            </a:r>
            <a:r>
              <a:rPr lang="en-US" sz="1000" i="1" dirty="0" smtClean="0"/>
              <a:t>:</a:t>
            </a:r>
            <a:r>
              <a:rPr lang="en-US" sz="1000" dirty="0" smtClean="0"/>
              <a:t> 504-512</a:t>
            </a:r>
            <a:r>
              <a:rPr lang="en-US" sz="1000" dirty="0" smtClean="0"/>
              <a:t>.</a:t>
            </a:r>
            <a:r>
              <a:rPr lang="en-US" sz="1000" dirty="0"/>
              <a:t> </a:t>
            </a:r>
            <a:r>
              <a:rPr lang="en-US" sz="1000" dirty="0" smtClean="0"/>
              <a:t>DOI: 10.1016/j.apenergy.2016.08.188</a:t>
            </a:r>
            <a:endParaRPr lang="en-US" sz="1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1214735"/>
            <a:ext cx="4517168" cy="27498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00600" y="2667000"/>
            <a:ext cx="1676400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200" dirty="0" smtClean="0"/>
              <a:t>Case 1: no derating </a:t>
            </a:r>
          </a:p>
          <a:p>
            <a:r>
              <a:rPr lang="en-US" sz="1200" dirty="0" smtClean="0"/>
              <a:t>Case 2: capacity derating</a:t>
            </a:r>
          </a:p>
          <a:p>
            <a:r>
              <a:rPr lang="en-US" sz="1200" dirty="0" smtClean="0"/>
              <a:t>Case 3: efficiency derating</a:t>
            </a:r>
          </a:p>
          <a:p>
            <a:r>
              <a:rPr lang="en-US" sz="1200" dirty="0" smtClean="0"/>
              <a:t>Case 4: cap. &amp; eff. derating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269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Wu-Rice-KM-ImpactsHeatWaves-AppliedEnergy-Sept2016f</Presentation>
    <Funding xmlns="98b00cf3-a6ce-40de-8923-f140beb786e9">TES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F39CD6D-BC7D-4DC6-AA6E-4107AF9B2314}"/>
</file>

<file path=customXml/itemProps2.xml><?xml version="1.0" encoding="utf-8"?>
<ds:datastoreItem xmlns:ds="http://schemas.openxmlformats.org/officeDocument/2006/customXml" ds:itemID="{C73C6328-C09E-4B96-ADD5-356FBBFF7F18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314</TotalTime>
  <Words>210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Wu-Rice-KM-ImpactsHeatWaves-AppliedEnergy-Sept2016f</dc:title>
  <dc:creator>JOvink</dc:creator>
  <dc:description/>
  <cp:lastModifiedBy>JOvink</cp:lastModifiedBy>
  <cp:revision>31</cp:revision>
  <cp:lastPrinted>2011-05-11T17:30:12Z</cp:lastPrinted>
  <dcterms:created xsi:type="dcterms:W3CDTF">2013-02-22T17:42:48Z</dcterms:created>
  <dcterms:modified xsi:type="dcterms:W3CDTF">2016-09-29T00:12:45Z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TES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Wu-Rice-KM-ImpactsHeatWaves-AppliedEnergy-Sept2016f</vt:lpwstr>
  </property>
  <property fmtid="{D5CDD505-2E9C-101B-9397-08002B2CF9AE}" pid="8" name="SlideDescription">
    <vt:lpwstr/>
  </property>
</Properties>
</file>