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8" r:id="rId2"/>
  </p:sldMasterIdLst>
  <p:notesMasterIdLst>
    <p:notesMasterId r:id="rId5"/>
  </p:notesMasterIdLst>
  <p:handoutMasterIdLst>
    <p:handoutMasterId r:id="rId6"/>
  </p:handoutMasterIdLst>
  <p:sldIdLst>
    <p:sldId id="375" r:id="rId3"/>
    <p:sldId id="376" r:id="rId4"/>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00FF"/>
    <a:srgbClr val="990099"/>
    <a:srgbClr val="008000"/>
    <a:srgbClr val="FFCCCC"/>
    <a:srgbClr val="FF5050"/>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963" autoAdjust="0"/>
    <p:restoredTop sz="88619" autoAdjust="0"/>
  </p:normalViewPr>
  <p:slideViewPr>
    <p:cSldViewPr>
      <p:cViewPr varScale="1">
        <p:scale>
          <a:sx n="189" d="100"/>
          <a:sy n="189" d="100"/>
        </p:scale>
        <p:origin x="-3392" y="-104"/>
      </p:cViewPr>
      <p:guideLst>
        <p:guide orient="horz" pos="2160"/>
        <p:guide pos="2880"/>
      </p:guideLst>
    </p:cSldViewPr>
  </p:slideViewPr>
  <p:outlineViewPr>
    <p:cViewPr>
      <p:scale>
        <a:sx n="33" d="100"/>
        <a:sy n="33" d="100"/>
      </p:scale>
      <p:origin x="3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649"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134" y="0"/>
            <a:ext cx="3038648" cy="462120"/>
          </a:xfrm>
          <a:prstGeom prst="rect">
            <a:avLst/>
          </a:prstGeom>
        </p:spPr>
        <p:txBody>
          <a:bodyPr vert="horz" lIns="91440" tIns="45720" rIns="91440" bIns="45720" rtlCol="0"/>
          <a:lstStyle>
            <a:lvl1pPr algn="r">
              <a:defRPr sz="1200"/>
            </a:lvl1pPr>
          </a:lstStyle>
          <a:p>
            <a:fld id="{1F0FC52E-3DE0-4D0F-8301-0C9D53841A51}" type="datetimeFigureOut">
              <a:rPr lang="en-US" smtClean="0"/>
              <a:pPr/>
              <a:t>6/23/15</a:t>
            </a:fld>
            <a:endParaRPr lang="en-US"/>
          </a:p>
        </p:txBody>
      </p:sp>
      <p:sp>
        <p:nvSpPr>
          <p:cNvPr id="4" name="Footer Placeholder 3"/>
          <p:cNvSpPr>
            <a:spLocks noGrp="1"/>
          </p:cNvSpPr>
          <p:nvPr>
            <p:ph type="ftr" sz="quarter" idx="2"/>
          </p:nvPr>
        </p:nvSpPr>
        <p:spPr>
          <a:xfrm>
            <a:off x="0" y="8772378"/>
            <a:ext cx="3038649"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134" y="8772378"/>
            <a:ext cx="3038648" cy="462120"/>
          </a:xfrm>
          <a:prstGeom prst="rect">
            <a:avLst/>
          </a:prstGeom>
        </p:spPr>
        <p:txBody>
          <a:bodyPr vert="horz" lIns="91440" tIns="45720" rIns="91440" bIns="45720" rtlCol="0" anchor="b"/>
          <a:lstStyle>
            <a:lvl1pPr algn="r">
              <a:defRPr sz="1200"/>
            </a:lvl1pPr>
          </a:lstStyle>
          <a:p>
            <a:fld id="{80E448C2-0687-4275-B9E0-F547EFE71A47}" type="slidenum">
              <a:rPr lang="en-US" smtClean="0"/>
              <a:pPr/>
              <a:t>‹#›</a:t>
            </a:fld>
            <a:endParaRPr lang="en-US"/>
          </a:p>
        </p:txBody>
      </p:sp>
    </p:spTree>
    <p:extLst>
      <p:ext uri="{BB962C8B-B14F-4D97-AF65-F5344CB8AC3E}">
        <p14:creationId xmlns:p14="http://schemas.microsoft.com/office/powerpoint/2010/main" val="35045764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37840" cy="461804"/>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idx="1"/>
          </p:nvPr>
        </p:nvSpPr>
        <p:spPr>
          <a:xfrm>
            <a:off x="3970939" y="1"/>
            <a:ext cx="3037840" cy="461804"/>
          </a:xfrm>
          <a:prstGeom prst="rect">
            <a:avLst/>
          </a:prstGeom>
        </p:spPr>
        <p:txBody>
          <a:bodyPr vert="horz" lIns="92446" tIns="46223" rIns="92446" bIns="46223" rtlCol="0"/>
          <a:lstStyle>
            <a:lvl1pPr algn="r">
              <a:defRPr sz="1200"/>
            </a:lvl1pPr>
          </a:lstStyle>
          <a:p>
            <a:fld id="{7CE99966-166F-4CB6-A8BA-06A15B56D167}" type="datetimeFigureOut">
              <a:rPr lang="en-US" smtClean="0"/>
              <a:pPr/>
              <a:t>6/23/15</a:t>
            </a:fld>
            <a:endParaRPr lang="en-US"/>
          </a:p>
        </p:txBody>
      </p:sp>
      <p:sp>
        <p:nvSpPr>
          <p:cNvPr id="4" name="Slide Image Placeholder 3"/>
          <p:cNvSpPr>
            <a:spLocks noGrp="1" noRot="1" noChangeAspect="1"/>
          </p:cNvSpPr>
          <p:nvPr>
            <p:ph type="sldImg" idx="2"/>
          </p:nvPr>
        </p:nvSpPr>
        <p:spPr>
          <a:xfrm>
            <a:off x="1195388" y="692150"/>
            <a:ext cx="4621212" cy="3465513"/>
          </a:xfrm>
          <a:prstGeom prst="rect">
            <a:avLst/>
          </a:prstGeom>
          <a:noFill/>
          <a:ln w="12700">
            <a:solidFill>
              <a:prstClr val="black"/>
            </a:solidFill>
          </a:ln>
        </p:spPr>
        <p:txBody>
          <a:bodyPr vert="horz" lIns="92446" tIns="46223" rIns="92446" bIns="46223" rtlCol="0" anchor="ctr"/>
          <a:lstStyle/>
          <a:p>
            <a:endParaRPr lang="en-US"/>
          </a:p>
        </p:txBody>
      </p:sp>
      <p:sp>
        <p:nvSpPr>
          <p:cNvPr id="5" name="Notes Placeholder 4"/>
          <p:cNvSpPr>
            <a:spLocks noGrp="1"/>
          </p:cNvSpPr>
          <p:nvPr>
            <p:ph type="body" sz="quarter" idx="3"/>
          </p:nvPr>
        </p:nvSpPr>
        <p:spPr>
          <a:xfrm>
            <a:off x="701041" y="4387136"/>
            <a:ext cx="5608320" cy="4156234"/>
          </a:xfrm>
          <a:prstGeom prst="rect">
            <a:avLst/>
          </a:prstGeom>
        </p:spPr>
        <p:txBody>
          <a:bodyPr vert="horz" lIns="92446" tIns="46223" rIns="92446" bIns="46223"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8772670"/>
            <a:ext cx="3037840" cy="461804"/>
          </a:xfrm>
          <a:prstGeom prst="rect">
            <a:avLst/>
          </a:prstGeom>
        </p:spPr>
        <p:txBody>
          <a:bodyPr vert="horz" lIns="92446" tIns="46223" rIns="92446" bIns="46223" rtlCol="0" anchor="b"/>
          <a:lstStyle>
            <a:lvl1pPr algn="l">
              <a:defRPr sz="1200"/>
            </a:lvl1pPr>
          </a:lstStyle>
          <a:p>
            <a:endParaRPr lang="en-US"/>
          </a:p>
        </p:txBody>
      </p:sp>
      <p:sp>
        <p:nvSpPr>
          <p:cNvPr id="7" name="Slide Number Placeholder 6"/>
          <p:cNvSpPr>
            <a:spLocks noGrp="1"/>
          </p:cNvSpPr>
          <p:nvPr>
            <p:ph type="sldNum" sz="quarter" idx="5"/>
          </p:nvPr>
        </p:nvSpPr>
        <p:spPr>
          <a:xfrm>
            <a:off x="3970939" y="8772670"/>
            <a:ext cx="3037840" cy="461804"/>
          </a:xfrm>
          <a:prstGeom prst="rect">
            <a:avLst/>
          </a:prstGeom>
        </p:spPr>
        <p:txBody>
          <a:bodyPr vert="horz" lIns="92446" tIns="46223" rIns="92446" bIns="46223" rtlCol="0" anchor="b"/>
          <a:lstStyle>
            <a:lvl1pPr algn="r">
              <a:defRPr sz="1200"/>
            </a:lvl1pPr>
          </a:lstStyle>
          <a:p>
            <a:fld id="{6E59C07E-BA73-4694-B393-5A21F42E0FBF}" type="slidenum">
              <a:rPr lang="en-US" smtClean="0"/>
              <a:pPr/>
              <a:t>‹#›</a:t>
            </a:fld>
            <a:endParaRPr lang="en-US"/>
          </a:p>
        </p:txBody>
      </p:sp>
    </p:spTree>
    <p:extLst>
      <p:ext uri="{BB962C8B-B14F-4D97-AF65-F5344CB8AC3E}">
        <p14:creationId xmlns:p14="http://schemas.microsoft.com/office/powerpoint/2010/main" val="3349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smtClean="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1</a:t>
            </a:fld>
            <a:endParaRPr lang="en-US" sz="1200" dirty="0"/>
          </a:p>
        </p:txBody>
      </p:sp>
    </p:spTree>
    <p:extLst>
      <p:ext uri="{BB962C8B-B14F-4D97-AF65-F5344CB8AC3E}">
        <p14:creationId xmlns:p14="http://schemas.microsoft.com/office/powerpoint/2010/main" val="3436017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p:spPr>
      </p:sp>
      <p:sp>
        <p:nvSpPr>
          <p:cNvPr id="15362" name="Notes Placeholder 2"/>
          <p:cNvSpPr>
            <a:spLocks noGrp="1"/>
          </p:cNvSpPr>
          <p:nvPr>
            <p:ph type="body" idx="1"/>
          </p:nvPr>
        </p:nvSpPr>
        <p:spPr>
          <a:noFill/>
          <a:ln/>
        </p:spPr>
        <p:txBody>
          <a:bodyPr/>
          <a:lstStyle/>
          <a:p>
            <a:pPr>
              <a:lnSpc>
                <a:spcPct val="80000"/>
              </a:lnSpc>
              <a:spcBef>
                <a:spcPct val="0"/>
              </a:spcBef>
              <a:buFontTx/>
              <a:buNone/>
            </a:pPr>
            <a:endParaRPr lang="en-US" sz="1100" dirty="0" smtClean="0"/>
          </a:p>
        </p:txBody>
      </p:sp>
      <p:sp>
        <p:nvSpPr>
          <p:cNvPr id="15363" name="Slide Number Placeholder 3"/>
          <p:cNvSpPr txBox="1">
            <a:spLocks noGrp="1"/>
          </p:cNvSpPr>
          <p:nvPr/>
        </p:nvSpPr>
        <p:spPr bwMode="auto">
          <a:xfrm>
            <a:off x="3969708" y="8772853"/>
            <a:ext cx="3039109" cy="461647"/>
          </a:xfrm>
          <a:prstGeom prst="rect">
            <a:avLst/>
          </a:prstGeom>
          <a:noFill/>
          <a:ln w="9525">
            <a:noFill/>
            <a:miter lim="800000"/>
            <a:headEnd/>
            <a:tailEnd/>
          </a:ln>
        </p:spPr>
        <p:txBody>
          <a:bodyPr lIns="91419" tIns="45709" rIns="91419" bIns="45709" anchor="b"/>
          <a:lstStyle/>
          <a:p>
            <a:pPr algn="r" defTabSz="914773" eaLnBrk="0" hangingPunct="0"/>
            <a:fld id="{CC75C1CE-B3C7-4E1B-B254-F041918EBDA5}" type="slidenum">
              <a:rPr lang="en-US" sz="1200"/>
              <a:pPr algn="r" defTabSz="914773" eaLnBrk="0" hangingPunct="0"/>
              <a:t>2</a:t>
            </a:fld>
            <a:endParaRPr lang="en-US" sz="1200" dirty="0"/>
          </a:p>
        </p:txBody>
      </p:sp>
    </p:spTree>
    <p:extLst>
      <p:ext uri="{BB962C8B-B14F-4D97-AF65-F5344CB8AC3E}">
        <p14:creationId xmlns:p14="http://schemas.microsoft.com/office/powerpoint/2010/main" val="9820903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a:xfrm>
            <a:off x="304800" y="6248400"/>
            <a:ext cx="2667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5" name="Picture 8" descr="horizontal-logo-green-text.jpg"/>
          <p:cNvPicPr>
            <a:picLocks noChangeAspect="1"/>
          </p:cNvPicPr>
          <p:nvPr userDrawn="1"/>
        </p:nvPicPr>
        <p:blipFill>
          <a:blip r:embed="rId3" cstate="print"/>
          <a:srcRect/>
          <a:stretch>
            <a:fillRect/>
          </a:stretch>
        </p:blipFill>
        <p:spPr bwMode="auto">
          <a:xfrm>
            <a:off x="1905000" y="304800"/>
            <a:ext cx="5334000" cy="892175"/>
          </a:xfrm>
          <a:prstGeom prst="rect">
            <a:avLst/>
          </a:prstGeom>
          <a:noFill/>
          <a:ln w="9525">
            <a:noFill/>
            <a:miter lim="800000"/>
            <a:headEnd/>
            <a:tailEnd/>
          </a:ln>
        </p:spPr>
      </p:pic>
      <p:sp>
        <p:nvSpPr>
          <p:cNvPr id="9" name="Subtitle 2"/>
          <p:cNvSpPr>
            <a:spLocks noGrp="1"/>
          </p:cNvSpPr>
          <p:nvPr>
            <p:ph type="subTitle" idx="1"/>
          </p:nvPr>
        </p:nvSpPr>
        <p:spPr>
          <a:xfrm>
            <a:off x="1371600" y="3200400"/>
            <a:ext cx="6400800" cy="1752600"/>
          </a:xfrm>
        </p:spPr>
        <p:txBody>
          <a:bodyPr/>
          <a:lstStyle>
            <a:lvl1pPr marL="0" indent="0" algn="ctr">
              <a:buNone/>
              <a:defRPr b="0">
                <a:solidFill>
                  <a:schemeClr val="tx1">
                    <a:lumMod val="75000"/>
                    <a:lumOff val="2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10" name="Title 6"/>
          <p:cNvSpPr>
            <a:spLocks noGrp="1"/>
          </p:cNvSpPr>
          <p:nvPr>
            <p:ph type="title"/>
          </p:nvPr>
        </p:nvSpPr>
        <p:spPr>
          <a:xfrm>
            <a:off x="457200" y="1981200"/>
            <a:ext cx="8229600" cy="1143000"/>
          </a:xfrm>
          <a:prstGeom prst="rect">
            <a:avLst/>
          </a:prstGeom>
        </p:spPr>
        <p:txBody>
          <a:bodyPr>
            <a:normAutofit/>
          </a:bodyPr>
          <a:lstStyle>
            <a:lvl1pPr algn="ctr">
              <a:defRPr sz="3200" b="1">
                <a:solidFill>
                  <a:srgbClr val="146737"/>
                </a:solidFill>
              </a:defRPr>
            </a:lvl1pPr>
          </a:lstStyle>
          <a:p>
            <a:r>
              <a:rPr lang="en-US" dirty="0" smtClean="0"/>
              <a:t>Click to edit Master title style</a:t>
            </a:r>
            <a:endParaRPr lang="en-US" dirty="0"/>
          </a:p>
        </p:txBody>
      </p:sp>
      <p:sp>
        <p:nvSpPr>
          <p:cNvPr id="6" name="Footer Placeholder 4"/>
          <p:cNvSpPr>
            <a:spLocks noGrp="1"/>
          </p:cNvSpPr>
          <p:nvPr>
            <p:ph type="ftr" sz="quarter" idx="10"/>
          </p:nvPr>
        </p:nvSpPr>
        <p:spPr/>
        <p:txBody>
          <a:bodyPr/>
          <a:lstStyle>
            <a:lvl1pPr>
              <a:defRPr/>
            </a:lvl1pPr>
          </a:lstStyle>
          <a:p>
            <a:pPr>
              <a:defRPr/>
            </a:pPr>
            <a:r>
              <a:rPr lang="en-US" smtClean="0"/>
              <a:t>Applied Mathematics - Landsberg</a:t>
            </a:r>
            <a:endParaRPr lang="en-US" dirty="0"/>
          </a:p>
        </p:txBody>
      </p:sp>
      <p:sp>
        <p:nvSpPr>
          <p:cNvPr id="7" name="Slide Number Placeholder 5"/>
          <p:cNvSpPr>
            <a:spLocks noGrp="1"/>
          </p:cNvSpPr>
          <p:nvPr>
            <p:ph type="sldNum" sz="quarter" idx="11"/>
          </p:nvPr>
        </p:nvSpPr>
        <p:spPr/>
        <p:txBody>
          <a:bodyPr/>
          <a:lstStyle>
            <a:lvl1pPr>
              <a:defRPr/>
            </a:lvl1pPr>
          </a:lstStyle>
          <a:p>
            <a:pPr>
              <a:defRPr/>
            </a:pPr>
            <a:fld id="{DCEE50CC-E570-4C4C-A87C-24787CB3ADAC}" type="slidenum">
              <a:rPr lang="en-US"/>
              <a:pPr>
                <a:defRPr/>
              </a:pPr>
              <a:t>‹#›</a:t>
            </a:fld>
            <a:endParaRPr lang="en-US"/>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6/23/15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0164389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053E6-1F5D-4526-8E17-6D67AD6AE10F}" type="datetimeFigureOut">
              <a:rPr lang="en-US" smtClean="0"/>
              <a:t>6/23/15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41987373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4580534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24022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92B88B2-92F3-4A93-A1FC-ABA76BF7AB12}" type="datetimeFigureOut">
              <a:rPr lang="en-US" smtClean="0"/>
              <a:pPr/>
              <a:t>6/23/15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A8B6E-C3EC-42ED-98A3-18B8EA37CE6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883833438"/>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53E6-1F5D-4526-8E17-6D67AD6AE10F}" type="datetimeFigureOut">
              <a:rPr lang="en-US" smtClean="0"/>
              <a:t>6/23/15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2735275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B053E6-1F5D-4526-8E17-6D67AD6AE10F}" type="datetimeFigureOut">
              <a:rPr lang="en-US" smtClean="0"/>
              <a:t>6/23/15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3741732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B053E6-1F5D-4526-8E17-6D67AD6AE10F}" type="datetimeFigureOut">
              <a:rPr lang="en-US" smtClean="0"/>
              <a:t>6/23/15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3609180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B053E6-1F5D-4526-8E17-6D67AD6AE10F}" type="datetimeFigureOut">
              <a:rPr lang="en-US" smtClean="0"/>
              <a:t>6/23/15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1974932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B053E6-1F5D-4526-8E17-6D67AD6AE10F}" type="datetimeFigureOut">
              <a:rPr lang="en-US" smtClean="0"/>
              <a:t>6/23/15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54094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B053E6-1F5D-4526-8E17-6D67AD6AE10F}" type="datetimeFigureOut">
              <a:rPr lang="en-US" smtClean="0"/>
              <a:t>6/23/15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5B0083-F30B-46F2-B7EF-12181F5E391D}" type="slidenum">
              <a:rPr lang="en-US" smtClean="0"/>
              <a:t>‹#›</a:t>
            </a:fld>
            <a:endParaRPr lang="en-US"/>
          </a:p>
        </p:txBody>
      </p:sp>
    </p:spTree>
    <p:extLst>
      <p:ext uri="{BB962C8B-B14F-4D97-AF65-F5344CB8AC3E}">
        <p14:creationId xmlns:p14="http://schemas.microsoft.com/office/powerpoint/2010/main" val="24749591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5"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13.xml"/><Relationship Id="rId12" Type="http://schemas.openxmlformats.org/officeDocument/2006/relationships/theme" Target="../theme/theme2.xml"/><Relationship Id="rId13" Type="http://schemas.openxmlformats.org/officeDocument/2006/relationships/image" Target="../media/image2.jpeg"/><Relationship Id="rId1" Type="http://schemas.openxmlformats.org/officeDocument/2006/relationships/slideLayout" Target="../slideLayouts/slideLayout3.xml"/><Relationship Id="rId2" Type="http://schemas.openxmlformats.org/officeDocument/2006/relationships/slideLayout" Target="../slideLayouts/slideLayout4.xml"/><Relationship Id="rId3" Type="http://schemas.openxmlformats.org/officeDocument/2006/relationships/slideLayout" Target="../slideLayouts/slideLayout5.xml"/><Relationship Id="rId4" Type="http://schemas.openxmlformats.org/officeDocument/2006/relationships/slideLayout" Target="../slideLayouts/slideLayout6.xml"/><Relationship Id="rId5" Type="http://schemas.openxmlformats.org/officeDocument/2006/relationships/slideLayout" Target="../slideLayouts/slideLayout7.xml"/><Relationship Id="rId6" Type="http://schemas.openxmlformats.org/officeDocument/2006/relationships/slideLayout" Target="../slideLayouts/slideLayout8.xml"/><Relationship Id="rId7" Type="http://schemas.openxmlformats.org/officeDocument/2006/relationships/slideLayout" Target="../slideLayouts/slideLayout9.xml"/><Relationship Id="rId8" Type="http://schemas.openxmlformats.org/officeDocument/2006/relationships/slideLayout" Target="../slideLayouts/slideLayout10.xml"/><Relationship Id="rId9" Type="http://schemas.openxmlformats.org/officeDocument/2006/relationships/slideLayout" Target="../slideLayouts/slideLayout11.xml"/><Relationship Id="rId10"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19075"/>
            <a:ext cx="91440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52425" y="866775"/>
            <a:ext cx="8410575" cy="52593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3124200" y="6356350"/>
            <a:ext cx="5334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r>
              <a:rPr lang="en-US" smtClean="0"/>
              <a:t>Applied Mathematics - Landsberg</a:t>
            </a:r>
            <a:endParaRPr lang="en-US"/>
          </a:p>
        </p:txBody>
      </p:sp>
      <p:sp>
        <p:nvSpPr>
          <p:cNvPr id="6" name="Slide Number Placeholder 5"/>
          <p:cNvSpPr>
            <a:spLocks noGrp="1"/>
          </p:cNvSpPr>
          <p:nvPr>
            <p:ph type="sldNum" sz="quarter" idx="4"/>
          </p:nvPr>
        </p:nvSpPr>
        <p:spPr>
          <a:xfrm>
            <a:off x="8413750" y="6351588"/>
            <a:ext cx="381000" cy="365125"/>
          </a:xfrm>
          <a:prstGeom prst="rect">
            <a:avLst/>
          </a:prstGeom>
        </p:spPr>
        <p:txBody>
          <a:bodyPr vert="horz" lIns="91440" tIns="45720" rIns="91440" bIns="45720" rtlCol="0" anchor="ctr"/>
          <a:lstStyle>
            <a:lvl1pPr algn="r" fontAlgn="auto">
              <a:spcBef>
                <a:spcPts val="0"/>
              </a:spcBef>
              <a:spcAft>
                <a:spcPts val="0"/>
              </a:spcAft>
              <a:defRPr sz="1200">
                <a:solidFill>
                  <a:srgbClr val="106636"/>
                </a:solidFill>
                <a:latin typeface="Arial" pitchFamily="34" charset="0"/>
                <a:cs typeface="Arial" pitchFamily="34" charset="0"/>
              </a:defRPr>
            </a:lvl1pPr>
          </a:lstStyle>
          <a:p>
            <a:pPr>
              <a:defRPr/>
            </a:pPr>
            <a:fld id="{1F8A97BA-DB9B-4291-87AE-AF89EA7F18B7}" type="slidenum">
              <a:rPr lang="en-US"/>
              <a:pPr>
                <a:defRPr/>
              </a:pPr>
              <a:t>‹#›</a:t>
            </a:fld>
            <a:endParaRPr lang="en-US" dirty="0"/>
          </a:p>
        </p:txBody>
      </p:sp>
      <p:pic>
        <p:nvPicPr>
          <p:cNvPr id="1030" name="Picture 9" descr="horizontal-logo-green-text.jpg"/>
          <p:cNvPicPr>
            <a:picLocks noChangeAspect="1"/>
          </p:cNvPicPr>
          <p:nvPr/>
        </p:nvPicPr>
        <p:blipFill>
          <a:blip r:embed="rId5" cstate="print"/>
          <a:srcRect/>
          <a:stretch>
            <a:fillRect/>
          </a:stretch>
        </p:blipFill>
        <p:spPr bwMode="auto">
          <a:xfrm>
            <a:off x="457200" y="6354763"/>
            <a:ext cx="2438400" cy="4079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80" r:id="rId2"/>
  </p:sldLayoutIdLst>
  <p:timing>
    <p:tnLst>
      <p:par>
        <p:cTn xmlns:p14="http://schemas.microsoft.com/office/powerpoint/2010/main" id="1" dur="indefinite" restart="never" nodeType="tmRoot"/>
      </p:par>
    </p:tnLst>
  </p:timing>
  <p:hf hdr="0" ftr="0" dt="0"/>
  <p:txStyles>
    <p:titleStyle>
      <a:lvl1pPr algn="ctr" rtl="0" eaLnBrk="0" fontAlgn="base" hangingPunct="0">
        <a:spcBef>
          <a:spcPct val="0"/>
        </a:spcBef>
        <a:spcAft>
          <a:spcPct val="0"/>
        </a:spcAft>
        <a:defRPr sz="2400" kern="1200">
          <a:solidFill>
            <a:srgbClr val="106636"/>
          </a:solidFill>
          <a:latin typeface="Arial" pitchFamily="34" charset="0"/>
          <a:ea typeface="+mj-ea"/>
          <a:cs typeface="Arial" pitchFamily="34" charset="0"/>
        </a:defRPr>
      </a:lvl1pPr>
      <a:lvl2pPr algn="ctr" rtl="0" eaLnBrk="0" fontAlgn="base" hangingPunct="0">
        <a:spcBef>
          <a:spcPct val="0"/>
        </a:spcBef>
        <a:spcAft>
          <a:spcPct val="0"/>
        </a:spcAft>
        <a:defRPr sz="2400">
          <a:solidFill>
            <a:srgbClr val="106636"/>
          </a:solidFill>
          <a:latin typeface="Arial" charset="0"/>
          <a:cs typeface="Arial" charset="0"/>
        </a:defRPr>
      </a:lvl2pPr>
      <a:lvl3pPr algn="ctr" rtl="0" eaLnBrk="0" fontAlgn="base" hangingPunct="0">
        <a:spcBef>
          <a:spcPct val="0"/>
        </a:spcBef>
        <a:spcAft>
          <a:spcPct val="0"/>
        </a:spcAft>
        <a:defRPr sz="2400">
          <a:solidFill>
            <a:srgbClr val="106636"/>
          </a:solidFill>
          <a:latin typeface="Arial" charset="0"/>
          <a:cs typeface="Arial" charset="0"/>
        </a:defRPr>
      </a:lvl3pPr>
      <a:lvl4pPr algn="ctr" rtl="0" eaLnBrk="0" fontAlgn="base" hangingPunct="0">
        <a:spcBef>
          <a:spcPct val="0"/>
        </a:spcBef>
        <a:spcAft>
          <a:spcPct val="0"/>
        </a:spcAft>
        <a:defRPr sz="2400">
          <a:solidFill>
            <a:srgbClr val="106636"/>
          </a:solidFill>
          <a:latin typeface="Arial" charset="0"/>
          <a:cs typeface="Arial" charset="0"/>
        </a:defRPr>
      </a:lvl4pPr>
      <a:lvl5pPr algn="ctr" rtl="0" eaLnBrk="0" fontAlgn="base" hangingPunct="0">
        <a:spcBef>
          <a:spcPct val="0"/>
        </a:spcBef>
        <a:spcAft>
          <a:spcPct val="0"/>
        </a:spcAft>
        <a:defRPr sz="2400">
          <a:solidFill>
            <a:srgbClr val="106636"/>
          </a:solidFill>
          <a:latin typeface="Arial" charset="0"/>
          <a:cs typeface="Arial" charset="0"/>
        </a:defRPr>
      </a:lvl5pPr>
      <a:lvl6pPr marL="457200" algn="ctr" rtl="0" fontAlgn="base">
        <a:spcBef>
          <a:spcPct val="0"/>
        </a:spcBef>
        <a:spcAft>
          <a:spcPct val="0"/>
        </a:spcAft>
        <a:defRPr sz="2400">
          <a:solidFill>
            <a:srgbClr val="106636"/>
          </a:solidFill>
          <a:latin typeface="Arial" charset="0"/>
          <a:cs typeface="Arial" charset="0"/>
        </a:defRPr>
      </a:lvl6pPr>
      <a:lvl7pPr marL="914400" algn="ctr" rtl="0" fontAlgn="base">
        <a:spcBef>
          <a:spcPct val="0"/>
        </a:spcBef>
        <a:spcAft>
          <a:spcPct val="0"/>
        </a:spcAft>
        <a:defRPr sz="2400">
          <a:solidFill>
            <a:srgbClr val="106636"/>
          </a:solidFill>
          <a:latin typeface="Arial" charset="0"/>
          <a:cs typeface="Arial" charset="0"/>
        </a:defRPr>
      </a:lvl7pPr>
      <a:lvl8pPr marL="1371600" algn="ctr" rtl="0" fontAlgn="base">
        <a:spcBef>
          <a:spcPct val="0"/>
        </a:spcBef>
        <a:spcAft>
          <a:spcPct val="0"/>
        </a:spcAft>
        <a:defRPr sz="2400">
          <a:solidFill>
            <a:srgbClr val="106636"/>
          </a:solidFill>
          <a:latin typeface="Arial" charset="0"/>
          <a:cs typeface="Arial" charset="0"/>
        </a:defRPr>
      </a:lvl8pPr>
      <a:lvl9pPr marL="1828800" algn="ctr" rtl="0" fontAlgn="base">
        <a:spcBef>
          <a:spcPct val="0"/>
        </a:spcBef>
        <a:spcAft>
          <a:spcPct val="0"/>
        </a:spcAft>
        <a:defRPr sz="2400">
          <a:solidFill>
            <a:srgbClr val="106636"/>
          </a:solidFill>
          <a:latin typeface="Arial" charset="0"/>
          <a:cs typeface="Arial" charset="0"/>
        </a:defRPr>
      </a:lvl9pPr>
    </p:titleStyle>
    <p:body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B053E6-1F5D-4526-8E17-6D67AD6AE10F}" type="datetimeFigureOut">
              <a:rPr lang="en-US" smtClean="0"/>
              <a:t>6/23/15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5B0083-F30B-46F2-B7EF-12181F5E391D}" type="slidenum">
              <a:rPr lang="en-US" smtClean="0"/>
              <a:t>‹#›</a:t>
            </a:fld>
            <a:endParaRPr lang="en-US"/>
          </a:p>
        </p:txBody>
      </p:sp>
      <p:pic>
        <p:nvPicPr>
          <p:cNvPr id="7" name="Picture 9" descr="horizontal-logo-green-text.jpg"/>
          <p:cNvPicPr>
            <a:picLocks noChangeAspect="1"/>
          </p:cNvPicPr>
          <p:nvPr userDrawn="1"/>
        </p:nvPicPr>
        <p:blipFill>
          <a:blip r:embed="rId13" cstate="print"/>
          <a:srcRect/>
          <a:stretch>
            <a:fillRect/>
          </a:stretch>
        </p:blipFill>
        <p:spPr bwMode="auto">
          <a:xfrm>
            <a:off x="457200" y="6354763"/>
            <a:ext cx="2438400" cy="407987"/>
          </a:xfrm>
          <a:prstGeom prst="rect">
            <a:avLst/>
          </a:prstGeom>
          <a:noFill/>
          <a:ln w="9525">
            <a:noFill/>
            <a:miter lim="800000"/>
            <a:headEnd/>
            <a:tailEnd/>
          </a:ln>
        </p:spPr>
      </p:pic>
    </p:spTree>
    <p:extLst>
      <p:ext uri="{BB962C8B-B14F-4D97-AF65-F5344CB8AC3E}">
        <p14:creationId xmlns:p14="http://schemas.microsoft.com/office/powerpoint/2010/main" val="1568604196"/>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5400"/>
            <a:ext cx="9144000" cy="762000"/>
          </a:xfrm>
        </p:spPr>
        <p:txBody>
          <a:bodyPr>
            <a:normAutofit/>
          </a:bodyPr>
          <a:lstStyle/>
          <a:p>
            <a:r>
              <a:rPr lang="en-US" sz="2000" b="1" dirty="0"/>
              <a:t>On the Use of Finite Difference Matrix-Vector Products in Newton-</a:t>
            </a:r>
            <a:r>
              <a:rPr lang="en-US" sz="2000" b="1" dirty="0" err="1"/>
              <a:t>Krylov</a:t>
            </a:r>
            <a:r>
              <a:rPr lang="en-US" sz="2000" b="1" dirty="0"/>
              <a:t> Solvers for Implicit Climate Dynamics with Spectral Elements</a:t>
            </a:r>
          </a:p>
        </p:txBody>
      </p:sp>
      <p:cxnSp>
        <p:nvCxnSpPr>
          <p:cNvPr id="14338" name="Straight Connector 8"/>
          <p:cNvCxnSpPr>
            <a:cxnSpLocks noChangeShapeType="1"/>
          </p:cNvCxnSpPr>
          <p:nvPr/>
        </p:nvCxnSpPr>
        <p:spPr bwMode="auto">
          <a:xfrm>
            <a:off x="228600" y="2892425"/>
            <a:ext cx="8763000" cy="3175"/>
          </a:xfrm>
          <a:prstGeom prst="line">
            <a:avLst/>
          </a:prstGeom>
          <a:noFill/>
          <a:ln w="25400" algn="ctr">
            <a:solidFill>
              <a:srgbClr val="F9B074"/>
            </a:solidFill>
            <a:round/>
            <a:headEnd/>
            <a:tailEnd/>
          </a:ln>
        </p:spPr>
      </p:cxnSp>
      <p:cxnSp>
        <p:nvCxnSpPr>
          <p:cNvPr id="14339" name="Straight Connector 20"/>
          <p:cNvCxnSpPr>
            <a:cxnSpLocks noChangeShapeType="1"/>
          </p:cNvCxnSpPr>
          <p:nvPr/>
        </p:nvCxnSpPr>
        <p:spPr bwMode="auto">
          <a:xfrm>
            <a:off x="4038600" y="838200"/>
            <a:ext cx="0" cy="2057400"/>
          </a:xfrm>
          <a:prstGeom prst="line">
            <a:avLst/>
          </a:prstGeom>
          <a:noFill/>
          <a:ln w="25400" algn="ctr">
            <a:solidFill>
              <a:srgbClr val="F9B074"/>
            </a:solidFill>
            <a:round/>
            <a:headEnd/>
            <a:tailEnd/>
          </a:ln>
        </p:spPr>
      </p:cxnSp>
      <p:sp>
        <p:nvSpPr>
          <p:cNvPr id="14340" name="TextBox 13"/>
          <p:cNvSpPr txBox="1">
            <a:spLocks noChangeArrowheads="1"/>
          </p:cNvSpPr>
          <p:nvPr/>
        </p:nvSpPr>
        <p:spPr bwMode="auto">
          <a:xfrm>
            <a:off x="4114800" y="697468"/>
            <a:ext cx="88838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Impact </a:t>
            </a:r>
            <a:endParaRPr lang="en-US" i="1" dirty="0">
              <a:solidFill>
                <a:srgbClr val="DA5500"/>
              </a:solidFill>
            </a:endParaRPr>
          </a:p>
        </p:txBody>
      </p:sp>
      <p:sp>
        <p:nvSpPr>
          <p:cNvPr id="14341" name="TextBox 14"/>
          <p:cNvSpPr txBox="1">
            <a:spLocks noChangeArrowheads="1"/>
          </p:cNvSpPr>
          <p:nvPr/>
        </p:nvSpPr>
        <p:spPr bwMode="auto">
          <a:xfrm>
            <a:off x="152400" y="697468"/>
            <a:ext cx="1406645"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Objectives </a:t>
            </a:r>
            <a:endParaRPr lang="en-US" i="1" dirty="0">
              <a:solidFill>
                <a:srgbClr val="DA5500"/>
              </a:solidFill>
            </a:endParaRPr>
          </a:p>
        </p:txBody>
      </p:sp>
      <p:sp>
        <p:nvSpPr>
          <p:cNvPr id="14342" name="Content Placeholder 5"/>
          <p:cNvSpPr>
            <a:spLocks noGrp="1"/>
          </p:cNvSpPr>
          <p:nvPr>
            <p:ph sz="half" idx="4294967295"/>
          </p:nvPr>
        </p:nvSpPr>
        <p:spPr>
          <a:xfrm>
            <a:off x="152400" y="990600"/>
            <a:ext cx="3886200" cy="1828800"/>
          </a:xfrm>
        </p:spPr>
        <p:txBody>
          <a:bodyPr>
            <a:noAutofit/>
          </a:bodyPr>
          <a:lstStyle/>
          <a:p>
            <a:pPr marL="233363" indent="-233363">
              <a:spcBef>
                <a:spcPts val="300"/>
              </a:spcBef>
              <a:buClr>
                <a:schemeClr val="accent4">
                  <a:lumMod val="75000"/>
                </a:schemeClr>
              </a:buClr>
              <a:buSzPct val="100000"/>
              <a:buFont typeface="Wingdings" charset="2"/>
              <a:buChar char="§"/>
            </a:pPr>
            <a:r>
              <a:rPr lang="en-US" sz="1600" b="0" dirty="0" smtClean="0">
                <a:solidFill>
                  <a:schemeClr val="tx1"/>
                </a:solidFill>
                <a:cs typeface="Arial" charset="0"/>
              </a:rPr>
              <a:t>Improve nonlinear solver performance with implicit time integration methods  </a:t>
            </a:r>
            <a:r>
              <a:rPr lang="en-US" sz="1600" b="0" dirty="0" smtClean="0">
                <a:solidFill>
                  <a:schemeClr val="tx1"/>
                </a:solidFill>
                <a:cs typeface="Arial" charset="0"/>
              </a:rPr>
              <a:t>which </a:t>
            </a:r>
            <a:r>
              <a:rPr lang="en-US" sz="1600" b="0" dirty="0" smtClean="0">
                <a:solidFill>
                  <a:schemeClr val="tx1"/>
                </a:solidFill>
                <a:cs typeface="Arial" charset="0"/>
              </a:rPr>
              <a:t>allow for longer </a:t>
            </a:r>
            <a:r>
              <a:rPr lang="en-US" sz="1600" b="0" dirty="0" smtClean="0">
                <a:solidFill>
                  <a:schemeClr val="tx1"/>
                </a:solidFill>
                <a:cs typeface="Arial" charset="0"/>
              </a:rPr>
              <a:t>time steps within climate dynamics </a:t>
            </a:r>
            <a:r>
              <a:rPr lang="en-US" sz="1600" b="0" dirty="0" smtClean="0">
                <a:solidFill>
                  <a:schemeClr val="tx1"/>
                </a:solidFill>
                <a:cs typeface="Arial" charset="0"/>
              </a:rPr>
              <a:t>simulations</a:t>
            </a:r>
            <a:endParaRPr lang="en-US" sz="1600" b="0" dirty="0" smtClean="0">
              <a:solidFill>
                <a:schemeClr val="tx1"/>
              </a:solidFill>
              <a:cs typeface="Arial" charset="0"/>
            </a:endParaRPr>
          </a:p>
          <a:p>
            <a:pPr marL="233363" indent="-233363">
              <a:spcBef>
                <a:spcPts val="300"/>
              </a:spcBef>
              <a:buClr>
                <a:schemeClr val="accent4">
                  <a:lumMod val="75000"/>
                </a:schemeClr>
              </a:buClr>
              <a:buSzPct val="100000"/>
              <a:buFont typeface="Wingdings" charset="2"/>
              <a:buChar char="§"/>
            </a:pPr>
            <a:r>
              <a:rPr lang="en-US" sz="1600" b="0" dirty="0" smtClean="0">
                <a:solidFill>
                  <a:schemeClr val="tx1"/>
                </a:solidFill>
                <a:cs typeface="Arial" charset="0"/>
              </a:rPr>
              <a:t>Determine</a:t>
            </a:r>
            <a:r>
              <a:rPr lang="en-US" sz="1600" b="0" dirty="0" smtClean="0">
                <a:solidFill>
                  <a:schemeClr val="tx1"/>
                </a:solidFill>
                <a:cs typeface="Arial" charset="0"/>
              </a:rPr>
              <a:t> the impact of finite difference matrix-vector products on solver speed and robustness</a:t>
            </a:r>
            <a:endParaRPr lang="en-US" sz="1600" b="0" dirty="0">
              <a:solidFill>
                <a:schemeClr val="tx1"/>
              </a:solidFill>
              <a:cs typeface="Arial" charset="0"/>
            </a:endParaRPr>
          </a:p>
        </p:txBody>
      </p:sp>
      <p:sp>
        <p:nvSpPr>
          <p:cNvPr id="18" name="TextBox 13"/>
          <p:cNvSpPr txBox="1">
            <a:spLocks noChangeArrowheads="1"/>
          </p:cNvSpPr>
          <p:nvPr/>
        </p:nvSpPr>
        <p:spPr bwMode="auto">
          <a:xfrm>
            <a:off x="152400" y="2831068"/>
            <a:ext cx="1869614"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Accomplishments</a:t>
            </a:r>
            <a:endParaRPr lang="en-US" i="1" dirty="0">
              <a:solidFill>
                <a:srgbClr val="DA5500"/>
              </a:solidFill>
            </a:endParaRPr>
          </a:p>
        </p:txBody>
      </p:sp>
      <p:sp>
        <p:nvSpPr>
          <p:cNvPr id="25" name="Content Placeholder 5"/>
          <p:cNvSpPr txBox="1">
            <a:spLocks/>
          </p:cNvSpPr>
          <p:nvPr/>
        </p:nvSpPr>
        <p:spPr>
          <a:xfrm>
            <a:off x="152400" y="3124200"/>
            <a:ext cx="4419600" cy="22098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400" b="1" kern="1200">
                <a:solidFill>
                  <a:srgbClr val="146737"/>
                </a:solidFill>
                <a:latin typeface="Arial" pitchFamily="34" charset="0"/>
                <a:ea typeface="+mn-ea"/>
                <a:cs typeface="Arial" pitchFamily="34" charset="0"/>
              </a:defRPr>
            </a:lvl1pPr>
            <a:lvl2pPr marL="742950" indent="-285750" algn="l" defTabSz="914400" rtl="0" eaLnBrk="1" latinLnBrk="0" hangingPunct="1">
              <a:spcBef>
                <a:spcPct val="20000"/>
              </a:spcBef>
              <a:buFont typeface="Arial" pitchFamily="34" charset="0"/>
              <a:buChar char="–"/>
              <a:defRPr sz="2200" kern="1200">
                <a:solidFill>
                  <a:schemeClr val="tx1">
                    <a:lumMod val="75000"/>
                    <a:lumOff val="25000"/>
                  </a:schemeClr>
                </a:solidFill>
                <a:latin typeface="Arial" pitchFamily="34" charset="0"/>
                <a:ea typeface="+mn-ea"/>
                <a:cs typeface="Arial" pitchFamily="34" charset="0"/>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228600"/>
            <a:r>
              <a:rPr lang="en-US" sz="1600" b="0" dirty="0" smtClean="0"/>
              <a:t>Added the capability to utilize </a:t>
            </a:r>
            <a:r>
              <a:rPr lang="en-US" sz="1600" b="0" dirty="0" smtClean="0"/>
              <a:t>analytic </a:t>
            </a:r>
            <a:r>
              <a:rPr lang="en-US" sz="1600" b="0" dirty="0" err="1" smtClean="0"/>
              <a:t>Jacobian</a:t>
            </a:r>
            <a:r>
              <a:rPr lang="en-US" sz="1600" b="0" dirty="0" smtClean="0"/>
              <a:t>-vector products with the </a:t>
            </a:r>
            <a:r>
              <a:rPr lang="en-US" sz="1600" b="0" dirty="0" err="1" smtClean="0"/>
              <a:t>Trilinos</a:t>
            </a:r>
            <a:r>
              <a:rPr lang="en-US" sz="1600" b="0" dirty="0" smtClean="0"/>
              <a:t> NOX solver in CAM-SE</a:t>
            </a:r>
          </a:p>
          <a:p>
            <a:pPr marL="228600" indent="-228600"/>
            <a:r>
              <a:rPr lang="en-US" sz="1600" b="0" dirty="0" smtClean="0"/>
              <a:t>Determined optimal differencing parameter for finite difference approximation  </a:t>
            </a:r>
          </a:p>
          <a:p>
            <a:pPr marL="228600" indent="-228600"/>
            <a:r>
              <a:rPr lang="en-US" sz="1600" b="0" dirty="0" smtClean="0"/>
              <a:t>Identified areas for improving solver and </a:t>
            </a:r>
            <a:r>
              <a:rPr lang="en-US" sz="1600" b="0" dirty="0" err="1" smtClean="0"/>
              <a:t>preconditioner</a:t>
            </a:r>
            <a:r>
              <a:rPr lang="en-US" sz="1600" b="0" dirty="0" smtClean="0"/>
              <a:t> efficiency by </a:t>
            </a:r>
            <a:r>
              <a:rPr lang="en-US" sz="1600" b="0" dirty="0" err="1" smtClean="0"/>
              <a:t>precomputing</a:t>
            </a:r>
            <a:r>
              <a:rPr lang="en-US" sz="1600" b="0" dirty="0" smtClean="0"/>
              <a:t> </a:t>
            </a:r>
            <a:r>
              <a:rPr lang="en-US" sz="1600" b="0" dirty="0" err="1" smtClean="0"/>
              <a:t>Jacobian</a:t>
            </a:r>
            <a:r>
              <a:rPr lang="en-US" sz="1600" b="0" dirty="0" smtClean="0"/>
              <a:t> information</a:t>
            </a:r>
          </a:p>
        </p:txBody>
      </p:sp>
      <p:cxnSp>
        <p:nvCxnSpPr>
          <p:cNvPr id="13" name="Straight Connector 20"/>
          <p:cNvCxnSpPr>
            <a:cxnSpLocks noChangeShapeType="1"/>
          </p:cNvCxnSpPr>
          <p:nvPr/>
        </p:nvCxnSpPr>
        <p:spPr bwMode="auto">
          <a:xfrm>
            <a:off x="4572000" y="2895600"/>
            <a:ext cx="0" cy="3276600"/>
          </a:xfrm>
          <a:prstGeom prst="line">
            <a:avLst/>
          </a:prstGeom>
          <a:noFill/>
          <a:ln w="25400" algn="ctr">
            <a:solidFill>
              <a:srgbClr val="F9B074"/>
            </a:solidFill>
            <a:round/>
            <a:headEnd/>
            <a:tailEnd/>
          </a:ln>
        </p:spPr>
      </p:cxn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6361822"/>
            <a:ext cx="1571303" cy="483478"/>
          </a:xfrm>
          <a:prstGeom prst="rect">
            <a:avLst/>
          </a:prstGeom>
        </p:spPr>
      </p:pic>
      <p:sp>
        <p:nvSpPr>
          <p:cNvPr id="2" name="TextBox 1"/>
          <p:cNvSpPr txBox="1"/>
          <p:nvPr/>
        </p:nvSpPr>
        <p:spPr>
          <a:xfrm>
            <a:off x="228600" y="5257800"/>
            <a:ext cx="4419600" cy="1015663"/>
          </a:xfrm>
          <a:prstGeom prst="rect">
            <a:avLst/>
          </a:prstGeom>
          <a:noFill/>
        </p:spPr>
        <p:txBody>
          <a:bodyPr wrap="square" rtlCol="0">
            <a:spAutoFit/>
          </a:bodyPr>
          <a:lstStyle/>
          <a:p>
            <a:r>
              <a:rPr lang="en-US" sz="1200" dirty="0" smtClean="0"/>
              <a:t>C. S. Woodward, D. J. Gardner, and K. J. Evans, “On the Use </a:t>
            </a:r>
            <a:r>
              <a:rPr lang="en-US" sz="1200" dirty="0"/>
              <a:t>of Finite Difference Matrix-Vector Products in Newton-</a:t>
            </a:r>
            <a:r>
              <a:rPr lang="en-US" sz="1200" dirty="0" err="1"/>
              <a:t>Krylov</a:t>
            </a:r>
            <a:r>
              <a:rPr lang="en-US" sz="1200" dirty="0"/>
              <a:t> Solvers for Implicit Climate Dynamics with Spectral Elements,” Procedia Computer Science, 51, (2015), pp. 2036-2045.  DOI: 10.1016/j.procs.</a:t>
            </a:r>
            <a:r>
              <a:rPr lang="en-US" sz="1200" dirty="0" smtClean="0"/>
              <a:t>2015.05.468</a:t>
            </a:r>
            <a:endParaRPr lang="en-US" sz="1200" dirty="0"/>
          </a:p>
        </p:txBody>
      </p:sp>
      <p:sp>
        <p:nvSpPr>
          <p:cNvPr id="22" name="Content Placeholder 5"/>
          <p:cNvSpPr txBox="1">
            <a:spLocks/>
          </p:cNvSpPr>
          <p:nvPr/>
        </p:nvSpPr>
        <p:spPr bwMode="auto">
          <a:xfrm>
            <a:off x="4114800" y="990600"/>
            <a:ext cx="4953000" cy="190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2400" b="1" kern="1200">
                <a:solidFill>
                  <a:srgbClr val="146737"/>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Arial" charset="0"/>
              <a:buChar char="–"/>
              <a:defRPr sz="2200" kern="1200">
                <a:solidFill>
                  <a:srgbClr val="404040"/>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28600" indent="-228600"/>
            <a:r>
              <a:rPr lang="en-US" sz="1600" b="0" dirty="0" smtClean="0">
                <a:solidFill>
                  <a:schemeClr val="tx2"/>
                </a:solidFill>
              </a:rPr>
              <a:t>Demonstrated that finite difference approximations are efficient within Newton-</a:t>
            </a:r>
            <a:r>
              <a:rPr lang="en-US" sz="1600" b="0" dirty="0" err="1" smtClean="0">
                <a:solidFill>
                  <a:schemeClr val="tx2"/>
                </a:solidFill>
              </a:rPr>
              <a:t>Krylov</a:t>
            </a:r>
            <a:r>
              <a:rPr lang="en-US" sz="1600" b="0" dirty="0" smtClean="0">
                <a:solidFill>
                  <a:schemeClr val="tx2"/>
                </a:solidFill>
              </a:rPr>
              <a:t> solvers for implicit climate dynamics with spectral element </a:t>
            </a:r>
            <a:r>
              <a:rPr lang="en-US" sz="1600" b="0" dirty="0" smtClean="0">
                <a:solidFill>
                  <a:schemeClr val="tx2"/>
                </a:solidFill>
              </a:rPr>
              <a:t>methods</a:t>
            </a:r>
            <a:endParaRPr lang="en-US" sz="1600" b="0" dirty="0" smtClean="0">
              <a:solidFill>
                <a:schemeClr val="tx2"/>
              </a:solidFill>
            </a:endParaRPr>
          </a:p>
          <a:p>
            <a:pPr marL="228600" indent="-228600"/>
            <a:r>
              <a:rPr lang="en-US" sz="1600" b="0" dirty="0" smtClean="0">
                <a:solidFill>
                  <a:schemeClr val="tx2"/>
                </a:solidFill>
              </a:rPr>
              <a:t>Determined </a:t>
            </a:r>
            <a:r>
              <a:rPr lang="en-US" sz="1600" b="0" dirty="0" smtClean="0">
                <a:solidFill>
                  <a:schemeClr val="tx2"/>
                </a:solidFill>
              </a:rPr>
              <a:t>that the default differencing parameter is not optimal and a smaller value of 1e-8 yields faster solve times with lager time step sizes </a:t>
            </a:r>
            <a:endParaRPr lang="en-US" sz="1600" b="0" dirty="0">
              <a:solidFill>
                <a:schemeClr val="tx2"/>
              </a:solidFill>
            </a:endParaRPr>
          </a:p>
        </p:txBody>
      </p:sp>
      <p:sp>
        <p:nvSpPr>
          <p:cNvPr id="7" name="TextBox 6"/>
          <p:cNvSpPr txBox="1"/>
          <p:nvPr/>
        </p:nvSpPr>
        <p:spPr>
          <a:xfrm>
            <a:off x="4419600" y="6337300"/>
            <a:ext cx="3352800" cy="523220"/>
          </a:xfrm>
          <a:prstGeom prst="rect">
            <a:avLst/>
          </a:prstGeom>
          <a:noFill/>
        </p:spPr>
        <p:txBody>
          <a:bodyPr wrap="square" rtlCol="0">
            <a:spAutoFit/>
          </a:bodyPr>
          <a:lstStyle/>
          <a:p>
            <a:r>
              <a:rPr lang="en-US" sz="1400" dirty="0" smtClean="0"/>
              <a:t>Support provided by the BER </a:t>
            </a:r>
            <a:r>
              <a:rPr lang="en-US" sz="1400" dirty="0" err="1" smtClean="0"/>
              <a:t>SciDAC</a:t>
            </a:r>
            <a:endParaRPr lang="en-US" sz="1400" dirty="0" smtClean="0"/>
          </a:p>
          <a:p>
            <a:r>
              <a:rPr lang="en-US" sz="1400" dirty="0" err="1" smtClean="0"/>
              <a:t>Multiscale</a:t>
            </a:r>
            <a:r>
              <a:rPr lang="en-US" sz="1400" dirty="0" smtClean="0"/>
              <a:t> project</a:t>
            </a:r>
            <a:endParaRPr lang="en-US" sz="1400" dirty="0"/>
          </a:p>
        </p:txBody>
      </p:sp>
      <p:pic>
        <p:nvPicPr>
          <p:cNvPr id="19" name="Picture 18" descr="LLNL.jpe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71800" y="6324600"/>
            <a:ext cx="457200" cy="468824"/>
          </a:xfrm>
          <a:prstGeom prst="rect">
            <a:avLst/>
          </a:prstGeom>
        </p:spPr>
      </p:pic>
      <p:pic>
        <p:nvPicPr>
          <p:cNvPr id="6" name="Picture 5"/>
          <p:cNvPicPr>
            <a:picLocks noChangeAspect="1"/>
          </p:cNvPicPr>
          <p:nvPr/>
        </p:nvPicPr>
        <p:blipFill>
          <a:blip r:embed="rId5"/>
          <a:stretch>
            <a:fillRect/>
          </a:stretch>
        </p:blipFill>
        <p:spPr>
          <a:xfrm>
            <a:off x="5257800" y="2961980"/>
            <a:ext cx="3124200" cy="2721570"/>
          </a:xfrm>
          <a:prstGeom prst="rect">
            <a:avLst/>
          </a:prstGeom>
        </p:spPr>
      </p:pic>
      <p:sp>
        <p:nvSpPr>
          <p:cNvPr id="20" name="TextBox 19"/>
          <p:cNvSpPr txBox="1"/>
          <p:nvPr/>
        </p:nvSpPr>
        <p:spPr>
          <a:xfrm>
            <a:off x="4572000" y="5725180"/>
            <a:ext cx="4572000" cy="523220"/>
          </a:xfrm>
          <a:prstGeom prst="rect">
            <a:avLst/>
          </a:prstGeom>
          <a:noFill/>
        </p:spPr>
        <p:txBody>
          <a:bodyPr wrap="square" rtlCol="0">
            <a:spAutoFit/>
          </a:bodyPr>
          <a:lstStyle/>
          <a:p>
            <a:r>
              <a:rPr lang="en-US" sz="1400" dirty="0" smtClean="0"/>
              <a:t>With a 30 min. time step the smaller differencing parameter of 1e-8 improves run times compared to the default of 1e-6</a:t>
            </a:r>
            <a:endParaRPr lang="en-US" sz="1400" dirty="0"/>
          </a:p>
        </p:txBody>
      </p:sp>
    </p:spTree>
    <p:extLst>
      <p:ext uri="{BB962C8B-B14F-4D97-AF65-F5344CB8AC3E}">
        <p14:creationId xmlns:p14="http://schemas.microsoft.com/office/powerpoint/2010/main" val="227070736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idx="4294967295"/>
          </p:nvPr>
        </p:nvSpPr>
        <p:spPr>
          <a:xfrm>
            <a:off x="0" y="25400"/>
            <a:ext cx="9144000" cy="762000"/>
          </a:xfrm>
        </p:spPr>
        <p:txBody>
          <a:bodyPr>
            <a:normAutofit/>
          </a:bodyPr>
          <a:lstStyle/>
          <a:p>
            <a:r>
              <a:rPr lang="en-US" sz="2000" b="1" dirty="0"/>
              <a:t>On the Use of Finite Difference Matrix-Vector Products in Newton-</a:t>
            </a:r>
            <a:r>
              <a:rPr lang="en-US" sz="2000" b="1" dirty="0" err="1"/>
              <a:t>Krylov</a:t>
            </a:r>
            <a:r>
              <a:rPr lang="en-US" sz="2000" b="1" dirty="0"/>
              <a:t> Solvers for Implicit Climate Dynamics with Spectral Elements</a:t>
            </a:r>
            <a:endParaRPr lang="en-US" sz="1600" b="1" dirty="0" smtClean="0">
              <a:solidFill>
                <a:srgbClr val="006600"/>
              </a:solidFill>
              <a:latin typeface="Arial"/>
              <a:cs typeface="Arial"/>
            </a:endParaRPr>
          </a:p>
        </p:txBody>
      </p:sp>
      <p:sp>
        <p:nvSpPr>
          <p:cNvPr id="14341" name="TextBox 14"/>
          <p:cNvSpPr txBox="1">
            <a:spLocks noChangeArrowheads="1"/>
          </p:cNvSpPr>
          <p:nvPr/>
        </p:nvSpPr>
        <p:spPr bwMode="auto">
          <a:xfrm>
            <a:off x="228600" y="990600"/>
            <a:ext cx="1130438" cy="369332"/>
          </a:xfrm>
          <a:prstGeom prst="rect">
            <a:avLst/>
          </a:prstGeom>
          <a:noFill/>
          <a:ln w="9525">
            <a:noFill/>
            <a:miter lim="800000"/>
            <a:headEnd/>
            <a:tailEnd/>
          </a:ln>
        </p:spPr>
        <p:txBody>
          <a:bodyPr wrap="none">
            <a:spAutoFit/>
          </a:bodyPr>
          <a:lstStyle/>
          <a:p>
            <a:pPr eaLnBrk="0" hangingPunct="0"/>
            <a:r>
              <a:rPr lang="en-US" i="1" dirty="0" smtClean="0">
                <a:solidFill>
                  <a:srgbClr val="DA5500"/>
                </a:solidFill>
              </a:rPr>
              <a:t>Summary </a:t>
            </a:r>
            <a:endParaRPr lang="en-US" i="1" dirty="0">
              <a:solidFill>
                <a:srgbClr val="DA5500"/>
              </a:solidFill>
            </a:endParaRPr>
          </a:p>
        </p:txBody>
      </p:sp>
      <p:sp>
        <p:nvSpPr>
          <p:cNvPr id="4" name="TextBox 3"/>
          <p:cNvSpPr txBox="1"/>
          <p:nvPr/>
        </p:nvSpPr>
        <p:spPr>
          <a:xfrm>
            <a:off x="6311900" y="3568700"/>
            <a:ext cx="184666" cy="369332"/>
          </a:xfrm>
          <a:prstGeom prst="rect">
            <a:avLst/>
          </a:prstGeom>
          <a:noFill/>
        </p:spPr>
        <p:txBody>
          <a:bodyPr wrap="none" rtlCol="0">
            <a:spAutoFit/>
          </a:bodyPr>
          <a:lstStyle/>
          <a:p>
            <a:endParaRPr lang="en-US" dirty="0"/>
          </a:p>
        </p:txBody>
      </p:sp>
      <p:pic>
        <p:nvPicPr>
          <p:cNvPr id="3" name="Picture 2" descr="ccsi-dev_logo.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467600" y="6361822"/>
            <a:ext cx="1571303" cy="483478"/>
          </a:xfrm>
          <a:prstGeom prst="rect">
            <a:avLst/>
          </a:prstGeom>
        </p:spPr>
      </p:pic>
      <p:sp>
        <p:nvSpPr>
          <p:cNvPr id="2" name="TextBox 1"/>
          <p:cNvSpPr txBox="1"/>
          <p:nvPr/>
        </p:nvSpPr>
        <p:spPr>
          <a:xfrm>
            <a:off x="158374" y="5491355"/>
            <a:ext cx="8915400" cy="738664"/>
          </a:xfrm>
          <a:prstGeom prst="rect">
            <a:avLst/>
          </a:prstGeom>
          <a:noFill/>
        </p:spPr>
        <p:txBody>
          <a:bodyPr wrap="square" rtlCol="0">
            <a:spAutoFit/>
          </a:bodyPr>
          <a:lstStyle/>
          <a:p>
            <a:r>
              <a:rPr lang="en-US" sz="1400" dirty="0" smtClean="0"/>
              <a:t>C</a:t>
            </a:r>
            <a:r>
              <a:rPr lang="en-US" sz="1400" dirty="0"/>
              <a:t>. S. Woodward, D. J. Gardner, and K. J. Evans, “On the Use of Finite Difference Matrix-Vector Products in Newton-</a:t>
            </a:r>
            <a:r>
              <a:rPr lang="en-US" sz="1400" dirty="0" err="1"/>
              <a:t>Krylov</a:t>
            </a:r>
            <a:r>
              <a:rPr lang="en-US" sz="1400" dirty="0"/>
              <a:t> Solvers for Implicit Climate Dynamics with Spectral Elements,” Procedia Computer Science, 51, (2015), pp. 2036-2045.  DOI: 10.1016/j.procs.</a:t>
            </a:r>
            <a:r>
              <a:rPr lang="en-US" sz="1400" dirty="0" smtClean="0"/>
              <a:t>2015.05.468</a:t>
            </a:r>
            <a:endParaRPr lang="en-US" sz="1400" dirty="0"/>
          </a:p>
        </p:txBody>
      </p:sp>
      <p:sp>
        <p:nvSpPr>
          <p:cNvPr id="10" name="TextBox 9"/>
          <p:cNvSpPr txBox="1"/>
          <p:nvPr/>
        </p:nvSpPr>
        <p:spPr>
          <a:xfrm>
            <a:off x="228600" y="1371600"/>
            <a:ext cx="8610600" cy="4016484"/>
          </a:xfrm>
          <a:prstGeom prst="rect">
            <a:avLst/>
          </a:prstGeom>
          <a:noFill/>
        </p:spPr>
        <p:txBody>
          <a:bodyPr wrap="square" rtlCol="0">
            <a:spAutoFit/>
          </a:bodyPr>
          <a:lstStyle/>
          <a:p>
            <a:r>
              <a:rPr lang="en-US" sz="1700" dirty="0"/>
              <a:t>Efficient solutions of global climate models require effectively handling disparate length and time scales. Implicit solution approaches allow time integration of the physical system with a step size governed by accuracy of the processes of interest rather than by stability of the fastest time scales present. Implicit approaches, however, require the solution of nonlinear systems within each time step. Usually, a Newton's method is applied to solve these systems. Each iteration of the Newton's method, in turn, requires the solution of a linear model of the nonlinear system. This model employs the Jacobian of the problem-defining nonlinear residual, but this Jacobian can be costly to form. If a </a:t>
            </a:r>
            <a:r>
              <a:rPr lang="en-US" sz="1700" dirty="0" err="1"/>
              <a:t>Krylov</a:t>
            </a:r>
            <a:r>
              <a:rPr lang="en-US" sz="1700" dirty="0"/>
              <a:t> linear solver is used for the solution of the linear system, the action of the Jacobian matrix on a given vector is required. In the case of spectral element methods, the Jacobian is not calculated but only implemented through matrix-vector products. The matrix-vector multiply can also be approximated by a finite difference approximation which may introduce inaccuracy in the overall nonlinear solver. In this paper, we review the advantages and disadvantages of finite difference approximations of these matrix-vector products for climate dynamics within the spectral element shallow water dynamical core of the Community Atmosphere Model (CAM).</a:t>
            </a:r>
          </a:p>
        </p:txBody>
      </p:sp>
      <p:sp>
        <p:nvSpPr>
          <p:cNvPr id="9" name="TextBox 8"/>
          <p:cNvSpPr txBox="1"/>
          <p:nvPr/>
        </p:nvSpPr>
        <p:spPr>
          <a:xfrm>
            <a:off x="4114800" y="6296680"/>
            <a:ext cx="3352800" cy="523220"/>
          </a:xfrm>
          <a:prstGeom prst="rect">
            <a:avLst/>
          </a:prstGeom>
          <a:noFill/>
        </p:spPr>
        <p:txBody>
          <a:bodyPr wrap="square" rtlCol="0">
            <a:spAutoFit/>
          </a:bodyPr>
          <a:lstStyle/>
          <a:p>
            <a:r>
              <a:rPr lang="en-US" sz="1400" dirty="0" smtClean="0"/>
              <a:t>Support provided by the BER </a:t>
            </a:r>
            <a:r>
              <a:rPr lang="en-US" sz="1400" dirty="0" err="1" smtClean="0"/>
              <a:t>SciDAC</a:t>
            </a:r>
            <a:endParaRPr lang="en-US" sz="1400" dirty="0" smtClean="0"/>
          </a:p>
          <a:p>
            <a:r>
              <a:rPr lang="en-US" sz="1400" dirty="0" err="1" smtClean="0"/>
              <a:t>Multiscale</a:t>
            </a:r>
            <a:r>
              <a:rPr lang="en-US" sz="1400" dirty="0" smtClean="0"/>
              <a:t> project</a:t>
            </a:r>
            <a:endParaRPr lang="en-US" sz="1400" dirty="0"/>
          </a:p>
        </p:txBody>
      </p:sp>
      <p:pic>
        <p:nvPicPr>
          <p:cNvPr id="11" name="Picture 10" descr="LLNL.jpe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971800" y="6324600"/>
            <a:ext cx="457200" cy="468824"/>
          </a:xfrm>
          <a:prstGeom prst="rect">
            <a:avLst/>
          </a:prstGeom>
        </p:spPr>
      </p:pic>
    </p:spTree>
    <p:extLst>
      <p:ext uri="{BB962C8B-B14F-4D97-AF65-F5344CB8AC3E}">
        <p14:creationId xmlns:p14="http://schemas.microsoft.com/office/powerpoint/2010/main" val="424528413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5825</TotalTime>
  <Words>565</Words>
  <Application>Microsoft Macintosh PowerPoint</Application>
  <PresentationFormat>On-screen Show (4:3)</PresentationFormat>
  <Paragraphs>23</Paragraphs>
  <Slides>2</Slides>
  <Notes>2</Notes>
  <HiddenSlides>0</HiddenSlides>
  <MMClips>0</MMClips>
  <ScaleCrop>false</ScaleCrop>
  <HeadingPairs>
    <vt:vector size="4" baseType="variant">
      <vt:variant>
        <vt:lpstr>Theme</vt:lpstr>
      </vt:variant>
      <vt:variant>
        <vt:i4>2</vt:i4>
      </vt:variant>
      <vt:variant>
        <vt:lpstr>Slide Titles</vt:lpstr>
      </vt:variant>
      <vt:variant>
        <vt:i4>2</vt:i4>
      </vt:variant>
    </vt:vector>
  </HeadingPairs>
  <TitlesOfParts>
    <vt:vector size="4" baseType="lpstr">
      <vt:lpstr>1_Office Theme</vt:lpstr>
      <vt:lpstr>Custom Design</vt:lpstr>
      <vt:lpstr>On the Use of Finite Difference Matrix-Vector Products in Newton-Krylov Solvers for Implicit Climate Dynamics with Spectral Elements</vt:lpstr>
      <vt:lpstr>On the Use of Finite Difference Matrix-Vector Products in Newton-Krylov Solvers for Implicit Climate Dynamics with Spectral Elements</vt:lpstr>
    </vt:vector>
  </TitlesOfParts>
  <Company>US Department of Energy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Facilities Budget Template</dc:title>
  <dc:creator>helpdesk</dc:creator>
  <cp:lastModifiedBy>David Gardner</cp:lastModifiedBy>
  <cp:revision>545</cp:revision>
  <cp:lastPrinted>2015-06-23T15:38:11Z</cp:lastPrinted>
  <dcterms:created xsi:type="dcterms:W3CDTF">2011-04-04T14:41:56Z</dcterms:created>
  <dcterms:modified xsi:type="dcterms:W3CDTF">2015-06-23T16:40:52Z</dcterms:modified>
</cp:coreProperties>
</file>