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40F16B-7ADE-4913-B633-FCE73C045A2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170346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0F16B-7ADE-4913-B633-FCE73C045A2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189525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0F16B-7ADE-4913-B633-FCE73C045A2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36951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0F16B-7ADE-4913-B633-FCE73C045A2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236066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0F16B-7ADE-4913-B633-FCE73C045A2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252133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40F16B-7ADE-4913-B633-FCE73C045A2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371412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0F16B-7ADE-4913-B633-FCE73C045A2C}"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375876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40F16B-7ADE-4913-B633-FCE73C045A2C}"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334064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0F16B-7ADE-4913-B633-FCE73C045A2C}"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105434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0F16B-7ADE-4913-B633-FCE73C045A2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421479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0F16B-7ADE-4913-B633-FCE73C045A2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ED95-DC12-4CAA-A313-306B74D34C0A}" type="slidenum">
              <a:rPr lang="en-US" smtClean="0"/>
              <a:t>‹#›</a:t>
            </a:fld>
            <a:endParaRPr lang="en-US"/>
          </a:p>
        </p:txBody>
      </p:sp>
    </p:spTree>
    <p:extLst>
      <p:ext uri="{BB962C8B-B14F-4D97-AF65-F5344CB8AC3E}">
        <p14:creationId xmlns:p14="http://schemas.microsoft.com/office/powerpoint/2010/main" val="287841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0F16B-7ADE-4913-B633-FCE73C045A2C}"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ED95-DC12-4CAA-A313-306B74D34C0A}" type="slidenum">
              <a:rPr lang="en-US" smtClean="0"/>
              <a:t>‹#›</a:t>
            </a:fld>
            <a:endParaRPr lang="en-US"/>
          </a:p>
        </p:txBody>
      </p:sp>
    </p:spTree>
    <p:extLst>
      <p:ext uri="{BB962C8B-B14F-4D97-AF65-F5344CB8AC3E}">
        <p14:creationId xmlns:p14="http://schemas.microsoft.com/office/powerpoint/2010/main" val="3316345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txBox="1">
            <a:spLocks noChangeArrowheads="1"/>
          </p:cNvSpPr>
          <p:nvPr/>
        </p:nvSpPr>
        <p:spPr>
          <a:xfrm>
            <a:off x="0" y="3617758"/>
            <a:ext cx="4495800" cy="2124075"/>
          </a:xfrm>
          <a:prstGeom prst="rect">
            <a:avLst/>
          </a:prstGeom>
        </p:spPr>
        <p:txBody>
          <a:bodyPr lIns="91429" tIns="45714" rIns="91429" bIns="45714"/>
          <a:lstStyle/>
          <a:p>
            <a:pPr marL="342860" indent="-342860" defTabSz="914293" eaLnBrk="0">
              <a:spcBef>
                <a:spcPct val="20000"/>
              </a:spcBef>
              <a:defRPr/>
            </a:pPr>
            <a:r>
              <a:rPr lang="en-US" sz="2000" b="1" u="sng" kern="0" dirty="0"/>
              <a:t>Approach</a:t>
            </a:r>
          </a:p>
          <a:p>
            <a:pPr marL="342860" indent="-342860" defTabSz="914293" eaLnBrk="0">
              <a:spcBef>
                <a:spcPct val="20000"/>
              </a:spcBef>
              <a:buFontTx/>
              <a:buChar char="•"/>
              <a:defRPr/>
            </a:pPr>
            <a:r>
              <a:rPr lang="en-US" sz="1400" kern="0" dirty="0">
                <a:solidFill>
                  <a:srgbClr val="0070C0"/>
                </a:solidFill>
              </a:rPr>
              <a:t>Daily NCEP/NCAR and the Japanese reanalysis data sets of surface temperature, winds, 850 </a:t>
            </a:r>
            <a:r>
              <a:rPr lang="en-US" sz="1400" kern="0" dirty="0" err="1">
                <a:solidFill>
                  <a:srgbClr val="0070C0"/>
                </a:solidFill>
              </a:rPr>
              <a:t>hPa</a:t>
            </a:r>
            <a:r>
              <a:rPr lang="en-US" sz="1400" kern="0" dirty="0">
                <a:solidFill>
                  <a:srgbClr val="0070C0"/>
                </a:solidFill>
              </a:rPr>
              <a:t> wind and 500hPa </a:t>
            </a:r>
            <a:r>
              <a:rPr lang="en-US" sz="1400" kern="0" dirty="0" err="1">
                <a:solidFill>
                  <a:srgbClr val="0070C0"/>
                </a:solidFill>
              </a:rPr>
              <a:t>geopotential</a:t>
            </a:r>
            <a:r>
              <a:rPr lang="en-US" sz="1400" kern="0" dirty="0">
                <a:solidFill>
                  <a:srgbClr val="0070C0"/>
                </a:solidFill>
              </a:rPr>
              <a:t> height from Dec. 1, 1979 to Feb. 28, 2012. </a:t>
            </a:r>
          </a:p>
          <a:p>
            <a:pPr marL="342860" indent="-342860" defTabSz="914293" eaLnBrk="0">
              <a:spcBef>
                <a:spcPct val="20000"/>
              </a:spcBef>
              <a:buFontTx/>
              <a:buChar char="•"/>
              <a:defRPr/>
            </a:pPr>
            <a:r>
              <a:rPr lang="en-US" sz="1400" kern="0" dirty="0">
                <a:solidFill>
                  <a:srgbClr val="0070C0"/>
                </a:solidFill>
              </a:rPr>
              <a:t>The major method used in this study is the </a:t>
            </a:r>
            <a:r>
              <a:rPr lang="en-US" sz="1400" dirty="0">
                <a:solidFill>
                  <a:srgbClr val="0070C0"/>
                </a:solidFill>
              </a:rPr>
              <a:t>complex vector empirical orthogonal function analysis which </a:t>
            </a:r>
            <a:r>
              <a:rPr lang="en-US" sz="1400" kern="0" dirty="0">
                <a:solidFill>
                  <a:srgbClr val="0070C0"/>
                </a:solidFill>
              </a:rPr>
              <a:t>is applied to the region </a:t>
            </a:r>
            <a:r>
              <a:rPr lang="en-US" sz="1400" dirty="0">
                <a:solidFill>
                  <a:srgbClr val="0070C0"/>
                </a:solidFill>
              </a:rPr>
              <a:t>over 40</a:t>
            </a:r>
            <a:r>
              <a:rPr lang="en-US" sz="1400" baseline="30000" dirty="0">
                <a:solidFill>
                  <a:srgbClr val="0070C0"/>
                </a:solidFill>
              </a:rPr>
              <a:t>o</a:t>
            </a:r>
            <a:r>
              <a:rPr lang="en-US" sz="1400" dirty="0">
                <a:solidFill>
                  <a:srgbClr val="0070C0"/>
                </a:solidFill>
              </a:rPr>
              <a:t>-120</a:t>
            </a:r>
            <a:r>
              <a:rPr lang="en-US" sz="1400" baseline="30000" dirty="0">
                <a:solidFill>
                  <a:srgbClr val="0070C0"/>
                </a:solidFill>
              </a:rPr>
              <a:t>o</a:t>
            </a:r>
            <a:r>
              <a:rPr lang="en-US" sz="1400" dirty="0">
                <a:solidFill>
                  <a:srgbClr val="0070C0"/>
                </a:solidFill>
              </a:rPr>
              <a:t>E, 40</a:t>
            </a:r>
            <a:r>
              <a:rPr lang="en-US" sz="1400" baseline="30000" dirty="0">
                <a:solidFill>
                  <a:srgbClr val="0070C0"/>
                </a:solidFill>
              </a:rPr>
              <a:t>o</a:t>
            </a:r>
            <a:r>
              <a:rPr lang="en-US" sz="1400" dirty="0">
                <a:solidFill>
                  <a:srgbClr val="0070C0"/>
                </a:solidFill>
              </a:rPr>
              <a:t>-70</a:t>
            </a:r>
            <a:r>
              <a:rPr lang="en-US" sz="1400" baseline="30000" dirty="0">
                <a:solidFill>
                  <a:srgbClr val="0070C0"/>
                </a:solidFill>
              </a:rPr>
              <a:t>o</a:t>
            </a:r>
            <a:r>
              <a:rPr lang="en-US" sz="1400" dirty="0">
                <a:solidFill>
                  <a:srgbClr val="0070C0"/>
                </a:solidFill>
              </a:rPr>
              <a:t>N.</a:t>
            </a:r>
          </a:p>
          <a:p>
            <a:pPr marL="342860" indent="-342860" defTabSz="914293" eaLnBrk="0">
              <a:spcBef>
                <a:spcPct val="20000"/>
              </a:spcBef>
              <a:buFontTx/>
              <a:buChar char="•"/>
              <a:defRPr/>
            </a:pPr>
            <a:r>
              <a:rPr lang="en-US" sz="1400" dirty="0">
                <a:solidFill>
                  <a:srgbClr val="0070C0"/>
                </a:solidFill>
              </a:rPr>
              <a:t>The Monte Carlo method is applied to determine statistical field significance.</a:t>
            </a:r>
            <a:endParaRPr lang="en-US" sz="1400" kern="0" dirty="0">
              <a:solidFill>
                <a:srgbClr val="0070C0"/>
              </a:solidFill>
            </a:endParaRPr>
          </a:p>
        </p:txBody>
      </p:sp>
      <p:sp>
        <p:nvSpPr>
          <p:cNvPr id="4" name="Rectangle 11"/>
          <p:cNvSpPr txBox="1">
            <a:spLocks noChangeArrowheads="1"/>
          </p:cNvSpPr>
          <p:nvPr/>
        </p:nvSpPr>
        <p:spPr>
          <a:xfrm>
            <a:off x="4419600" y="3733800"/>
            <a:ext cx="4648200" cy="2111375"/>
          </a:xfrm>
          <a:prstGeom prst="rect">
            <a:avLst/>
          </a:prstGeom>
        </p:spPr>
        <p:txBody>
          <a:bodyPr lIns="91429" tIns="45714" rIns="91429" bIns="45714"/>
          <a:lstStyle/>
          <a:p>
            <a:pPr marL="342860" indent="-342860" defTabSz="914293" eaLnBrk="0">
              <a:spcBef>
                <a:spcPct val="20000"/>
              </a:spcBef>
              <a:defRPr/>
            </a:pPr>
            <a:r>
              <a:rPr lang="en-US" sz="2000" b="1" u="sng" kern="0" dirty="0"/>
              <a:t>Impact</a:t>
            </a:r>
          </a:p>
          <a:p>
            <a:pPr marL="342860" indent="-342860" defTabSz="914293" eaLnBrk="0">
              <a:spcBef>
                <a:spcPct val="20000"/>
              </a:spcBef>
              <a:buFontTx/>
              <a:buChar char="•"/>
              <a:defRPr/>
            </a:pPr>
            <a:r>
              <a:rPr lang="en-US" sz="1400" dirty="0">
                <a:solidFill>
                  <a:srgbClr val="0070C0"/>
                </a:solidFill>
              </a:rPr>
              <a:t>A </a:t>
            </a:r>
            <a:r>
              <a:rPr lang="en-US" sz="1400" dirty="0" err="1">
                <a:solidFill>
                  <a:srgbClr val="0070C0"/>
                </a:solidFill>
              </a:rPr>
              <a:t>tripole</a:t>
            </a:r>
            <a:r>
              <a:rPr lang="en-US" sz="1400" dirty="0">
                <a:solidFill>
                  <a:srgbClr val="0070C0"/>
                </a:solidFill>
              </a:rPr>
              <a:t> wind pattern is found in Eurasia continent which show a downward trend. This trend is associated to the fall Arctic sea ice anomalies and leads to the cold winters in the East Asia region.</a:t>
            </a:r>
          </a:p>
          <a:p>
            <a:pPr marL="342860" indent="-342860" defTabSz="914293" eaLnBrk="0">
              <a:spcBef>
                <a:spcPct val="20000"/>
              </a:spcBef>
              <a:buFontTx/>
              <a:buChar char="•"/>
              <a:defRPr/>
            </a:pPr>
            <a:r>
              <a:rPr lang="en-US" sz="1400" dirty="0">
                <a:solidFill>
                  <a:srgbClr val="0070C0"/>
                </a:solidFill>
              </a:rPr>
              <a:t>The results here imply that East Asia may experience more frequent and/or intense winter extreme weather events in association with the loss of Arctic sea ice</a:t>
            </a:r>
            <a:r>
              <a:rPr lang="en-US" sz="1400" dirty="0"/>
              <a:t>.</a:t>
            </a:r>
          </a:p>
          <a:p>
            <a:pPr marL="342860" indent="-342860" defTabSz="914293" eaLnBrk="0">
              <a:spcBef>
                <a:spcPct val="20000"/>
              </a:spcBef>
              <a:defRPr/>
            </a:pPr>
            <a:endParaRPr lang="en-US" sz="1400" kern="0" dirty="0">
              <a:solidFill>
                <a:srgbClr val="0070C0"/>
              </a:solidFill>
            </a:endParaRPr>
          </a:p>
        </p:txBody>
      </p:sp>
      <p:sp>
        <p:nvSpPr>
          <p:cNvPr id="5" name="Text Box 12"/>
          <p:cNvSpPr txBox="1">
            <a:spLocks noChangeArrowheads="1"/>
          </p:cNvSpPr>
          <p:nvPr/>
        </p:nvSpPr>
        <p:spPr bwMode="auto">
          <a:xfrm>
            <a:off x="76200" y="555808"/>
            <a:ext cx="4343400" cy="2646866"/>
          </a:xfrm>
          <a:prstGeom prst="rect">
            <a:avLst/>
          </a:prstGeom>
          <a:noFill/>
          <a:ln w="6350">
            <a:noFill/>
            <a:miter lim="800000"/>
            <a:headEnd/>
            <a:tailEnd/>
          </a:ln>
          <a:effectLst/>
        </p:spPr>
        <p:txBody>
          <a:bodyPr wrap="square" lIns="91429" tIns="45714" rIns="91429" bIns="45714">
            <a:spAutoFit/>
          </a:bodyPr>
          <a:lstStyle/>
          <a:p>
            <a:pPr>
              <a:defRPr/>
            </a:pPr>
            <a:r>
              <a:rPr lang="en-US" sz="2000" b="1" u="sng" dirty="0">
                <a:solidFill>
                  <a:srgbClr val="000000"/>
                </a:solidFill>
              </a:rPr>
              <a:t>Objective</a:t>
            </a:r>
          </a:p>
          <a:p>
            <a:r>
              <a:rPr lang="en-US" sz="2000" dirty="0">
                <a:solidFill>
                  <a:srgbClr val="000000"/>
                </a:solidFill>
                <a:latin typeface="Times New Roman" pitchFamily="18" charset="0"/>
              </a:rPr>
              <a:t>     </a:t>
            </a:r>
            <a:r>
              <a:rPr lang="en-US" sz="1400" dirty="0">
                <a:solidFill>
                  <a:srgbClr val="0070C0"/>
                </a:solidFill>
              </a:rPr>
              <a:t>Wind variations, especially surface wind variations, play important roles in regulating air-sea and air-land interactions by means of affecting heat flux and water evaporation, thus further influencing soil moisture and the hydrological cycle. Through analyzing two sets of reanalysis atmospheric data, here we study the changes of the winter daily 850hPa wind patterns over Eurasia continent in recent 33 years. Then we relate the changes of this winter pattern to the reduction of the Arctic sea ice.</a:t>
            </a:r>
            <a:endParaRPr lang="en-US" sz="1400" dirty="0">
              <a:solidFill>
                <a:srgbClr val="0070C0"/>
              </a:solidFill>
            </a:endParaRPr>
          </a:p>
        </p:txBody>
      </p:sp>
      <p:sp>
        <p:nvSpPr>
          <p:cNvPr id="6" name="TextBox 5"/>
          <p:cNvSpPr txBox="1">
            <a:spLocks noChangeArrowheads="1"/>
          </p:cNvSpPr>
          <p:nvPr/>
        </p:nvSpPr>
        <p:spPr bwMode="auto">
          <a:xfrm>
            <a:off x="137776" y="6430683"/>
            <a:ext cx="8991600" cy="400097"/>
          </a:xfrm>
          <a:prstGeom prst="rect">
            <a:avLst/>
          </a:prstGeom>
          <a:noFill/>
          <a:ln w="9525">
            <a:noFill/>
            <a:miter lim="800000"/>
            <a:headEnd/>
            <a:tailEnd/>
          </a:ln>
        </p:spPr>
        <p:txBody>
          <a:bodyPr lIns="91429" tIns="45714" rIns="91429" bIns="45714">
            <a:spAutoFit/>
          </a:bodyPr>
          <a:lstStyle/>
          <a:p>
            <a:r>
              <a:rPr lang="en-US" sz="1000" dirty="0"/>
              <a:t>Wu, B., D. </a:t>
            </a:r>
            <a:r>
              <a:rPr lang="en-US" sz="1000" dirty="0" err="1"/>
              <a:t>Handorf</a:t>
            </a:r>
            <a:r>
              <a:rPr lang="en-US" sz="1000" dirty="0"/>
              <a:t>, K. </a:t>
            </a:r>
            <a:r>
              <a:rPr lang="en-US" sz="1000" dirty="0" err="1"/>
              <a:t>Dethloff</a:t>
            </a:r>
            <a:r>
              <a:rPr lang="en-US" sz="1000" dirty="0"/>
              <a:t>, A. </a:t>
            </a:r>
            <a:r>
              <a:rPr lang="en-US" sz="1000" dirty="0" err="1"/>
              <a:t>Rinke</a:t>
            </a:r>
            <a:r>
              <a:rPr lang="en-US" sz="1000" dirty="0"/>
              <a:t>, and </a:t>
            </a:r>
            <a:r>
              <a:rPr lang="en-US" sz="1000" b="1" dirty="0"/>
              <a:t>A. </a:t>
            </a:r>
            <a:r>
              <a:rPr lang="en-US" sz="1000" b="1" dirty="0" err="1"/>
              <a:t>Hu</a:t>
            </a:r>
            <a:r>
              <a:rPr lang="en-US" sz="1000" dirty="0"/>
              <a:t>, 2013: Winter Weather Patterns over Northern Eurasia and Arctic Sea Ice Loss. Mon. </a:t>
            </a:r>
            <a:r>
              <a:rPr lang="en-US" sz="1000" dirty="0" err="1"/>
              <a:t>Wea</a:t>
            </a:r>
            <a:r>
              <a:rPr lang="en-US" sz="1000" dirty="0"/>
              <a:t>. Rev., doi:10.1175/MWR-D-13-00046.1, in press. </a:t>
            </a:r>
            <a:endParaRPr lang="en-US" sz="1000" dirty="0">
              <a:solidFill>
                <a:srgbClr val="000000"/>
              </a:solidFill>
            </a:endParaRPr>
          </a:p>
        </p:txBody>
      </p:sp>
      <p:sp>
        <p:nvSpPr>
          <p:cNvPr id="7" name="Rectangle 6"/>
          <p:cNvSpPr>
            <a:spLocks noChangeArrowheads="1"/>
          </p:cNvSpPr>
          <p:nvPr/>
        </p:nvSpPr>
        <p:spPr bwMode="auto">
          <a:xfrm>
            <a:off x="433059" y="46261"/>
            <a:ext cx="8260509" cy="430875"/>
          </a:xfrm>
          <a:prstGeom prst="rect">
            <a:avLst/>
          </a:prstGeom>
          <a:noFill/>
          <a:ln w="9525">
            <a:noFill/>
            <a:miter lim="800000"/>
            <a:headEnd/>
            <a:tailEnd/>
          </a:ln>
        </p:spPr>
        <p:txBody>
          <a:bodyPr wrap="none" lIns="91429" tIns="45714" rIns="91429" bIns="45714" anchor="ctr">
            <a:spAutoFit/>
          </a:bodyPr>
          <a:lstStyle/>
          <a:p>
            <a:pPr algn="ctr" defTabSz="914293"/>
            <a:r>
              <a:rPr lang="en-US" sz="2200" dirty="0"/>
              <a:t>Winter Weather Patterns over Northern Eurasia and Arctic Sea Ice Loss</a:t>
            </a:r>
            <a:endParaRPr lang="en-US" sz="2200" dirty="0">
              <a:ea typeface="SimSun" pitchFamily="2" charset="-122"/>
              <a:cs typeface="Arial" charset="0"/>
            </a:endParaRPr>
          </a:p>
        </p:txBody>
      </p:sp>
      <p:sp>
        <p:nvSpPr>
          <p:cNvPr id="8" name="TextBox 7"/>
          <p:cNvSpPr txBox="1">
            <a:spLocks noChangeArrowheads="1"/>
          </p:cNvSpPr>
          <p:nvPr/>
        </p:nvSpPr>
        <p:spPr bwMode="auto">
          <a:xfrm>
            <a:off x="4465012" y="2371070"/>
            <a:ext cx="4648200" cy="1277261"/>
          </a:xfrm>
          <a:prstGeom prst="rect">
            <a:avLst/>
          </a:prstGeom>
          <a:noFill/>
          <a:ln w="9525">
            <a:noFill/>
            <a:miter lim="800000"/>
            <a:headEnd/>
            <a:tailEnd/>
          </a:ln>
        </p:spPr>
        <p:txBody>
          <a:bodyPr lIns="91429" tIns="45714" rIns="91429" bIns="45714">
            <a:spAutoFit/>
          </a:bodyPr>
          <a:lstStyle/>
          <a:p>
            <a:r>
              <a:rPr lang="en-US" sz="1100" dirty="0"/>
              <a:t>Schematic of how reduced Arctic sea ice affects winter SAT and precipitation tendencies across Eurasia, arrows denote the spatial distribution of anomalous anticyclone and cyclone associated with the negative phase of the </a:t>
            </a:r>
            <a:r>
              <a:rPr lang="en-US" sz="1100" dirty="0" err="1"/>
              <a:t>tripole</a:t>
            </a:r>
            <a:r>
              <a:rPr lang="en-US" sz="1100" dirty="0"/>
              <a:t> wind pattern in the lower-troposphere, the brown line represents 500 </a:t>
            </a:r>
            <a:r>
              <a:rPr lang="en-US" sz="1100" dirty="0" err="1"/>
              <a:t>hPa</a:t>
            </a:r>
            <a:r>
              <a:rPr lang="en-US" sz="1100" dirty="0"/>
              <a:t> height </a:t>
            </a:r>
            <a:r>
              <a:rPr lang="en-US" sz="1100" dirty="0" err="1"/>
              <a:t>isoline</a:t>
            </a:r>
            <a:r>
              <a:rPr lang="en-US" sz="1100" dirty="0"/>
              <a:t>, yellow and green areas indicate less and more precipitation, respectively, red and purple areas respectively depict positive and negative SAT anomalies.</a:t>
            </a:r>
            <a:endParaRPr lang="en-US" sz="1100" dirty="0"/>
          </a:p>
        </p:txBody>
      </p:sp>
      <p:sp>
        <p:nvSpPr>
          <p:cNvPr id="9" name="Rectangle 8"/>
          <p:cNvSpPr>
            <a:spLocks noChangeArrowheads="1"/>
          </p:cNvSpPr>
          <p:nvPr/>
        </p:nvSpPr>
        <p:spPr bwMode="auto">
          <a:xfrm>
            <a:off x="152400" y="6440644"/>
            <a:ext cx="8763000" cy="381000"/>
          </a:xfrm>
          <a:prstGeom prst="rect">
            <a:avLst/>
          </a:prstGeom>
          <a:noFill/>
          <a:ln w="28575" algn="ctr">
            <a:solidFill>
              <a:schemeClr val="tx1"/>
            </a:solidFill>
            <a:round/>
            <a:headEnd/>
            <a:tailEnd/>
          </a:ln>
        </p:spPr>
        <p:txBody>
          <a:bodyPr lIns="91429" tIns="45714" rIns="91429" bIns="45714"/>
          <a:lstStyle/>
          <a:p>
            <a:endParaRPr lang="en-US"/>
          </a:p>
        </p:txBody>
      </p:sp>
      <p:sp>
        <p:nvSpPr>
          <p:cNvPr id="10" name="Line 13"/>
          <p:cNvSpPr>
            <a:spLocks noChangeShapeType="1"/>
          </p:cNvSpPr>
          <p:nvPr/>
        </p:nvSpPr>
        <p:spPr bwMode="auto">
          <a:xfrm>
            <a:off x="227014" y="3579814"/>
            <a:ext cx="8740775" cy="1587"/>
          </a:xfrm>
          <a:prstGeom prst="line">
            <a:avLst/>
          </a:prstGeom>
          <a:noFill/>
          <a:ln w="36720">
            <a:solidFill>
              <a:srgbClr val="BADAFF"/>
            </a:solidFill>
            <a:round/>
            <a:headEnd/>
            <a:tailEnd/>
          </a:ln>
        </p:spPr>
        <p:txBody>
          <a:bodyPr lIns="91429" tIns="45714" rIns="91429" bIns="45714"/>
          <a:lstStyle/>
          <a:p>
            <a:endParaRPr lang="en-US"/>
          </a:p>
        </p:txBody>
      </p:sp>
      <p:sp>
        <p:nvSpPr>
          <p:cNvPr id="11" name="Line 12"/>
          <p:cNvSpPr>
            <a:spLocks noChangeShapeType="1"/>
          </p:cNvSpPr>
          <p:nvPr/>
        </p:nvSpPr>
        <p:spPr bwMode="auto">
          <a:xfrm>
            <a:off x="4421188" y="579596"/>
            <a:ext cx="0" cy="5649754"/>
          </a:xfrm>
          <a:prstGeom prst="line">
            <a:avLst/>
          </a:prstGeom>
          <a:noFill/>
          <a:ln w="36720">
            <a:solidFill>
              <a:srgbClr val="BADAFF"/>
            </a:solidFill>
            <a:round/>
            <a:headEnd/>
            <a:tailEnd/>
          </a:ln>
        </p:spPr>
        <p:txBody>
          <a:bodyPr lIns="91429" tIns="45714" rIns="91429" bIns="45714"/>
          <a:lstStyle/>
          <a:p>
            <a:endParaRPr lang="en-US"/>
          </a:p>
        </p:txBody>
      </p:sp>
      <p:pic>
        <p:nvPicPr>
          <p:cNvPr id="2051" name="Picture 3"/>
          <p:cNvPicPr>
            <a:picLocks noChangeAspect="1" noChangeArrowheads="1"/>
          </p:cNvPicPr>
          <p:nvPr/>
        </p:nvPicPr>
        <p:blipFill>
          <a:blip r:embed="rId2"/>
          <a:srcRect/>
          <a:stretch>
            <a:fillRect/>
          </a:stretch>
        </p:blipFill>
        <p:spPr bwMode="auto">
          <a:xfrm>
            <a:off x="4433455" y="390339"/>
            <a:ext cx="4710545" cy="2049517"/>
          </a:xfrm>
          <a:prstGeom prst="rect">
            <a:avLst/>
          </a:prstGeom>
          <a:noFill/>
          <a:ln w="9525">
            <a:noFill/>
            <a:miter lim="800000"/>
            <a:headEnd/>
            <a:tailEnd/>
          </a:ln>
        </p:spPr>
      </p:pic>
    </p:spTree>
    <p:extLst>
      <p:ext uri="{BB962C8B-B14F-4D97-AF65-F5344CB8AC3E}">
        <p14:creationId xmlns:p14="http://schemas.microsoft.com/office/powerpoint/2010/main" val="11035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355</Words>
  <Application>Microsoft Office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cp:revision>
  <dcterms:created xsi:type="dcterms:W3CDTF">2014-12-09T21:49:30Z</dcterms:created>
  <dcterms:modified xsi:type="dcterms:W3CDTF">2014-12-09T21:52:43Z</dcterms:modified>
</cp:coreProperties>
</file>