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24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3D001C-6499-491C-B5A9-FB3E0FD573A2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6E7AB6-371A-4C0A-B0B7-B4CDA9801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80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30766" indent="-281064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24255" indent="-224851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573957" indent="-224851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23659" indent="-224851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473361" indent="-2248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23062" indent="-2248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372764" indent="-2248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22466" indent="-2248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C5B71DEA-4CB0-420A-8AA1-2BF482DE0302}" type="slidenum">
              <a:rPr lang="en-US" altLang="en-US" sz="1200"/>
              <a:pPr eaLnBrk="1" hangingPunct="1"/>
              <a:t>1</a:t>
            </a:fld>
            <a:endParaRPr lang="en-US" altLang="en-US" sz="1200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 dirty="0"/>
              <a:t>http://www.pnnl.gov/science/highlights/highlights.asp?division=749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3415578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fld id="{48B34697-2CA3-44E2-A72A-123640D965F6}" type="datetimeFigureOut">
              <a:rPr lang="en-US" altLang="en-US"/>
              <a:pPr/>
              <a:t>12/18/2015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fld id="{FC6B32AB-7537-40D2-8391-2462725465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8372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endParaRPr lang="en-US" altLang="en-US" sz="1600"/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400" y="1143000"/>
            <a:ext cx="3429000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en-US" altLang="en-US" sz="1800" b="1" dirty="0">
                <a:cs typeface="Arial" pitchFamily="34" charset="0"/>
              </a:rPr>
              <a:t>Objective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>
                <a:cs typeface="Arial" pitchFamily="34" charset="0"/>
              </a:rPr>
              <a:t>Determine the contribution of marine biogenic particles to atmospheric ice nuclei, testing the question posed by Burrows et </a:t>
            </a:r>
            <a:r>
              <a:rPr lang="en-US" altLang="en-US" sz="1600" dirty="0" smtClean="0">
                <a:cs typeface="Arial" pitchFamily="34" charset="0"/>
              </a:rPr>
              <a:t>al. </a:t>
            </a:r>
            <a:r>
              <a:rPr lang="en-US" altLang="en-US" sz="1600" dirty="0">
                <a:cs typeface="Arial" pitchFamily="34" charset="0"/>
              </a:rPr>
              <a:t>(2013, ACP): “Ice nuclei in marine air: biogenic particles or dust?”</a:t>
            </a:r>
            <a:endParaRPr lang="en-US" altLang="ja-JP" sz="1600" dirty="0">
              <a:cs typeface="Arial" pitchFamily="34" charset="0"/>
            </a:endParaRPr>
          </a:p>
          <a:p>
            <a:pPr algn="ctr" eaLnBrk="1" hangingPunct="1">
              <a:spcBef>
                <a:spcPct val="15000"/>
              </a:spcBef>
            </a:pPr>
            <a:r>
              <a:rPr lang="en-US" altLang="en-US" sz="1800" b="1" dirty="0">
                <a:cs typeface="Arial" pitchFamily="34" charset="0"/>
              </a:rPr>
              <a:t>Approach</a:t>
            </a:r>
            <a:endParaRPr lang="en-US" altLang="en-US" sz="1600" b="1" dirty="0">
              <a:cs typeface="Arial" pitchFamily="34" charset="0"/>
            </a:endParaRP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>
                <a:cs typeface="Arial" pitchFamily="34" charset="0"/>
              </a:rPr>
              <a:t>Utilize new measurements of ice nucleating particles (INP) in organic matter collected from the sea surface microlayer.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>
                <a:cs typeface="Arial" pitchFamily="34" charset="0"/>
              </a:rPr>
              <a:t>Develop a parameterization of the number of INP per gram of marine organic matter as a function of temperature.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>
                <a:cs typeface="Arial" pitchFamily="34" charset="0"/>
              </a:rPr>
              <a:t>Use global atmospheric models to produce distributions of marine organic INP, and compare these to a global model estimate of INP from mineral dust (feldspar).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400" y="112713"/>
            <a:ext cx="86106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3000" b="1" dirty="0">
                <a:latin typeface="+mn-lt"/>
                <a:ea typeface="+mn-ea"/>
                <a:cs typeface="Arial" pitchFamily="34" charset="0"/>
              </a:rPr>
              <a:t>A </a:t>
            </a:r>
            <a:r>
              <a:rPr lang="en-US" sz="3000" b="1" dirty="0" smtClean="0">
                <a:latin typeface="+mn-lt"/>
                <a:ea typeface="+mn-ea"/>
                <a:cs typeface="Arial" pitchFamily="34" charset="0"/>
              </a:rPr>
              <a:t>Marine Biogenic Source of Atmospheric Ice Nucleating Particles</a:t>
            </a:r>
            <a:endParaRPr lang="en-US" sz="3000" b="1" dirty="0"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14340" name="Text Box 6"/>
          <p:cNvSpPr txBox="1">
            <a:spLocks noChangeArrowheads="1"/>
          </p:cNvSpPr>
          <p:nvPr/>
        </p:nvSpPr>
        <p:spPr bwMode="auto">
          <a:xfrm>
            <a:off x="3581400" y="6443663"/>
            <a:ext cx="5486400" cy="40011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1000" dirty="0"/>
              <a:t>TW Wilson, et al. 2015. “A Marine Biogenic Source of Atmospheric Ice Nucleating Particles.” </a:t>
            </a:r>
            <a:r>
              <a:rPr lang="en-US" sz="1000" i="1" dirty="0"/>
              <a:t>Nature</a:t>
            </a:r>
            <a:r>
              <a:rPr lang="en-US" sz="1000" dirty="0"/>
              <a:t> 525: 234-238. 10 Sept 2015. </a:t>
            </a:r>
            <a:r>
              <a:rPr lang="en-US" sz="1000"/>
              <a:t>DOI: 10.1038/nature14986</a:t>
            </a:r>
            <a:endParaRPr lang="en-US" altLang="en-US" sz="1000" b="1" dirty="0">
              <a:latin typeface="Arial" pitchFamily="34" charset="0"/>
            </a:endParaRPr>
          </a:p>
        </p:txBody>
      </p:sp>
      <p:sp>
        <p:nvSpPr>
          <p:cNvPr id="14341" name="TextBox 9"/>
          <p:cNvSpPr txBox="1">
            <a:spLocks noChangeArrowheads="1"/>
          </p:cNvSpPr>
          <p:nvPr/>
        </p:nvSpPr>
        <p:spPr bwMode="auto">
          <a:xfrm>
            <a:off x="3810000" y="2895600"/>
            <a:ext cx="5334000" cy="938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1100" b="1" dirty="0">
                <a:solidFill>
                  <a:srgbClr val="0000FF"/>
                </a:solidFill>
                <a:latin typeface="Arial" charset="0"/>
                <a:ea typeface="+mn-ea"/>
                <a:cs typeface="Arial" charset="0"/>
              </a:rPr>
              <a:t>Comparison of the modeled concentrations, at 850 </a:t>
            </a:r>
            <a:r>
              <a:rPr lang="en-US" altLang="en-US" sz="1100" b="1" dirty="0" err="1">
                <a:solidFill>
                  <a:srgbClr val="0000FF"/>
                </a:solidFill>
                <a:latin typeface="Arial" charset="0"/>
                <a:ea typeface="+mn-ea"/>
                <a:cs typeface="Arial" charset="0"/>
              </a:rPr>
              <a:t>hPa</a:t>
            </a:r>
            <a:r>
              <a:rPr lang="en-US" altLang="en-US" sz="1100" b="1" dirty="0">
                <a:solidFill>
                  <a:srgbClr val="0000FF"/>
                </a:solidFill>
                <a:latin typeface="Arial" charset="0"/>
                <a:ea typeface="+mn-ea"/>
                <a:cs typeface="Arial" charset="0"/>
              </a:rPr>
              <a:t>, of ice nucleating particles at -20° C ( [INP]-20 ) originating from a marine biogenic source (filled contours) and from feldspar (solid contour lines) shows that marine biogenic particles are estimated to be a competitive source of INP over much of the remote Southern Ocean.</a:t>
            </a:r>
          </a:p>
        </p:txBody>
      </p:sp>
      <p:sp>
        <p:nvSpPr>
          <p:cNvPr id="14342" name="Rectangle 2"/>
          <p:cNvSpPr>
            <a:spLocks noChangeArrowheads="1"/>
          </p:cNvSpPr>
          <p:nvPr/>
        </p:nvSpPr>
        <p:spPr bwMode="auto">
          <a:xfrm>
            <a:off x="3581400" y="3733800"/>
            <a:ext cx="55626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287338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en-US" altLang="en-US" sz="1800" b="1" dirty="0"/>
              <a:t>Impact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/>
              <a:t>Southern Ocean clouds have a much higher fraction of supercooled water than clouds in the northern hemisphere.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/>
              <a:t>This effect is not represented in current global climate models, which typically use aerosol-independent freezing </a:t>
            </a:r>
            <a:r>
              <a:rPr lang="en-US" altLang="en-US" sz="1600" dirty="0" smtClean="0"/>
              <a:t>designs. More </a:t>
            </a:r>
            <a:r>
              <a:rPr lang="en-US" altLang="en-US" sz="1600" dirty="0"/>
              <a:t>sophisticated </a:t>
            </a:r>
            <a:r>
              <a:rPr lang="en-US" altLang="en-US" sz="1600" dirty="0" smtClean="0"/>
              <a:t>methods still </a:t>
            </a:r>
            <a:r>
              <a:rPr lang="en-US" altLang="en-US" sz="1600" dirty="0"/>
              <a:t>depend only on dust or total particles.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/>
              <a:t>This study helps to quantify the importance of marine biogenic particles as a source for INP in remote marine areas, and could be used to improve models in the future.</a:t>
            </a:r>
          </a:p>
        </p:txBody>
      </p:sp>
      <p:pic>
        <p:nvPicPr>
          <p:cNvPr id="14343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609600"/>
            <a:ext cx="4724400" cy="235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005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>Wilson-Burrows-MarineBiogenicSourceIceNucleating-Nature-EMBARGOED-July2015</Presentation>
    <Funding xmlns="98b00cf3-a6ce-40de-8923-f140beb786e9">ESM (ACME)</Funding>
    <SlideDescription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21B78C-1D0A-4007-965A-779648445D69}">
  <ds:schemaRefs>
    <ds:schemaRef ds:uri="http://www.w3.org/XML/1998/namespace"/>
    <ds:schemaRef ds:uri="http://schemas.microsoft.com/sharepoint/v3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dcmitype/"/>
    <ds:schemaRef ds:uri="http://purl.org/dc/elements/1.1/"/>
    <ds:schemaRef ds:uri="http://purl.org/dc/terms/"/>
    <ds:schemaRef ds:uri="98b00cf3-a6ce-40de-8923-f140beb786e9"/>
  </ds:schemaRefs>
</ds:datastoreItem>
</file>

<file path=customXml/itemProps2.xml><?xml version="1.0" encoding="utf-8"?>
<ds:datastoreItem xmlns:ds="http://schemas.openxmlformats.org/officeDocument/2006/customXml" ds:itemID="{1D0C929F-824B-4346-A35D-8ED5B6B877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2808</TotalTime>
  <Words>298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Wilson-Burrows-MarineBiogenicSourceIceNucleating-Nature-EMBARGOED-July2015</dc:title>
  <dc:creator>JOvink</dc:creator>
  <cp:lastModifiedBy>JOvink</cp:lastModifiedBy>
  <cp:revision>20</cp:revision>
  <cp:lastPrinted>2011-05-11T17:30:12Z</cp:lastPrinted>
  <dcterms:created xsi:type="dcterms:W3CDTF">2012-10-05T18:57:41Z</dcterms:created>
  <dcterms:modified xsi:type="dcterms:W3CDTF">2015-12-18T20:25:35Z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EP6D6TSR2XSE-15-9</vt:lpwstr>
  </property>
  <property fmtid="{D5CDD505-2E9C-101B-9397-08002B2CF9AE}" pid="3" name="_dlc_DocIdItemGuid">
    <vt:lpwstr>911fad3e-52e2-4c13-bee4-bc40eaf09e24</vt:lpwstr>
  </property>
  <property fmtid="{D5CDD505-2E9C-101B-9397-08002B2CF9AE}" pid="4" name="_dlc_DocIdUrl">
    <vt:lpwstr>https://collaborate.pnl.gov/projects/asgc/research_highlights/_layouts/DocIdRedir.aspx?ID=EP6D6TSR2XSE-15-9, EP6D6TSR2XSE-15-9</vt:lpwstr>
  </property>
  <property fmtid="{D5CDD505-2E9C-101B-9397-08002B2CF9AE}" pid="5" name="Highlight">
    <vt:lpwstr/>
  </property>
  <property fmtid="{D5CDD505-2E9C-101B-9397-08002B2CF9AE}" pid="6" name="FY">
    <vt:lpwstr/>
  </property>
  <property fmtid="{D5CDD505-2E9C-101B-9397-08002B2CF9AE}" pid="7" name="Funding">
    <vt:lpwstr>ESM (ACME)</vt:lpwstr>
  </property>
  <property fmtid="{D5CDD505-2E9C-101B-9397-08002B2CF9AE}" pid="8" name="ContentTypeId">
    <vt:lpwstr>0x010100A22E315B1F3C42B49A0E90D2F9AB5AB100A3ADA40348D53C4EA114B46FA9468BEB</vt:lpwstr>
  </property>
  <property fmtid="{D5CDD505-2E9C-101B-9397-08002B2CF9AE}" pid="9" name="ContentType">
    <vt:lpwstr>Slide</vt:lpwstr>
  </property>
  <property fmtid="{D5CDD505-2E9C-101B-9397-08002B2CF9AE}" pid="10" name="Presentation">
    <vt:lpwstr>Wilson-Burrows-MarineBiogenicSourceIceNucleating-Nature-EMBARGOED-July2015</vt:lpwstr>
  </property>
  <property fmtid="{D5CDD505-2E9C-101B-9397-08002B2CF9AE}" pid="11" name="SlideDescription">
    <vt:lpwstr/>
  </property>
</Properties>
</file>