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3" d="100"/>
          <a:sy n="63" d="100"/>
        </p:scale>
        <p:origin x="-1296" y="-108"/>
      </p:cViewPr>
      <p:guideLst>
        <p:guide orient="horz" pos="2160"/>
        <p:guide pos="2880"/>
      </p:guideLst>
    </p:cSldViewPr>
  </p:slideViewPr>
  <p:notesTextViewPr>
    <p:cViewPr>
      <p:scale>
        <a:sx n="1" d="1"/>
        <a:sy n="1" d="1"/>
      </p:scale>
      <p:origin x="12"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0882FB61-53D8-462C-8C2A-A7F5443CAE64}" type="datetimeFigureOut">
              <a:rPr lang="en-US"/>
              <a:pPr>
                <a:defRPr/>
              </a:pPr>
              <a:t>8/24/2012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DAC4F943-42CF-41A2-9234-FF5475736192}" type="slidenum">
              <a:rPr lang="en-US"/>
              <a:pPr>
                <a:defRPr/>
              </a:pPr>
              <a:t>‹#›</a:t>
            </a:fld>
            <a:endParaRPr lang="en-US"/>
          </a:p>
        </p:txBody>
      </p:sp>
    </p:spTree>
    <p:extLst>
      <p:ext uri="{BB962C8B-B14F-4D97-AF65-F5344CB8AC3E}">
        <p14:creationId xmlns:p14="http://schemas.microsoft.com/office/powerpoint/2010/main" val="31526808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fontAlgn="base">
              <a:spcBef>
                <a:spcPct val="0"/>
              </a:spcBef>
              <a:spcAft>
                <a:spcPct val="0"/>
              </a:spcAft>
            </a:pPr>
            <a:fld id="{E6B1A9BC-7B62-4736-98A4-07C36D50C55B}" type="slidenum">
              <a:rPr lang="en-US" smtClean="0"/>
              <a:pPr fontAlgn="base">
                <a:spcBef>
                  <a:spcPct val="0"/>
                </a:spcBef>
                <a:spcAft>
                  <a:spcPct val="0"/>
                </a:spcAft>
              </a:pPr>
              <a:t>1</a:t>
            </a:fld>
            <a:endParaRPr lang="en-US" smtClean="0"/>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000" smtClean="0"/>
              <a:t>http://www.pnnl.gov/science/highlights/highlight.asp?id=1192</a:t>
            </a:r>
          </a:p>
          <a:p>
            <a:pPr eaLnBrk="1" hangingPunct="1">
              <a:spcBef>
                <a:spcPct val="0"/>
              </a:spcBef>
            </a:pPr>
            <a:endParaRPr lang="en-US" sz="1000" smtClean="0"/>
          </a:p>
          <a:p>
            <a:pPr eaLnBrk="1" hangingPunct="1">
              <a:spcBef>
                <a:spcPct val="0"/>
              </a:spcBef>
            </a:pPr>
            <a:r>
              <a:rPr lang="en-US" b="1" smtClean="0"/>
              <a:t>Atmospheric Sciences &amp; Global Change Division</a:t>
            </a:r>
            <a:br>
              <a:rPr lang="en-US" b="1" smtClean="0"/>
            </a:br>
            <a:r>
              <a:rPr lang="en-US" b="1" smtClean="0"/>
              <a:t>Research Highlights</a:t>
            </a:r>
            <a:r>
              <a:rPr lang="en-US" smtClean="0"/>
              <a:t/>
            </a:r>
            <a:br>
              <a:rPr lang="en-US" smtClean="0"/>
            </a:br>
            <a:r>
              <a:rPr lang="en-US" b="1" smtClean="0"/>
              <a:t>August 2012</a:t>
            </a:r>
            <a:endParaRPr lang="en-US" smtClean="0"/>
          </a:p>
          <a:p>
            <a:pPr eaLnBrk="1" hangingPunct="1">
              <a:spcBef>
                <a:spcPct val="0"/>
              </a:spcBef>
            </a:pPr>
            <a:r>
              <a:rPr lang="en-US" b="1" smtClean="0"/>
              <a:t/>
            </a:r>
            <a:br>
              <a:rPr lang="en-US" b="1" smtClean="0"/>
            </a:br>
            <a:r>
              <a:rPr lang="en-US" b="1" smtClean="0"/>
              <a:t>How to Catch Aerosols in the Act</a:t>
            </a:r>
            <a:r>
              <a:rPr lang="en-US" smtClean="0"/>
              <a:t/>
            </a:r>
            <a:br>
              <a:rPr lang="en-US" smtClean="0"/>
            </a:br>
            <a:r>
              <a:rPr lang="en-US" i="1" smtClean="0"/>
              <a:t>Scientists use satellites to measure how pollution particles affect clouds</a:t>
            </a:r>
          </a:p>
          <a:p>
            <a:pPr eaLnBrk="1" hangingPunct="1">
              <a:spcBef>
                <a:spcPct val="0"/>
              </a:spcBef>
            </a:pPr>
            <a:endParaRPr lang="en-US" smtClean="0"/>
          </a:p>
          <a:p>
            <a:pPr eaLnBrk="1" hangingPunct="1">
              <a:spcBef>
                <a:spcPct val="0"/>
              </a:spcBef>
            </a:pPr>
            <a:r>
              <a:rPr lang="en-US" b="1" smtClean="0"/>
              <a:t>Results:</a:t>
            </a:r>
            <a:r>
              <a:rPr lang="en-US" smtClean="0"/>
              <a:t> Grabbing a virtual tiger by the tail, scientists led by researchers at Pacific Northwest National Laboratory directly linked a cloud’s inclination to rain to its effects on the climate. Using global satellite data and complex calculations, they were able—for the first time—to develop a proxy measurement for one of the most vexing questions in atmospheric science: how tiny particles in the atmosphere affect the amount of cloud. Using this new metric, they showed that aerosols’ effects on clouds are overestimated by as much as 30 percent in a global climate model.</a:t>
            </a:r>
          </a:p>
          <a:p>
            <a:pPr eaLnBrk="1" hangingPunct="1">
              <a:spcBef>
                <a:spcPct val="0"/>
              </a:spcBef>
            </a:pPr>
            <a:endParaRPr lang="en-US" smtClean="0"/>
          </a:p>
          <a:p>
            <a:pPr eaLnBrk="1" hangingPunct="1">
              <a:spcBef>
                <a:spcPct val="0"/>
              </a:spcBef>
            </a:pPr>
            <a:r>
              <a:rPr lang="en-US" smtClean="0"/>
              <a:t>“Our study helps narrow the large aerosol-cloud interaction uncertainties in projections of future global warming,” said Dr. Minghuai Wang, atmospheric scientist at PNNL and lead author of the study. “Wide ranges of estimates in aerosol effects on clouds have made it challenging to understand how clouds really affect the climate.”</a:t>
            </a:r>
          </a:p>
          <a:p>
            <a:pPr eaLnBrk="1" hangingPunct="1">
              <a:spcBef>
                <a:spcPct val="0"/>
              </a:spcBef>
            </a:pPr>
            <a:endParaRPr lang="en-US" smtClean="0"/>
          </a:p>
          <a:p>
            <a:pPr eaLnBrk="1" hangingPunct="1">
              <a:spcBef>
                <a:spcPct val="0"/>
              </a:spcBef>
            </a:pPr>
            <a:r>
              <a:rPr lang="en-US" b="1" smtClean="0"/>
              <a:t>Why It Matters:</a:t>
            </a:r>
            <a:r>
              <a:rPr lang="en-US" smtClean="0"/>
              <a:t> Understanding clouds and their effects on climate is a formidable challenge in trying to predict how the climate will change by the end of the century. On the line are questions of future melting of the polar ice, drought and water shortages, and increases in extreme weather events. One particularly tough question is how tiny pollution-caused particles in the atmosphere will affect clouds. This study shows how satellite observations can be used to hone in on aerosol effects on clouds and make it possible to better understand how clouds will affect climate. </a:t>
            </a:r>
          </a:p>
          <a:p>
            <a:pPr eaLnBrk="1" hangingPunct="1">
              <a:spcBef>
                <a:spcPct val="0"/>
              </a:spcBef>
            </a:pPr>
            <a:endParaRPr lang="en-US" smtClean="0"/>
          </a:p>
          <a:p>
            <a:pPr eaLnBrk="1" hangingPunct="1">
              <a:spcBef>
                <a:spcPct val="0"/>
              </a:spcBef>
            </a:pPr>
            <a:r>
              <a:rPr lang="en-US" smtClean="0"/>
              <a:t>“The use of satellite observations in studying climate processes like these is absolutely critical because it is the only way to obtain cloud and aerosol measurements over the whole globe,” said Dr. Mikhail Ovchinnikov, PNNL atmospheric scientist and co-author of the study.</a:t>
            </a:r>
          </a:p>
          <a:p>
            <a:pPr eaLnBrk="1" hangingPunct="1">
              <a:spcBef>
                <a:spcPct val="0"/>
              </a:spcBef>
            </a:pPr>
            <a:endParaRPr lang="en-US" smtClean="0"/>
          </a:p>
          <a:p>
            <a:pPr eaLnBrk="1" hangingPunct="1">
              <a:spcBef>
                <a:spcPct val="0"/>
              </a:spcBef>
            </a:pPr>
            <a:r>
              <a:rPr lang="en-US" b="1" smtClean="0"/>
              <a:t>Methods</a:t>
            </a:r>
            <a:r>
              <a:rPr lang="en-US" smtClean="0"/>
              <a:t>: The study, led by PNNL scientists, constructed a new metric for rain frequency susceptibility, then closely correlated that metric to the aerosol effect on cloud amount, which is the total amount of water in the cloud and the cloud’s size. This metric, along with satellite measurements, was then used in three global climate models to find new ranges of cloud amount change due to pollution-caused aerosol particles, compared to current estimates.</a:t>
            </a:r>
          </a:p>
          <a:p>
            <a:pPr eaLnBrk="1" hangingPunct="1">
              <a:spcBef>
                <a:spcPct val="0"/>
              </a:spcBef>
            </a:pPr>
            <a:endParaRPr lang="en-US" smtClean="0"/>
          </a:p>
          <a:p>
            <a:pPr eaLnBrk="1" hangingPunct="1">
              <a:spcBef>
                <a:spcPct val="0"/>
              </a:spcBef>
            </a:pPr>
            <a:r>
              <a:rPr lang="en-US" smtClean="0"/>
              <a:t>The team, for the first time, used “A-Train” satellite observations which collect coincident global measurements of aerosols, clouds, and precipitation to develop a new metric, termed rain frequency susceptibility or “S-POP.” This metric provides a quantitative measure of the sensitivity of rain frequency to the amount of aerosols in clouds. Next, they showed how S-POP is closely correlated to aerosols’ effects on cloud amount, using three global climate models, including a multi-scale aerosol climate model developed at PNNL (PNNL-MMF) that embeds a cloud-resolving model at each grid column of a host global climate model. </a:t>
            </a:r>
          </a:p>
          <a:p>
            <a:pPr eaLnBrk="1" hangingPunct="1">
              <a:spcBef>
                <a:spcPct val="0"/>
              </a:spcBef>
            </a:pPr>
            <a:endParaRPr lang="en-US" smtClean="0"/>
          </a:p>
          <a:p>
            <a:pPr eaLnBrk="1" hangingPunct="1">
              <a:spcBef>
                <a:spcPct val="0"/>
              </a:spcBef>
            </a:pPr>
            <a:r>
              <a:rPr lang="en-US" smtClean="0"/>
              <a:t>Finally, the relationship between S-POP and the aerosol effects on cloud amount from the global climate models together with the observed rain frequency susceptibility from A-Train observations are used to estimate aerosol effects on cloud amount in global climate models. They showed that in one global model, the National Center for Atmospheric Research’s Community Atmosphere Model version 5 (CAM5), aerosol effects on clouds were overestimated by 30 percent.</a:t>
            </a:r>
          </a:p>
          <a:p>
            <a:pPr eaLnBrk="1" hangingPunct="1">
              <a:spcBef>
                <a:spcPct val="0"/>
              </a:spcBef>
            </a:pPr>
            <a:endParaRPr lang="en-US" smtClean="0"/>
          </a:p>
          <a:p>
            <a:pPr eaLnBrk="1" hangingPunct="1">
              <a:spcBef>
                <a:spcPct val="0"/>
              </a:spcBef>
            </a:pPr>
            <a:r>
              <a:rPr lang="en-US" smtClean="0"/>
              <a:t>This research also provides a guide for the development and evaluation of new parameterizations, techniques to computationally represent complex small-scale systems, of aerosol effects on clouds in global climate models.</a:t>
            </a:r>
          </a:p>
          <a:p>
            <a:pPr eaLnBrk="1" hangingPunct="1">
              <a:spcBef>
                <a:spcPct val="0"/>
              </a:spcBef>
            </a:pPr>
            <a:endParaRPr lang="en-US" smtClean="0"/>
          </a:p>
          <a:p>
            <a:pPr eaLnBrk="1" hangingPunct="1">
              <a:spcBef>
                <a:spcPct val="0"/>
              </a:spcBef>
            </a:pPr>
            <a:r>
              <a:rPr lang="en-US" b="1" smtClean="0"/>
              <a:t>What’s Next?</a:t>
            </a:r>
            <a:r>
              <a:rPr lang="en-US" smtClean="0"/>
              <a:t> The researchers plan to apply S-POP to evaluate cloud amount based on rain frequency susceptibility in other global climate models, and guide further improvement of the aerosol indirect effects estimations in CAM5 and the PNNL-MMF multi-scale aerosol-climate model. </a:t>
            </a:r>
          </a:p>
          <a:p>
            <a:pPr eaLnBrk="1" hangingPunct="1">
              <a:spcBef>
                <a:spcPct val="0"/>
              </a:spcBef>
            </a:pPr>
            <a:endParaRPr lang="en-US" smtClean="0"/>
          </a:p>
          <a:p>
            <a:pPr eaLnBrk="1" hangingPunct="1">
              <a:spcBef>
                <a:spcPct val="0"/>
              </a:spcBef>
            </a:pPr>
            <a:r>
              <a:rPr lang="en-US" b="1" smtClean="0"/>
              <a:t>Sidebar</a:t>
            </a:r>
            <a:r>
              <a:rPr lang="en-US" smtClean="0"/>
              <a:t>: Aerosols and Clouds   Tiny particles in the atmosphere from human-caused pollution act as seeds to form cloud water droplets. The size and numbers of these particles makes a difference in how large or reflective a cloud is. The more numerous the particles, the smaller the cloud droplets. Numerous tiny droplets create really bright clouds reflecting more of the sun’s energy away from Earth. And, these numerous and smaller droplet sizes relate to what scientists call the cloud lifetime effect, describing aerosol particle effects on both the total water amount in the cloud and its size. Accounting for these various effects–which both cool and warm the planet–make aerosols’ effects on clouds one of the most nagging atmosphere and climate questions. </a:t>
            </a:r>
          </a:p>
          <a:p>
            <a:pPr eaLnBrk="1" hangingPunct="1">
              <a:spcBef>
                <a:spcPct val="0"/>
              </a:spcBef>
            </a:pPr>
            <a:endParaRPr lang="en-US" smtClean="0"/>
          </a:p>
          <a:p>
            <a:pPr eaLnBrk="1" hangingPunct="1">
              <a:spcBef>
                <a:spcPct val="0"/>
              </a:spcBef>
            </a:pPr>
            <a:r>
              <a:rPr lang="en-US" b="1" smtClean="0"/>
              <a:t>Acknowledgments</a:t>
            </a:r>
            <a:r>
              <a:rPr lang="en-US" smtClean="0"/>
              <a:t>: This work was supported by the NASA Interdisciplinary Science Program, and by the U.S. Department of Energy (DOE) Office of Science Atmospheric System Research program, the Scientific Discovery through Advanced Computing program, and the Decadal and Regional Climate Prediction using Earth System Models program. Additional support for collaborators was provided by the National Oceanic and Atmospheric Administration; U.S. DOE Atmospheric Radiation Measurement program; the National Science Foundation Science and Technology Center for Multiscale Modeling of Atmospheric Processes program, managed by Colorado State University; and the National Atmospheric and Space Administration. The work was performed by Drs. Minghuai Wang, Steven J. Ghan, Xiaohong Liu, Kai Zhang, Mikhail Ovchinnikov, Richard Easter, Duli Chand and Yun Qian of PNNL; Dr. Tristan L’Ecuyer of University of Wisconsin; Dr. Hugh Morrison of NCAR; Dr. Roger T. Marchand of University of Washington; and Dr. Joyce E. Penner of University of Michigan.</a:t>
            </a:r>
          </a:p>
          <a:p>
            <a:pPr eaLnBrk="1" hangingPunct="1">
              <a:spcBef>
                <a:spcPct val="0"/>
              </a:spcBef>
            </a:pPr>
            <a:endParaRPr lang="en-US" smtClean="0"/>
          </a:p>
          <a:p>
            <a:pPr eaLnBrk="1" hangingPunct="1">
              <a:spcBef>
                <a:spcPct val="0"/>
              </a:spcBef>
            </a:pPr>
            <a:r>
              <a:rPr lang="en-US" b="1" smtClean="0"/>
              <a:t>Reference:</a:t>
            </a:r>
            <a:r>
              <a:rPr lang="en-US" smtClean="0"/>
              <a:t> Wang M, SJ Ghan, X Liu, T L'Ecuyer, K Zhang, H Morrison, M Ovchinnikov, RC Easter, RT Marchand, D Chand, Y Qian, and JE Penner. 2012. “Constraining Cloud Lifetime Effects of Aerosols Using A-Train Satellite Observations,” </a:t>
            </a:r>
            <a:r>
              <a:rPr lang="en-US" i="1" smtClean="0"/>
              <a:t>Geophysical Research Letters</a:t>
            </a:r>
            <a:r>
              <a:rPr lang="en-US" smtClean="0"/>
              <a:t> 39:L15709. DOI:10.1029/2012GL052204.</a:t>
            </a:r>
          </a:p>
          <a:p>
            <a:pPr eaLnBrk="1" hangingPunct="1">
              <a:spcBef>
                <a:spcPct val="0"/>
              </a:spcBef>
            </a:pPr>
            <a:endParaRPr lang="en-US" sz="10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endParaRPr lang="en-US" noProof="0" dirty="0" smtClean="0"/>
          </a:p>
        </p:txBody>
      </p:sp>
    </p:spTree>
    <p:extLst>
      <p:ext uri="{BB962C8B-B14F-4D97-AF65-F5344CB8AC3E}">
        <p14:creationId xmlns:p14="http://schemas.microsoft.com/office/powerpoint/2010/main" val="407266896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A3BD56F9-C7FD-4667-81ED-E380DE1EC714}" type="datetimeFigureOut">
              <a:rPr lang="en-US"/>
              <a:pPr>
                <a:defRPr/>
              </a:pPr>
              <a:t>8/24/2012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cs typeface="+mn-cs"/>
              </a:defRPr>
            </a:lvl1pPr>
          </a:lstStyle>
          <a:p>
            <a:pPr>
              <a:defRPr/>
            </a:pPr>
            <a:fld id="{A453DBA8-28E6-49CB-8C8B-0844E3A1053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5"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gu.org/pubs/crossref/pip/2012GL052204.s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eaLnBrk="1" hangingPunct="1">
              <a:spcBef>
                <a:spcPct val="15000"/>
              </a:spcBef>
            </a:pPr>
            <a:endParaRPr lang="en-US" sz="1600"/>
          </a:p>
        </p:txBody>
      </p:sp>
      <p:sp>
        <p:nvSpPr>
          <p:cNvPr id="3075" name="Rectangle 4"/>
          <p:cNvSpPr>
            <a:spLocks noChangeArrowheads="1"/>
          </p:cNvSpPr>
          <p:nvPr/>
        </p:nvSpPr>
        <p:spPr bwMode="auto">
          <a:xfrm>
            <a:off x="152400" y="1143000"/>
            <a:ext cx="3429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eaLnBrk="1" fontAlgn="auto" hangingPunct="1">
              <a:spcBef>
                <a:spcPct val="15000"/>
              </a:spcBef>
              <a:spcAft>
                <a:spcPts val="0"/>
              </a:spcAft>
              <a:defRPr/>
            </a:pPr>
            <a:r>
              <a:rPr lang="en-US" b="1" dirty="0">
                <a:latin typeface="+mn-lt"/>
              </a:rPr>
              <a:t>Objective</a:t>
            </a:r>
          </a:p>
          <a:p>
            <a:pPr marL="285750" indent="-285750" eaLnBrk="1" fontAlgn="auto" hangingPunct="1">
              <a:spcBef>
                <a:spcPct val="15000"/>
              </a:spcBef>
              <a:spcAft>
                <a:spcPts val="0"/>
              </a:spcAft>
              <a:buFont typeface="Arial" pitchFamily="34" charset="0"/>
              <a:buChar char="●"/>
              <a:defRPr/>
            </a:pPr>
            <a:r>
              <a:rPr lang="en-US" sz="1600" dirty="0">
                <a:latin typeface="+mn-lt"/>
              </a:rPr>
              <a:t>Constrain cloud lifetime effects of aerosols in global climate models </a:t>
            </a:r>
          </a:p>
          <a:p>
            <a:pPr marL="231775" indent="-231775" eaLnBrk="1" fontAlgn="auto" hangingPunct="1">
              <a:spcBef>
                <a:spcPct val="15000"/>
              </a:spcBef>
              <a:spcAft>
                <a:spcPts val="0"/>
              </a:spcAft>
              <a:buFontTx/>
              <a:buChar char="•"/>
              <a:defRPr/>
            </a:pPr>
            <a:endParaRPr lang="en-US" sz="1600" dirty="0">
              <a:latin typeface="+mn-lt"/>
            </a:endParaRPr>
          </a:p>
          <a:p>
            <a:pPr marL="231775" indent="-231775" algn="ctr" eaLnBrk="1" fontAlgn="auto" hangingPunct="1">
              <a:spcBef>
                <a:spcPct val="15000"/>
              </a:spcBef>
              <a:spcAft>
                <a:spcPts val="0"/>
              </a:spcAft>
              <a:defRPr/>
            </a:pPr>
            <a:r>
              <a:rPr lang="en-US" b="1" dirty="0">
                <a:latin typeface="+mn-lt"/>
              </a:rPr>
              <a:t>Approach</a:t>
            </a:r>
            <a:endParaRPr lang="en-US" sz="1600" b="1" dirty="0">
              <a:latin typeface="+mn-lt"/>
            </a:endParaRPr>
          </a:p>
          <a:p>
            <a:pPr marL="285750" indent="-285750" eaLnBrk="1" fontAlgn="auto" hangingPunct="1">
              <a:spcBef>
                <a:spcPct val="15000"/>
              </a:spcBef>
              <a:spcAft>
                <a:spcPts val="0"/>
              </a:spcAft>
              <a:buFont typeface="Arial" pitchFamily="34" charset="0"/>
              <a:buChar char="●"/>
              <a:defRPr/>
            </a:pPr>
            <a:r>
              <a:rPr lang="en-US" sz="1600" dirty="0">
                <a:latin typeface="+mn-lt"/>
              </a:rPr>
              <a:t>Coincident observations of aerosols, clouds and precipitation from A-Train satellite are used to derive rain frequency susceptibility to aerosols (</a:t>
            </a:r>
            <a:r>
              <a:rPr lang="en-US" sz="1600" dirty="0" err="1">
                <a:latin typeface="+mn-lt"/>
              </a:rPr>
              <a:t>S</a:t>
            </a:r>
            <a:r>
              <a:rPr lang="en-US" sz="1600" baseline="-25000" dirty="0" err="1">
                <a:latin typeface="+mn-lt"/>
              </a:rPr>
              <a:t>pop</a:t>
            </a:r>
            <a:r>
              <a:rPr lang="en-US" sz="1600" dirty="0">
                <a:latin typeface="+mn-lt"/>
              </a:rPr>
              <a:t>) </a:t>
            </a:r>
          </a:p>
          <a:p>
            <a:pPr marL="285750" indent="-285750" eaLnBrk="1" fontAlgn="auto" hangingPunct="1">
              <a:spcBef>
                <a:spcPct val="15000"/>
              </a:spcBef>
              <a:spcAft>
                <a:spcPts val="0"/>
              </a:spcAft>
              <a:buFont typeface="Arial" pitchFamily="34" charset="0"/>
              <a:buChar char="●"/>
              <a:defRPr/>
            </a:pPr>
            <a:r>
              <a:rPr lang="en-US" sz="1600" dirty="0">
                <a:latin typeface="+mn-lt"/>
              </a:rPr>
              <a:t>Global climate models, including a multi-scale aerosol-climate (PNNL-MMF) are used to link rain frequency susceptibility to cloud lifetime effects of aerosols.</a:t>
            </a:r>
          </a:p>
          <a:p>
            <a:pPr marL="285750" indent="-285750" eaLnBrk="1" fontAlgn="auto" hangingPunct="1">
              <a:spcBef>
                <a:spcPct val="15000"/>
              </a:spcBef>
              <a:spcAft>
                <a:spcPts val="0"/>
              </a:spcAft>
              <a:buFont typeface="Arial" pitchFamily="34" charset="0"/>
              <a:buChar char="●"/>
              <a:defRPr/>
            </a:pPr>
            <a:r>
              <a:rPr lang="en-US" sz="1600" dirty="0">
                <a:latin typeface="+mn-lt"/>
              </a:rPr>
              <a:t>Detailed cloud microphysical rates are examined to understand model deficiencies in simulating cloud lifetime effects of aerosols</a:t>
            </a:r>
          </a:p>
        </p:txBody>
      </p:sp>
      <p:sp>
        <p:nvSpPr>
          <p:cNvPr id="3076" name="Rectangle 5"/>
          <p:cNvSpPr>
            <a:spLocks noChangeArrowheads="1"/>
          </p:cNvSpPr>
          <p:nvPr/>
        </p:nvSpPr>
        <p:spPr bwMode="auto">
          <a:xfrm>
            <a:off x="152400" y="112713"/>
            <a:ext cx="8991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sz="3000" b="1"/>
              <a:t>Satellite observations imply that cloud lifetime effects of aerosol are overestimated in global climate models</a:t>
            </a:r>
          </a:p>
        </p:txBody>
      </p:sp>
      <p:sp>
        <p:nvSpPr>
          <p:cNvPr id="3077" name="Text Box 6"/>
          <p:cNvSpPr txBox="1">
            <a:spLocks noChangeArrowheads="1"/>
          </p:cNvSpPr>
          <p:nvPr/>
        </p:nvSpPr>
        <p:spPr bwMode="auto">
          <a:xfrm>
            <a:off x="3657600" y="5867400"/>
            <a:ext cx="5257800" cy="7080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r>
              <a:rPr lang="en-US" sz="1000"/>
              <a:t>Wang M, SJ Ghan, X Liu, T L'Ecuyer, K Zhang, H Morrison, M Ovchinnikov, RC Easter, RT Marchand, D Chand, Y Qian, and JE Penner. 2012. “</a:t>
            </a:r>
            <a:r>
              <a:rPr lang="en-US" sz="1000" u="sng">
                <a:hlinkClick r:id="rId3"/>
              </a:rPr>
              <a:t>Constraining Cloud Lifetime Effects of Aerosols Using A-Train Satellite Observations</a:t>
            </a:r>
            <a:r>
              <a:rPr lang="en-US" sz="1000"/>
              <a:t>,” </a:t>
            </a:r>
            <a:r>
              <a:rPr lang="en-US" sz="1000" i="1"/>
              <a:t>Geophysical Research Letters</a:t>
            </a:r>
            <a:r>
              <a:rPr lang="en-US" sz="1000"/>
              <a:t> 39:L15709. DOI:10.1029/2012GL052204.</a:t>
            </a:r>
          </a:p>
        </p:txBody>
      </p:sp>
      <p:pic>
        <p:nvPicPr>
          <p:cNvPr id="3078" name="Picture 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1155700"/>
            <a:ext cx="3733800" cy="280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TextBox 9"/>
          <p:cNvSpPr txBox="1">
            <a:spLocks noChangeArrowheads="1"/>
          </p:cNvSpPr>
          <p:nvPr/>
        </p:nvSpPr>
        <p:spPr bwMode="auto">
          <a:xfrm>
            <a:off x="7696200" y="1241425"/>
            <a:ext cx="13716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r>
              <a:rPr lang="en-US" sz="1200" b="1">
                <a:solidFill>
                  <a:srgbClr val="0000FF"/>
                </a:solidFill>
                <a:latin typeface="Arial" charset="0"/>
                <a:cs typeface="Arial" charset="0"/>
              </a:rPr>
              <a:t>S</a:t>
            </a:r>
            <a:r>
              <a:rPr lang="en-US" sz="1200" b="1" baseline="-25000">
                <a:solidFill>
                  <a:srgbClr val="0000FF"/>
                </a:solidFill>
                <a:latin typeface="Arial" charset="0"/>
                <a:cs typeface="Arial" charset="0"/>
              </a:rPr>
              <a:t>pop</a:t>
            </a:r>
            <a:r>
              <a:rPr lang="en-US" sz="1200" b="1">
                <a:solidFill>
                  <a:srgbClr val="0000FF"/>
                </a:solidFill>
                <a:latin typeface="Arial" charset="0"/>
                <a:cs typeface="Arial" charset="0"/>
              </a:rPr>
              <a:t> derived from A-Train satellite observations (dotted line) suggested a much weaker liquid water path response to aerosol perturbation in global climate models</a:t>
            </a:r>
          </a:p>
        </p:txBody>
      </p:sp>
      <p:sp>
        <p:nvSpPr>
          <p:cNvPr id="3080" name="Rectangle 2"/>
          <p:cNvSpPr>
            <a:spLocks noChangeArrowheads="1"/>
          </p:cNvSpPr>
          <p:nvPr/>
        </p:nvSpPr>
        <p:spPr bwMode="auto">
          <a:xfrm>
            <a:off x="3505200" y="3810000"/>
            <a:ext cx="5638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1313" indent="-287338" algn="ctr" eaLnBrk="1" hangingPunct="1">
              <a:spcBef>
                <a:spcPct val="15000"/>
              </a:spcBef>
              <a:tabLst>
                <a:tab pos="338138" algn="l"/>
              </a:tabLst>
            </a:pPr>
            <a:r>
              <a:rPr lang="en-US" b="1"/>
              <a:t>Impact</a:t>
            </a:r>
          </a:p>
          <a:p>
            <a:pPr marL="341313" indent="-287338" eaLnBrk="1" hangingPunct="1">
              <a:spcBef>
                <a:spcPct val="15000"/>
              </a:spcBef>
              <a:buFont typeface="Arial" charset="0"/>
              <a:buChar char="●"/>
              <a:tabLst>
                <a:tab pos="338138" algn="l"/>
              </a:tabLst>
            </a:pPr>
            <a:r>
              <a:rPr lang="en-US" sz="1600"/>
              <a:t>S</a:t>
            </a:r>
            <a:r>
              <a:rPr lang="en-US" sz="1600" baseline="-25000"/>
              <a:t>pop</a:t>
            </a:r>
            <a:r>
              <a:rPr lang="en-US" sz="1600"/>
              <a:t> provides a metric to guide the development and evaluation of new parameterizations of aerosol indirect effects.</a:t>
            </a:r>
          </a:p>
          <a:p>
            <a:pPr marL="341313" indent="-287338" eaLnBrk="1" hangingPunct="1">
              <a:spcBef>
                <a:spcPct val="15000"/>
              </a:spcBef>
              <a:buFont typeface="Arial" charset="0"/>
              <a:buChar char="●"/>
              <a:tabLst>
                <a:tab pos="338138" algn="l"/>
              </a:tabLst>
            </a:pPr>
            <a:r>
              <a:rPr lang="en-US" sz="1600"/>
              <a:t>The constraints in cloud lifetime effects of aerosols provided by S</a:t>
            </a:r>
            <a:r>
              <a:rPr lang="en-US" sz="1600" baseline="-25000"/>
              <a:t>pop</a:t>
            </a:r>
            <a:r>
              <a:rPr lang="en-US" sz="1600"/>
              <a:t> make it possible to use the past observational record of surface air temperature to constrain climate sensitivity </a:t>
            </a:r>
          </a:p>
        </p:txBody>
      </p:sp>
      <p:sp>
        <p:nvSpPr>
          <p:cNvPr id="9" name="TextBox 8"/>
          <p:cNvSpPr txBox="1"/>
          <p:nvPr/>
        </p:nvSpPr>
        <p:spPr>
          <a:xfrm rot="16200000">
            <a:off x="2733675" y="2000250"/>
            <a:ext cx="2543175" cy="523875"/>
          </a:xfrm>
          <a:prstGeom prst="rect">
            <a:avLst/>
          </a:prstGeom>
          <a:noFill/>
        </p:spPr>
        <p:txBody>
          <a:bodyPr>
            <a:spAutoFit/>
          </a:bodyPr>
          <a:lstStyle/>
          <a:p>
            <a:pPr>
              <a:defRPr/>
            </a:pPr>
            <a:r>
              <a:rPr lang="en-US" sz="1400" dirty="0">
                <a:solidFill>
                  <a:schemeClr val="bg2">
                    <a:lumMod val="25000"/>
                  </a:schemeClr>
                </a:solidFill>
              </a:rPr>
              <a:t>Strength of LWP response to aerosol perturbations</a:t>
            </a:r>
            <a:endParaRPr lang="en-US" sz="1400" dirty="0">
              <a:solidFill>
                <a:schemeClr val="bg2">
                  <a:lumMod val="2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Slide" ma:contentTypeID="0x010100A22E315B1F3C42B49A0E90D2F9AB5AB100771696FA5A06D744BBBD3E3B24BA9988" ma:contentTypeVersion="2" ma:contentTypeDescription="Microsoft Office PowerPoint Slide" ma:contentTypeScope="" ma:versionID="bc6d35e80b6a4f2eb6d00e4acc6a74ba">
  <xsd:schema xmlns:xsd="http://www.w3.org/2001/XMLSchema" xmlns:xs="http://www.w3.org/2001/XMLSchema" xmlns:p="http://schemas.microsoft.com/office/2006/metadata/properties" xmlns:ns1="995CFCD5-7CDB-4A7B-9C33-0B2F1F6C099F" xmlns:ns3="995cfcd5-7cdb-4a7b-9c33-0b2f1f6c099f" xmlns:ns4="079988f7-7e0b-41ae-9b68-c2e871ce6e22" targetNamespace="http://schemas.microsoft.com/office/2006/metadata/properties" ma:root="true" ma:fieldsID="70adc3c40de394a4bf093613201697d3" ns1:_="" ns3:_="" ns4:_="">
    <xsd:import namespace="995CFCD5-7CDB-4A7B-9C33-0B2F1F6C099F"/>
    <xsd:import namespace="995cfcd5-7cdb-4a7b-9c33-0b2f1f6c099f"/>
    <xsd:import namespace="079988f7-7e0b-41ae-9b68-c2e871ce6e22"/>
    <xsd:element name="properties">
      <xsd:complexType>
        <xsd:sequence>
          <xsd:element name="documentManagement">
            <xsd:complexType>
              <xsd:all>
                <xsd:element ref="ns1:Presentation" minOccurs="0"/>
                <xsd:element ref="ns1:SlideDescription" minOccurs="0"/>
                <xsd:element ref="ns3:Highlight" minOccurs="0"/>
                <xsd:element ref="ns1:SlideDescription" minOccurs="0"/>
                <xsd:element ref="ns1:Presentation"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5CFCD5-7CDB-4A7B-9C33-0B2F1F6C099F"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element name="SlideDescription" ma:index="11" nillable="true" ma:displayName="Description" ma:internalName="SlideDescription">
      <xsd:simpleType>
        <xsd:restriction base="dms:Text"/>
      </xsd:simpleType>
    </xsd:element>
    <xsd:element name="Presentation" ma:index="14" nillable="true" ma:displayName="Presentation" ma:internalName="Present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5cfcd5-7cdb-4a7b-9c33-0b2f1f6c099f" elementFormDefault="qualified">
    <xsd:import namespace="http://schemas.microsoft.com/office/2006/documentManagement/types"/>
    <xsd:import namespace="http://schemas.microsoft.com/office/infopath/2007/PartnerControls"/>
    <xsd:element name="Highlight" ma:index="5" nillable="true" ma:displayName="Highlight" ma:description="Highlight Link" ma:format="Hyperlink" ma:internalName="Highlight">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79988f7-7e0b-41ae-9b68-c2e871ce6e22" elementFormDefault="qualified">
    <xsd:import namespace="http://schemas.microsoft.com/office/2006/documentManagement/types"/>
    <xsd:import namespace="http://schemas.microsoft.com/office/infopath/2007/PartnerControls"/>
    <xsd:element name="_dlc_DocId" ma:index="15" nillable="true" ma:displayName="Document ID Value" ma:description="The value of the document ID assigned to this item." ma:internalName="_dlc_DocId" ma:readOnly="true">
      <xsd:simpleType>
        <xsd:restriction base="dms:Text"/>
      </xsd:simpleType>
    </xsd:element>
    <xsd:element name="_dlc_DocIdUrl" ma:index="1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956F32-2D0B-445A-A8F1-83EA9752D40B}">
  <ds:schemaRefs>
    <ds:schemaRef ds:uri="http://schemas.microsoft.com/sharepoint/events"/>
  </ds:schemaRefs>
</ds:datastoreItem>
</file>

<file path=customXml/itemProps2.xml><?xml version="1.0" encoding="utf-8"?>
<ds:datastoreItem xmlns:ds="http://schemas.openxmlformats.org/officeDocument/2006/customXml" ds:itemID="{BCD06B35-1BAD-4342-8378-1860A3940BD1}">
  <ds:schemaRefs>
    <ds:schemaRef ds:uri="http://schemas.microsoft.com/office/2006/metadata/longProperties"/>
  </ds:schemaRefs>
</ds:datastoreItem>
</file>

<file path=customXml/itemProps3.xml><?xml version="1.0" encoding="utf-8"?>
<ds:datastoreItem xmlns:ds="http://schemas.openxmlformats.org/officeDocument/2006/customXml" ds:itemID="{3F202D36-5F90-4592-A113-225188D726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5CFCD5-7CDB-4A7B-9C33-0B2F1F6C099F"/>
    <ds:schemaRef ds:uri="995cfcd5-7cdb-4a7b-9c33-0b2f1f6c099f"/>
    <ds:schemaRef ds:uri="079988f7-7e0b-41ae-9b68-c2e871ce6e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DOE-Sample-Slide-Highlights-Template.potx</Template>
  <TotalTime>548</TotalTime>
  <Words>239</Words>
  <Application>Microsoft Office PowerPoint</Application>
  <PresentationFormat>On-screen Show (4:3)</PresentationFormat>
  <Paragraphs>43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Arial</vt:lpstr>
      <vt:lpstr>DOE-Sample-Slide-Highlights-Template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WangM-DOE-Spop-slide-highlight-GRL-Aug2012</dc:title>
  <dc:creator>Minghuai Wang</dc:creator>
  <cp:lastModifiedBy>JOvink</cp:lastModifiedBy>
  <cp:revision>12</cp:revision>
  <cp:lastPrinted>2011-05-11T17:30:12Z</cp:lastPrinted>
  <dcterms:created xsi:type="dcterms:W3CDTF">2012-07-26T19:40:16Z</dcterms:created>
  <dcterms:modified xsi:type="dcterms:W3CDTF">2012-08-24T18:36:34Z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http://www.pnl.gov/science/highlights/highlight.asp?id=1192, Highlight</vt:lpwstr>
  </property>
  <property fmtid="{D5CDD505-2E9C-101B-9397-08002B2CF9AE}" pid="3" name="ContentTypeId">
    <vt:lpwstr>0x010100A22E315B1F3C42B49A0E90D2F9AB5AB100771696FA5A06D744BBBD3E3B24BA9988</vt:lpwstr>
  </property>
  <property fmtid="{D5CDD505-2E9C-101B-9397-08002B2CF9AE}" pid="4" name="ContentType">
    <vt:lpwstr>Slide</vt:lpwstr>
  </property>
  <property fmtid="{D5CDD505-2E9C-101B-9397-08002B2CF9AE}" pid="5" name="Presentation">
    <vt:lpwstr>WangM-Spop-slide-highlight-GRL-Aug2012</vt:lpwstr>
  </property>
  <property fmtid="{D5CDD505-2E9C-101B-9397-08002B2CF9AE}" pid="6" name="SlideDescription">
    <vt:lpwstr>How to Catch Aerosols in the Act</vt:lpwstr>
  </property>
</Properties>
</file>