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3" autoAdjust="0"/>
    <p:restoredTop sz="93327" autoAdjust="0"/>
  </p:normalViewPr>
  <p:slideViewPr>
    <p:cSldViewPr>
      <p:cViewPr varScale="1">
        <p:scale>
          <a:sx n="73" d="100"/>
          <a:sy n="73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FACE088E-D700-5B48-989B-046CB0CF9064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02D25017-0E7E-3C46-8016-5375B292E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FC200823-56F1-6540-B4FF-463B14F6ADD6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C7047-42E1-FF43-8A5A-F9CF12B14CF9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C837-C8B3-D448-9310-0609D8DB2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34C3-EEE6-ED4C-8475-61B4502A8DE2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5522-F3C3-AF4F-AF4F-FC5955742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0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DD96-A50E-FA4B-BC39-4652424EF443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26D4-8827-7148-8E1C-86FABDEA9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10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0981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28BFB-6458-C045-A0A0-4FD6FA1DFCA5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F6661-43E6-FF45-AC6C-6DF631A80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6519-C50F-DE49-B719-ED6BF9291EB9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C24A-A7DF-E74A-B4FB-2D590E5AC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5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0B0AC-8214-5648-B566-E08D9564F149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E50D4-123E-B84D-91EA-66DA3E3CF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59AE-9B5F-744C-9A72-F712BA813B0A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2D21-FB86-C143-BD98-C8F939666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7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0FC3-F0AC-D94C-8908-40BFB707EEFD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0E1E5-F755-484A-B358-656761DCC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1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92A5-A87A-EF46-AA51-1A41946361C8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CD52E-82A0-F34D-AA1A-CD69FACDD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F029-4C1A-FF44-9D74-4FA81F556906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3B6A0-30CA-A34C-A387-E8DFC5D5F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6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4B4CC-D7AF-A146-BABD-5637E667B4A2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FD33-6BAB-9D4B-BD23-F21CAF456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5CF53917-EEB7-0C4A-ACBC-1D4F6945E2F1}" type="datetimeFigureOut">
              <a:rPr lang="en-US"/>
              <a:pPr>
                <a:defRPr/>
              </a:pPr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D297EBEB-24E9-C340-9EC7-C8C605FD3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990600"/>
            <a:ext cx="3352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Quantify sources, transport, deposition, and </a:t>
            </a:r>
            <a:r>
              <a:rPr lang="en-US" sz="1600" dirty="0" err="1" smtClean="0">
                <a:latin typeface="Calibri" pitchFamily="34" charset="0"/>
                <a:cs typeface="Arial" pitchFamily="34" charset="0"/>
              </a:rPr>
              <a:t>radiative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 forcing of black carbon (BC) over the HTP and provide guidance for potential mitigation actions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Used the CAM5 model with source tagging to</a:t>
            </a:r>
            <a:r>
              <a:rPr lang="en-US" altLang="zh-CN" sz="1600" dirty="0" smtClean="0">
                <a:latin typeface="Calibri" pitchFamily="34" charset="0"/>
                <a:ea typeface="+mn-ea"/>
                <a:cs typeface="Arial" pitchFamily="34" charset="0"/>
              </a:rPr>
              <a:t> quantify BC contributions by region and sector (e.g. fossil fuel, biomass burning, </a:t>
            </a:r>
            <a:r>
              <a:rPr lang="en-US" altLang="zh-CN" sz="1600" dirty="0" smtClean="0">
                <a:latin typeface="Calibri" pitchFamily="34" charset="0"/>
                <a:ea typeface="+mn-ea"/>
                <a:cs typeface="Arial" pitchFamily="34" charset="0"/>
              </a:rPr>
              <a:t>etc.) </a:t>
            </a:r>
            <a:r>
              <a:rPr lang="en-US" altLang="zh-CN" sz="1600" dirty="0" smtClean="0">
                <a:latin typeface="Calibri" pitchFamily="34" charset="0"/>
                <a:ea typeface="+mn-ea"/>
                <a:cs typeface="Arial" pitchFamily="34" charset="0"/>
              </a:rPr>
              <a:t>to the atmosphere and deposited on snow/ice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Used surface BC measurements and satellite retrievals of snow cover to evaluate model results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Divided the HTP into five finer sub-regions to examine region-dependence of BC sources and radiative forcing, as well as in different seasons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12700"/>
            <a:ext cx="8610600" cy="93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Source Attribution of Black Carbon over the Himalayas and Tibetan Plateau (HTP)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429000" y="6172200"/>
            <a:ext cx="56388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/>
              <a:t>Zhang R, H Wang, Y </a:t>
            </a:r>
            <a:r>
              <a:rPr lang="en-US" sz="1000" dirty="0" err="1"/>
              <a:t>Qian</a:t>
            </a:r>
            <a:r>
              <a:rPr lang="en-US" sz="1000" dirty="0"/>
              <a:t>, PJ </a:t>
            </a:r>
            <a:r>
              <a:rPr lang="en-US" sz="1000" dirty="0" err="1"/>
              <a:t>Rasch</a:t>
            </a:r>
            <a:r>
              <a:rPr lang="en-US" sz="1000" dirty="0"/>
              <a:t>, RC Easter, PL Ma, B Singh, J Huang, and Q Fu.  2015.  "Quantifying </a:t>
            </a:r>
            <a:r>
              <a:rPr lang="en-US" sz="1000" dirty="0" smtClean="0"/>
              <a:t>Sources</a:t>
            </a:r>
            <a:r>
              <a:rPr lang="en-US" sz="1000" dirty="0"/>
              <a:t>, </a:t>
            </a:r>
            <a:r>
              <a:rPr lang="en-US" sz="1000" dirty="0" smtClean="0"/>
              <a:t>Transport</a:t>
            </a:r>
            <a:r>
              <a:rPr lang="en-US" sz="1000" dirty="0"/>
              <a:t>, </a:t>
            </a:r>
            <a:r>
              <a:rPr lang="en-US" sz="1000" dirty="0" smtClean="0"/>
              <a:t>Deposition</a:t>
            </a:r>
            <a:r>
              <a:rPr lang="en-US" sz="1000" dirty="0"/>
              <a:t>, and </a:t>
            </a:r>
            <a:r>
              <a:rPr lang="en-US" sz="1000" dirty="0" smtClean="0"/>
              <a:t>Radiative Forcing </a:t>
            </a:r>
            <a:r>
              <a:rPr lang="en-US" sz="1000" dirty="0"/>
              <a:t>of </a:t>
            </a:r>
            <a:r>
              <a:rPr lang="en-US" sz="1000" dirty="0" smtClean="0"/>
              <a:t>Black Carbon </a:t>
            </a:r>
            <a:r>
              <a:rPr lang="en-US" sz="1000" dirty="0"/>
              <a:t>over the Himalayas and Tibetan Plateau." </a:t>
            </a:r>
            <a:r>
              <a:rPr lang="en-US" sz="1000" i="1" dirty="0" smtClean="0"/>
              <a:t>Atmospheric Chemistry and Physics</a:t>
            </a:r>
            <a:r>
              <a:rPr lang="en-US" sz="1000" dirty="0" smtClean="0"/>
              <a:t>. </a:t>
            </a:r>
            <a:r>
              <a:rPr lang="en-US" sz="1000" smtClean="0"/>
              <a:t>15:6205-6223</a:t>
            </a:r>
            <a:r>
              <a:rPr lang="en-US" sz="1000" dirty="0"/>
              <a:t>.</a:t>
            </a:r>
            <a:r>
              <a:rPr lang="en-US" sz="1000" smtClean="0"/>
              <a:t> </a:t>
            </a:r>
            <a:r>
              <a:rPr lang="en-US" sz="1000" dirty="0" smtClean="0"/>
              <a:t>DOI:10.5194/acp-15-6205-2015</a:t>
            </a:r>
            <a:r>
              <a:rPr lang="en-US" sz="1000" dirty="0"/>
              <a:t>.</a:t>
            </a:r>
            <a:endParaRPr lang="en-US" sz="1000" dirty="0">
              <a:latin typeface="Arial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352800" y="3429000"/>
            <a:ext cx="566623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Biofuel </a:t>
            </a:r>
            <a:r>
              <a:rPr lang="en-US" sz="1600" dirty="0"/>
              <a:t>and biomass emissions in South </a:t>
            </a:r>
            <a:r>
              <a:rPr lang="en-US" sz="1600" dirty="0" smtClean="0"/>
              <a:t>Asia make the largest contribution to annual mean BC burden and deposition, followed by fossil fuel (FF) in South Asia, then FF in East Asia;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Contributions from different regions and sector sources depend on season and location 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BC-in-snow forcing can cause earlier snow melting </a:t>
            </a:r>
            <a:r>
              <a:rPr lang="en-US" sz="1600" dirty="0"/>
              <a:t>over the northwest </a:t>
            </a:r>
            <a:r>
              <a:rPr lang="en-US" sz="1600" dirty="0" smtClean="0"/>
              <a:t>plateau, especially in the </a:t>
            </a:r>
            <a:r>
              <a:rPr lang="en-US" sz="1600" dirty="0" smtClean="0"/>
              <a:t>spring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results are relevant </a:t>
            </a:r>
            <a:r>
              <a:rPr lang="en-US" sz="1600" smtClean="0"/>
              <a:t>to </a:t>
            </a:r>
            <a:r>
              <a:rPr lang="en-US" sz="1600" smtClean="0"/>
              <a:t>mitigation </a:t>
            </a:r>
            <a:r>
              <a:rPr lang="en-US" sz="1600" dirty="0" smtClean="0"/>
              <a:t>actions</a:t>
            </a:r>
            <a:endParaRPr lang="en-US" sz="16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581400" y="1193586"/>
            <a:ext cx="3886200" cy="2225940"/>
            <a:chOff x="3581400" y="1193586"/>
            <a:chExt cx="3886200" cy="222594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81400" y="2590800"/>
              <a:ext cx="1981200" cy="82872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l="459" t="4435" r="-459" b="50205"/>
            <a:stretch/>
          </p:blipFill>
          <p:spPr>
            <a:xfrm>
              <a:off x="5638800" y="1193586"/>
              <a:ext cx="1676400" cy="1397214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62600" y="2590800"/>
              <a:ext cx="1905000" cy="7620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/>
            <a:srcRect t="4385" b="50588"/>
            <a:stretch/>
          </p:blipFill>
          <p:spPr>
            <a:xfrm>
              <a:off x="3733800" y="1219200"/>
              <a:ext cx="1676400" cy="1398565"/>
            </a:xfrm>
            <a:prstGeom prst="rect">
              <a:avLst/>
            </a:prstGeom>
          </p:spPr>
        </p:pic>
      </p:grp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239000" y="1026991"/>
            <a:ext cx="1905000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deposited in-snow appears more important to snowmelt than particles suspended in air. (left); </a:t>
            </a:r>
            <a:endParaRPr lang="en-US" sz="11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BC on snow/ice comes from S. Asian biomass burning</a:t>
            </a:r>
            <a:b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Fossil fuel combustion</a:t>
            </a:r>
            <a:b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in E Asia also makes a significant contribution in summer (right)  </a:t>
            </a:r>
            <a:r>
              <a:rPr lang="en-US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3247</TotalTime>
  <Words>241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test</cp:lastModifiedBy>
  <cp:revision>99</cp:revision>
  <cp:lastPrinted>2011-05-11T17:30:12Z</cp:lastPrinted>
  <dcterms:created xsi:type="dcterms:W3CDTF">2012-10-05T18:57:41Z</dcterms:created>
  <dcterms:modified xsi:type="dcterms:W3CDTF">2015-07-30T19:12:03Z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