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9D05D9-8CD8-4799-ABAA-B398FE26627D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7E1CF1-9656-4CD5-9734-004C391A3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83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912F99-2A4D-48AE-92A5-83018740184A}" type="slidenum">
              <a:rPr lang="en-US" altLang="en-US"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6622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11598896-53EE-494B-AE38-F5A0DBD07988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1E8CD67-0EAC-434F-A152-BB524795C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143000"/>
            <a:ext cx="35052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 eaLnBrk="1" fontAlgn="auto" hangingPunct="1">
              <a:spcBef>
                <a:spcPct val="15000"/>
              </a:spcBef>
              <a:spcAft>
                <a:spcPts val="0"/>
              </a:spcAft>
              <a:defRPr/>
            </a:pPr>
            <a:r>
              <a:rPr lang="en-US" b="1" dirty="0">
                <a:cs typeface="Arial" pitchFamily="34" charset="0"/>
              </a:rPr>
              <a:t>Objective</a:t>
            </a: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Better understand sources of </a:t>
            </a:r>
            <a:r>
              <a:rPr lang="en-US" sz="1600" dirty="0">
                <a:cs typeface="Arial" pitchFamily="34" charset="0"/>
              </a:rPr>
              <a:t>black </a:t>
            </a:r>
            <a:r>
              <a:rPr lang="en-US" sz="1600" dirty="0">
                <a:cs typeface="Arial" pitchFamily="34" charset="0"/>
              </a:rPr>
              <a:t>carbon (BC) reaching the Arctic and the response of Arctic BC loading and radiative forcing to uncertainty and changes in emissions </a:t>
            </a:r>
            <a:endParaRPr lang="en-US" sz="1600" dirty="0">
              <a:cs typeface="Arial" pitchFamily="34" charset="0"/>
            </a:endParaRPr>
          </a:p>
          <a:p>
            <a:pPr marL="231775" indent="-231775" algn="ctr" eaLnBrk="1" fontAlgn="auto" hangingPunct="1">
              <a:spcBef>
                <a:spcPct val="15000"/>
              </a:spcBef>
              <a:spcAft>
                <a:spcPts val="0"/>
              </a:spcAft>
              <a:defRPr/>
            </a:pPr>
            <a:r>
              <a:rPr lang="en-US" b="1" dirty="0">
                <a:cs typeface="Arial" pitchFamily="34" charset="0"/>
              </a:rPr>
              <a:t>Approach</a:t>
            </a:r>
            <a:endParaRPr lang="en-US" sz="1600" b="1" dirty="0">
              <a:cs typeface="Arial" pitchFamily="34" charset="0"/>
            </a:endParaRP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Develop a new tagging technique in the Community Atmosphere Model (CAM5) to explicitly track BC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emissions originating </a:t>
            </a:r>
            <a:r>
              <a:rPr lang="en-US" sz="1600" dirty="0">
                <a:cs typeface="Arial" pitchFamily="34" charset="0"/>
              </a:rPr>
              <a:t>from major source regions </a:t>
            </a:r>
            <a:endParaRPr lang="en-US" sz="1600" dirty="0">
              <a:cs typeface="Arial" pitchFamily="34" charset="0"/>
            </a:endParaRP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Conduct 10-year CAM5 simulations to </a:t>
            </a:r>
            <a:r>
              <a:rPr lang="en-US" sz="1600" dirty="0">
                <a:cs typeface="Arial" pitchFamily="34" charset="0"/>
              </a:rPr>
              <a:t>e</a:t>
            </a:r>
            <a:r>
              <a:rPr lang="en-US" sz="1600" dirty="0">
                <a:cs typeface="Arial" pitchFamily="34" charset="0"/>
              </a:rPr>
              <a:t>stablish </a:t>
            </a:r>
            <a:r>
              <a:rPr lang="en-US" sz="1600" dirty="0">
                <a:cs typeface="Arial" pitchFamily="34" charset="0"/>
              </a:rPr>
              <a:t>global source-receptor relationships and transport pathways of </a:t>
            </a:r>
            <a:r>
              <a:rPr lang="en-US" sz="1600" dirty="0">
                <a:solidFill>
                  <a:srgbClr val="000000"/>
                </a:solidFill>
                <a:cs typeface="Arial" pitchFamily="34" charset="0"/>
              </a:rPr>
              <a:t>BC, and </a:t>
            </a:r>
            <a:r>
              <a:rPr lang="en-US" sz="1600" dirty="0">
                <a:cs typeface="Arial" pitchFamily="34" charset="0"/>
              </a:rPr>
              <a:t>characterize </a:t>
            </a:r>
            <a:r>
              <a:rPr lang="en-US" sz="1600" dirty="0" err="1">
                <a:cs typeface="Arial" pitchFamily="34" charset="0"/>
              </a:rPr>
              <a:t>interannual</a:t>
            </a:r>
            <a:r>
              <a:rPr lang="en-US" sz="1600" dirty="0">
                <a:cs typeface="Arial" pitchFamily="34" charset="0"/>
              </a:rPr>
              <a:t> variability  </a:t>
            </a: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Quantitatively attribute Arctic BC loading, deposition and </a:t>
            </a:r>
            <a:r>
              <a:rPr lang="en-US" sz="1600" dirty="0" err="1">
                <a:cs typeface="Arial" pitchFamily="34" charset="0"/>
              </a:rPr>
              <a:t>radiative</a:t>
            </a:r>
            <a:r>
              <a:rPr lang="en-US" sz="1600" dirty="0">
                <a:cs typeface="Arial" pitchFamily="34" charset="0"/>
              </a:rPr>
              <a:t> forcing to regional sources</a:t>
            </a:r>
            <a:endParaRPr lang="en-US" sz="1600" dirty="0"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112713"/>
            <a:ext cx="891540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3000" b="1">
                <a:cs typeface="Arial" charset="0"/>
              </a:rPr>
              <a:t>Tracking Emissions to Identify Sources and Transport Pathways of Arctic Black Carbon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581400" y="6096000"/>
            <a:ext cx="5486400" cy="708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>
                <a:cs typeface="Arial" charset="0"/>
              </a:rPr>
              <a:t>Wang H, PJ Rasch, RC Easter, B Singh, R Zhang, P-L Ma, Y Qian, S Ghan, and N Beagley. 2014. “Using an Explicit Emission Tagging Method in Global Modeling of Source-receptor Relationships for Black Carbon in the Arctic: Variations, Sources, and Transport Pathways.” </a:t>
            </a:r>
            <a:r>
              <a:rPr lang="en-US" altLang="en-US" sz="1000" i="1" dirty="0">
                <a:cs typeface="Arial" charset="0"/>
              </a:rPr>
              <a:t>Journal of Geophysical Research: Atmospheres</a:t>
            </a:r>
            <a:r>
              <a:rPr lang="en-US" altLang="en-US" sz="1000" dirty="0">
                <a:cs typeface="Arial" charset="0"/>
              </a:rPr>
              <a:t> </a:t>
            </a:r>
            <a:r>
              <a:rPr lang="en-US" altLang="en-US" sz="1000" dirty="0" smtClean="0">
                <a:cs typeface="Arial" charset="0"/>
              </a:rPr>
              <a:t>119:12,888-12,909. </a:t>
            </a:r>
            <a:r>
              <a:rPr lang="en-US" altLang="en-US" sz="1000" dirty="0">
                <a:cs typeface="Arial" charset="0"/>
              </a:rPr>
              <a:t>DOI:10.1002/2014JD022297.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467600" y="1295400"/>
            <a:ext cx="15240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Small circles: contributions to Arctic BC from top 8 source regions, which are outlined in red. Large circle:  annual BC emissions. [Warmer colors indicate larger contributions and emissions.]</a:t>
            </a:r>
            <a:r>
              <a:rPr lang="en-US" sz="1200" b="1" strike="sngStrike" dirty="0" smtClean="0">
                <a:solidFill>
                  <a:srgbClr val="0000FF"/>
                </a:solidFill>
                <a:latin typeface="Arial" charset="0"/>
              </a:rPr>
              <a:t> </a:t>
            </a:r>
            <a:endParaRPr lang="en-US" sz="1200" b="1" strike="sngStrike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352800" y="3657600"/>
            <a:ext cx="5791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/>
              <a:t>The new tagging technique is much more computationally efficient than </a:t>
            </a:r>
            <a:r>
              <a:rPr lang="en-US" altLang="en-US" sz="1600" dirty="0">
                <a:solidFill>
                  <a:srgbClr val="000000"/>
                </a:solidFill>
              </a:rPr>
              <a:t>conventional emission perturbation approaches, making it affordable for studying </a:t>
            </a:r>
            <a:r>
              <a:rPr lang="en-US" altLang="en-US" sz="1600" dirty="0" err="1">
                <a:solidFill>
                  <a:srgbClr val="000000"/>
                </a:solidFill>
              </a:rPr>
              <a:t>interannual</a:t>
            </a:r>
            <a:r>
              <a:rPr lang="en-US" altLang="en-US" sz="1600">
                <a:solidFill>
                  <a:srgbClr val="000000"/>
                </a:solidFill>
              </a:rPr>
              <a:t> variability and using numerous source regions  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/>
              <a:t>Arctic BC and source attributions have strong seasonal variations; The </a:t>
            </a:r>
            <a:r>
              <a:rPr lang="en-US" altLang="en-US" sz="1600" dirty="0" err="1"/>
              <a:t>interannual</a:t>
            </a:r>
            <a:r>
              <a:rPr lang="en-US" altLang="en-US" sz="1600" dirty="0"/>
              <a:t> variability of annual mean Arctic BC burden and radiative forcing due to meteorology is small, but seasonal means have significant variability</a:t>
            </a:r>
          </a:p>
        </p:txBody>
      </p:sp>
      <p:grpSp>
        <p:nvGrpSpPr>
          <p:cNvPr id="3080" name="Group 18"/>
          <p:cNvGrpSpPr>
            <a:grpSpLocks/>
          </p:cNvGrpSpPr>
          <p:nvPr/>
        </p:nvGrpSpPr>
        <p:grpSpPr bwMode="auto">
          <a:xfrm>
            <a:off x="4038600" y="990600"/>
            <a:ext cx="3352800" cy="2743200"/>
            <a:chOff x="4038600" y="1066800"/>
            <a:chExt cx="3352800" cy="2743200"/>
          </a:xfrm>
        </p:grpSpPr>
        <p:pic>
          <p:nvPicPr>
            <p:cNvPr id="3081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1828800"/>
              <a:ext cx="195598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2895600"/>
              <a:ext cx="685800" cy="754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2133600"/>
              <a:ext cx="673100" cy="738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1295400"/>
              <a:ext cx="685800" cy="757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7700" y="1066800"/>
              <a:ext cx="673100" cy="755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1066800"/>
              <a:ext cx="685800" cy="754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1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2133600"/>
              <a:ext cx="685800" cy="754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1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1295400"/>
              <a:ext cx="6985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1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2971800"/>
              <a:ext cx="692727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Wang-TaggingArcticBC-SourceReceptor-JGRAtmos-Dec2014</Presentation>
    <SlideDescription xmlns="http://schemas.microsoft.com/sharepoint/v3" xsi:nil="true"/>
    <Funding xmlns="98b00cf3-a6ce-40de-8923-f140beb786e9">ESM</Funding>
  </documentManagement>
</p:properties>
</file>

<file path=customXml/itemProps1.xml><?xml version="1.0" encoding="utf-8"?>
<ds:datastoreItem xmlns:ds="http://schemas.openxmlformats.org/officeDocument/2006/customXml" ds:itemID="{57495750-9EF7-439D-B326-CF4C17AB12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58F8BD-8B30-475A-BD61-31D0BBC6B1C6}">
  <ds:schemaRefs>
    <ds:schemaRef ds:uri="http://purl.org/dc/dcmitype/"/>
    <ds:schemaRef ds:uri="http://schemas.microsoft.com/office/2006/metadata/properties"/>
    <ds:schemaRef ds:uri="98b00cf3-a6ce-40de-8923-f140beb786e9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266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ＭＳ Ｐゴシック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Wang-TaggingArcticBC-SourceReceptor-JGRAtmos-Dec2014</dc:title>
  <dc:creator>JOvink</dc:creator>
  <cp:lastModifiedBy>JOvink</cp:lastModifiedBy>
  <cp:revision>35</cp:revision>
  <cp:lastPrinted>2011-05-11T17:30:12Z</cp:lastPrinted>
  <dcterms:created xsi:type="dcterms:W3CDTF">2012-10-05T18:57:41Z</dcterms:created>
  <dcterms:modified xsi:type="dcterms:W3CDTF">2014-12-17T17:09:31Z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ContentTypeId">
    <vt:lpwstr>0x010100A22E315B1F3C42B49A0E90D2F9AB5AB100A3ADA40348D53C4EA114B46FA9468BEB</vt:lpwstr>
  </property>
  <property fmtid="{D5CDD505-2E9C-101B-9397-08002B2CF9AE}" pid="8" name="ContentType">
    <vt:lpwstr>Slide</vt:lpwstr>
  </property>
</Properties>
</file>