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22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B46461-CBD4-4D63-A864-B99ABE5F604B}" type="datetimeFigureOut">
              <a:rPr lang="en-US" smtClean="0"/>
              <a:t>11/3/2014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F11576-E58B-4A0D-A56D-8D5D37548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612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30766" indent="-281064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24255" indent="-224851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573957" indent="-224851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23659" indent="-224851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473361" indent="-2248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23062" indent="-2248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372764" indent="-2248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22466" indent="-22485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7176EA90-3E92-B24F-B5FD-EFDE9EB00781}" type="slidenum">
              <a:rPr lang="en-US"/>
              <a:pPr eaLnBrk="1" hangingPunct="1"/>
              <a:t>1</a:t>
            </a:fld>
            <a:endParaRPr 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000" smtClean="0"/>
              <a:t>http://www.pnnl.gov/science/highlights/highlights.asp?division=749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841575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FA02BA0C-50EE-3547-983B-61E0048822F4}" type="datetimeFigureOut">
              <a:rPr lang="en-US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C636845-47E8-164C-931D-81A24E199C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135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5052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1219200"/>
            <a:ext cx="3429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 smtClean="0">
                <a:latin typeface="Calibri" pitchFamily="34" charset="0"/>
                <a:ea typeface="+mn-ea"/>
                <a:cs typeface="Arial" pitchFamily="34" charset="0"/>
              </a:rPr>
              <a:t>Objective</a:t>
            </a:r>
            <a:endParaRPr lang="en-US" b="1" dirty="0">
              <a:latin typeface="Calibri" pitchFamily="34" charset="0"/>
              <a:ea typeface="+mn-ea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Improve the treatment of ice nucleation in an aerosol-enabled multi-scale modeling framework (MMF)</a:t>
            </a:r>
            <a:endParaRPr lang="en-US" sz="1600" dirty="0">
              <a:latin typeface="Calibri" pitchFamily="34" charset="0"/>
              <a:ea typeface="+mn-ea"/>
              <a:cs typeface="Arial" pitchFamily="34" charset="0"/>
            </a:endParaRPr>
          </a:p>
          <a:p>
            <a:pPr>
              <a:spcBef>
                <a:spcPct val="15000"/>
              </a:spcBef>
              <a:defRPr/>
            </a:pPr>
            <a:endParaRPr lang="en-US" sz="1600" dirty="0" smtClean="0">
              <a:latin typeface="Calibri" pitchFamily="34" charset="0"/>
              <a:ea typeface="+mn-ea"/>
              <a:cs typeface="Arial" pitchFamily="34" charset="0"/>
            </a:endParaRPr>
          </a:p>
          <a:p>
            <a:pPr marL="231775" indent="-231775">
              <a:spcBef>
                <a:spcPct val="15000"/>
              </a:spcBef>
              <a:buFontTx/>
              <a:buChar char="•"/>
              <a:defRPr/>
            </a:pPr>
            <a:endParaRPr lang="en-US" sz="1600" dirty="0">
              <a:latin typeface="Calibri" pitchFamily="34" charset="0"/>
              <a:ea typeface="+mn-ea"/>
              <a:cs typeface="Arial" pitchFamily="34" charset="0"/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latin typeface="Calibri" pitchFamily="34" charset="0"/>
                <a:ea typeface="+mn-ea"/>
                <a:cs typeface="Arial" pitchFamily="34" charset="0"/>
              </a:rPr>
              <a:t>Approach</a:t>
            </a:r>
            <a:endParaRPr lang="en-US" sz="1600" b="1" dirty="0">
              <a:latin typeface="Calibri" pitchFamily="34" charset="0"/>
              <a:ea typeface="+mn-ea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Used an aerosol-enabled multi-scale modeling framework to account for cloud-scale motions in modeling ice nucleation by using the embedded cloud-resolving model on each grid column of the host climate model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Directly linked ice nucleation to aerosols, cloud-scale temperature, relative humidity and vertical velocity</a:t>
            </a:r>
            <a:endParaRPr lang="en-US" sz="1600" dirty="0">
              <a:latin typeface="Calibri" pitchFamily="34" charset="0"/>
              <a:ea typeface="+mn-ea"/>
              <a:cs typeface="Arial" pitchFamily="34" charset="0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76200"/>
            <a:ext cx="86106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000" b="1" dirty="0" smtClean="0">
                <a:latin typeface="+mn-lt"/>
                <a:ea typeface="+mn-ea"/>
                <a:cs typeface="Arial" pitchFamily="34" charset="0"/>
              </a:rPr>
              <a:t>Investigating Ice Nucleation in Cirrus Clouds with an Aerosol-enabled Multi-scale Modeling Framework</a:t>
            </a:r>
            <a:endParaRPr lang="en-US" sz="3000" b="1" dirty="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3581400" y="6227802"/>
            <a:ext cx="5486400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000" dirty="0"/>
              <a:t>Zhang C, M Wang, H Morrison, R Somerville, K Zhang, X </a:t>
            </a:r>
            <a:r>
              <a:rPr lang="en-US" sz="1000" dirty="0" smtClean="0"/>
              <a:t>Liu, </a:t>
            </a:r>
            <a:r>
              <a:rPr lang="en-US" sz="1000" dirty="0"/>
              <a:t>and J Li. 2014. “Investigating Ice Nucleation in Cirrus Clouds with an Aerosol-enabled Multi-scale Modeling Framework.” </a:t>
            </a:r>
            <a:r>
              <a:rPr lang="en-US" sz="1000" i="1" dirty="0"/>
              <a:t>Journal of Advances in Modeling Earth </a:t>
            </a:r>
            <a:r>
              <a:rPr lang="en-US" sz="1000" i="1" dirty="0" smtClean="0"/>
              <a:t>Systems</a:t>
            </a:r>
            <a:r>
              <a:rPr lang="en-US" sz="1000" dirty="0" smtClean="0"/>
              <a:t> </a:t>
            </a:r>
            <a:r>
              <a:rPr lang="en-US" sz="1000" dirty="0"/>
              <a:t>6, accepted. DOI: 10.1002/2014MS000343.</a:t>
            </a:r>
            <a:endParaRPr lang="en-US" sz="1000" dirty="0">
              <a:latin typeface="Arial" charset="0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7467600" y="1598473"/>
            <a:ext cx="1524000" cy="1954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100" b="1" dirty="0" smtClean="0">
                <a:solidFill>
                  <a:srgbClr val="0000FF"/>
                </a:solidFill>
                <a:latin typeface="Arial" charset="0"/>
              </a:rPr>
              <a:t>Simulated probability distribution function (PDF) of relative humidity with respect to ice (RHI) in the original MMF (MMF0</a:t>
            </a:r>
            <a:r>
              <a:rPr lang="en-US" sz="1100" b="1" smtClean="0">
                <a:solidFill>
                  <a:srgbClr val="0000FF"/>
                </a:solidFill>
                <a:latin typeface="Arial" charset="0"/>
              </a:rPr>
              <a:t>), and two </a:t>
            </a:r>
            <a:r>
              <a:rPr lang="en-US" sz="1100" b="1" dirty="0" smtClean="0">
                <a:solidFill>
                  <a:srgbClr val="0000FF"/>
                </a:solidFill>
                <a:latin typeface="Arial" charset="0"/>
              </a:rPr>
              <a:t>versions of the improved MMF (LP and LPHI).</a:t>
            </a:r>
            <a:endParaRPr lang="en-US" sz="1100" b="1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3429000" y="4038600"/>
            <a:ext cx="56388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r>
              <a:rPr lang="en-US" b="1" dirty="0" smtClean="0"/>
              <a:t>Impact</a:t>
            </a:r>
            <a:endParaRPr lang="en-US" b="1" dirty="0"/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/>
              <a:t>Improved MMF </a:t>
            </a:r>
            <a:r>
              <a:rPr lang="en-US" sz="1600" dirty="0"/>
              <a:t>simulates persistent high ice </a:t>
            </a:r>
            <a:r>
              <a:rPr lang="en-US" sz="1600" dirty="0" smtClean="0"/>
              <a:t>super-saturation </a:t>
            </a:r>
            <a:r>
              <a:rPr lang="en-US" sz="1600" dirty="0"/>
              <a:t>and low ice crystal number concentrations at cirrus </a:t>
            </a:r>
            <a:r>
              <a:rPr lang="en-US" sz="1600" dirty="0" smtClean="0"/>
              <a:t>temperatures, in better agreement with observations 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/>
              <a:t>Showed that improved MMF is a </a:t>
            </a:r>
            <a:r>
              <a:rPr lang="en-US" sz="1600" dirty="0"/>
              <a:t>more powerful tool to simulate </a:t>
            </a:r>
            <a:r>
              <a:rPr lang="en-US" sz="1600" dirty="0" smtClean="0"/>
              <a:t>parameters, such as super-saturation, </a:t>
            </a:r>
            <a:r>
              <a:rPr lang="en-US" sz="1600" dirty="0"/>
              <a:t>that evolve over short time </a:t>
            </a:r>
            <a:r>
              <a:rPr lang="en-US" sz="1600" dirty="0" smtClean="0"/>
              <a:t>scales.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8200" y="1143000"/>
            <a:ext cx="4089400" cy="265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50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>Wang-Slide-Investigating Ice Nucleation in Cirrus Clouds with an Aerosol-JAMESNov2014.docx</Presentation>
    <Funding xmlns="98b00cf3-a6ce-40de-8923-f140beb786e9">ESM
ASR</Funding>
    <Slide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C692B9F-C7E9-4956-9861-7036AD3591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08A7D59-9AE1-4320-B13A-CD54F420E33E}">
  <ds:schemaRefs>
    <ds:schemaRef ds:uri="http://schemas.microsoft.com/office/2006/documentManagement/types"/>
    <ds:schemaRef ds:uri="http://purl.org/dc/elements/1.1/"/>
    <ds:schemaRef ds:uri="98b00cf3-a6ce-40de-8923-f140beb786e9"/>
    <ds:schemaRef ds:uri="http://purl.org/dc/terms/"/>
    <ds:schemaRef ds:uri="http://www.w3.org/XML/1998/namespace"/>
    <ds:schemaRef ds:uri="http://schemas.microsoft.com/sharepoint/v3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DOE-Sample-Slide-Highlights-Template.pot</Template>
  <TotalTime>33</TotalTime>
  <Words>214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Wang-Slide-Investigating Ice Nucleation in Cirrus Clouds with an Aerosol-JAMESNov2014.docx</dc:title>
  <dc:creator>JOvink</dc:creator>
  <dc:description/>
  <cp:lastModifiedBy>JOvink</cp:lastModifiedBy>
  <cp:revision>6</cp:revision>
  <cp:lastPrinted>2011-05-11T17:30:12Z</cp:lastPrinted>
  <dcterms:created xsi:type="dcterms:W3CDTF">2012-10-05T18:57:41Z</dcterms:created>
  <dcterms:modified xsi:type="dcterms:W3CDTF">2014-11-04T00:36:48Z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EP6D6TSR2XSE-15-9</vt:lpwstr>
  </property>
  <property fmtid="{D5CDD505-2E9C-101B-9397-08002B2CF9AE}" pid="3" name="_dlc_DocIdItemGuid">
    <vt:lpwstr>911fad3e-52e2-4c13-bee4-bc40eaf09e24</vt:lpwstr>
  </property>
  <property fmtid="{D5CDD505-2E9C-101B-9397-08002B2CF9AE}" pid="4" name="_dlc_DocIdUrl">
    <vt:lpwstr>https://collaborate.pnl.gov/projects/asgc/research_highlights/_layouts/DocIdRedir.aspx?ID=EP6D6TSR2XSE-15-9, EP6D6TSR2XSE-15-9</vt:lpwstr>
  </property>
  <property fmtid="{D5CDD505-2E9C-101B-9397-08002B2CF9AE}" pid="5" name="Highlight">
    <vt:lpwstr/>
  </property>
  <property fmtid="{D5CDD505-2E9C-101B-9397-08002B2CF9AE}" pid="6" name="FY">
    <vt:lpwstr/>
  </property>
  <property fmtid="{D5CDD505-2E9C-101B-9397-08002B2CF9AE}" pid="7" name="Funding">
    <vt:lpwstr>ESM_x000d_
ASR</vt:lpwstr>
  </property>
  <property fmtid="{D5CDD505-2E9C-101B-9397-08002B2CF9AE}" pid="8" name="ContentTypeId">
    <vt:lpwstr>0x010100A22E315B1F3C42B49A0E90D2F9AB5AB100A3ADA40348D53C4EA114B46FA9468BEB</vt:lpwstr>
  </property>
  <property fmtid="{D5CDD505-2E9C-101B-9397-08002B2CF9AE}" pid="9" name="ContentType">
    <vt:lpwstr>Slide</vt:lpwstr>
  </property>
  <property fmtid="{D5CDD505-2E9C-101B-9397-08002B2CF9AE}" pid="10" name="Presentation">
    <vt:lpwstr>Wang-Slide-Investigating Ice Nucleation in Cirrus Clouds with an Aerosol-JAMESNov2014.docx</vt:lpwstr>
  </property>
  <property fmtid="{D5CDD505-2E9C-101B-9397-08002B2CF9AE}" pid="11" name="SlideDescription">
    <vt:lpwstr/>
  </property>
</Properties>
</file>