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72" d="100"/>
          <a:sy n="72" d="100"/>
        </p:scale>
        <p:origin x="-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8FF0D2-5F7B-AF48-BC67-653BB7425059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63B97F-6097-634E-BE63-E7F21D8B03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16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1336ACF-AD02-6E42-90D0-76E9E0D20E7E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D2FAE3-694A-374F-A1B8-ECF63633216B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A296F-5D74-E142-8795-2DE04A8FE7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2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B1825C-84A2-924A-918C-90D6897CC2A1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33325-9BBE-6A41-8706-38C056B989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5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7CE238-C03E-FF46-89AA-11C7F59A9213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DF507-8E74-8042-A943-8CF903401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0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10524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739B53-9C84-0C43-8073-E1EE098FC7B4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1197B-DAE7-1941-80A4-A0BF8E047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0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80823D-A070-B44E-BDE3-B3E461C163D6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DE670-5D28-6947-B449-4F6735B27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6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717F2C-BBAF-6E44-B6FB-85E8E8A74088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42DCA-C435-B041-A118-60ED8B4196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5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C272E-9B98-9D4B-8956-A7394B229B35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29392-57C8-E94F-8D6C-8C293F77D4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5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01FBF9-EADC-6141-8AA9-556B021E9F68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8B234-793C-E646-94C4-4A89A3D0A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0E18E-F4D1-5840-B69F-ED804AEB2CE7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BB0B-C65A-F84F-8C97-2471398F63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1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1DC8C-0C93-1647-B8E6-8E65362103D8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60BA4-F161-B74D-BD8D-E19439FE4E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0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CCAC44-AFE6-B742-8F36-F621D87BB87B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3A38D-3DF5-6C40-B9E7-DFCDB2CA0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3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4AECEA3-4BA5-714E-8831-4CC38289D063}" type="datetimeFigureOut">
              <a:rPr lang="en-US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F95B41F-4838-4F47-B756-D9EC9F9A18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Quantify the parameter sensitivity of a cloud parameterization (CLUBB)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>
              <a:spcBef>
                <a:spcPct val="15000"/>
              </a:spcBef>
              <a:buFontTx/>
              <a:buChar char="•"/>
              <a:defRPr/>
            </a:pP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 quasi-</a:t>
            </a:r>
            <a:r>
              <a:rPr lang="en-US" sz="1600" dirty="0" err="1" smtClean="0">
                <a:latin typeface="Calibri" pitchFamily="34" charset="0"/>
                <a:ea typeface="+mn-ea"/>
                <a:cs typeface="Arial" pitchFamily="34" charset="0"/>
              </a:rPr>
              <a:t>monte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 Carlo sampling approach is adopted to effectively explore the high-dimensional parameter space in CLUBB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 generalized linear model is adopted to study the responses of simulated cloud fields to tunable parameters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The single-column version of CAM5 is used to reduce computational cost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One stratocumulus and two shallow cumulus cases are chosen. 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/>
              <a:t>A </a:t>
            </a:r>
            <a:r>
              <a:rPr lang="en-US" sz="3000" b="1" dirty="0"/>
              <a:t>sensitivity analysis of cloud properties to CLUBB parameters in </a:t>
            </a:r>
            <a:r>
              <a:rPr lang="en-US" sz="3000" b="1" dirty="0" smtClean="0"/>
              <a:t>the single-column CAM5 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0" y="5997714"/>
            <a:ext cx="5300429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 err="1" smtClean="0"/>
              <a:t>Guo</a:t>
            </a:r>
            <a:r>
              <a:rPr lang="en-US" sz="1000" dirty="0"/>
              <a:t>, Z, M. Wang, Y. </a:t>
            </a:r>
            <a:r>
              <a:rPr lang="en-US" sz="1000" dirty="0" err="1"/>
              <a:t>Qian</a:t>
            </a:r>
            <a:r>
              <a:rPr lang="en-US" sz="1000" dirty="0"/>
              <a:t>, V. Larson, P. </a:t>
            </a:r>
            <a:r>
              <a:rPr lang="en-US" sz="1000" dirty="0" err="1"/>
              <a:t>Bogenschutz</a:t>
            </a:r>
            <a:r>
              <a:rPr lang="en-US" sz="1000" dirty="0"/>
              <a:t>, G. Lin, S. </a:t>
            </a:r>
            <a:r>
              <a:rPr lang="en-US" sz="1000" dirty="0" err="1"/>
              <a:t>Ghan</a:t>
            </a:r>
            <a:r>
              <a:rPr lang="en-US" sz="1000" dirty="0"/>
              <a:t>, M. </a:t>
            </a:r>
            <a:r>
              <a:rPr lang="en-US" sz="1000" dirty="0" err="1"/>
              <a:t>Ovchinnikov</a:t>
            </a:r>
            <a:r>
              <a:rPr lang="en-US" sz="1000" dirty="0"/>
              <a:t>, C. Zhao, and T. Zhou: A sensitivity analysis of cloud properties to CLUBB parameters in the Single Column Community Atmosphere Model (SCAM5), </a:t>
            </a:r>
            <a:r>
              <a:rPr lang="en-US" sz="1000" i="1" dirty="0"/>
              <a:t>Journal of Advances in Modeling Earth Systems</a:t>
            </a:r>
            <a:r>
              <a:rPr lang="en-US" sz="1000" dirty="0"/>
              <a:t>, 6, doi:10.1002/2014MS000315, 2014.</a:t>
            </a:r>
            <a:r>
              <a:rPr lang="en-US" sz="1000" dirty="0" smtClean="0">
                <a:effectLst/>
              </a:rPr>
              <a:t> </a:t>
            </a:r>
            <a:endParaRPr lang="en-US" sz="1000" dirty="0"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05200" y="40386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Among </a:t>
            </a:r>
            <a:r>
              <a:rPr lang="en-US" sz="1600" dirty="0"/>
              <a:t>many tunable </a:t>
            </a:r>
            <a:r>
              <a:rPr lang="en-US" sz="1600" dirty="0" smtClean="0"/>
              <a:t>parameters in CLUBB, only </a:t>
            </a:r>
            <a:r>
              <a:rPr lang="en-US" sz="1600" dirty="0"/>
              <a:t>a handful of parameters are influential. </a:t>
            </a: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In stratocumulus</a:t>
            </a:r>
            <a:r>
              <a:rPr lang="en-US" sz="1600" dirty="0"/>
              <a:t>, </a:t>
            </a:r>
            <a:r>
              <a:rPr lang="en-US" sz="1600" dirty="0" smtClean="0"/>
              <a:t>the parameters </a:t>
            </a:r>
            <a:r>
              <a:rPr lang="en-US" sz="1600" dirty="0"/>
              <a:t>that appear in water and heat flux </a:t>
            </a:r>
            <a:r>
              <a:rPr lang="en-US" sz="1600" dirty="0" smtClean="0"/>
              <a:t>equations are influential,  </a:t>
            </a:r>
            <a:r>
              <a:rPr lang="en-US" sz="1600" dirty="0"/>
              <a:t>while in shallow </a:t>
            </a:r>
            <a:r>
              <a:rPr lang="en-US" sz="1600" dirty="0" smtClean="0"/>
              <a:t>cumulus, </a:t>
            </a:r>
            <a:r>
              <a:rPr lang="en-US" sz="1600" dirty="0"/>
              <a:t>the parameters related to the </a:t>
            </a:r>
            <a:r>
              <a:rPr lang="en-US" sz="1600" dirty="0" err="1"/>
              <a:t>skewness</a:t>
            </a:r>
            <a:r>
              <a:rPr lang="en-US" sz="1600" dirty="0"/>
              <a:t> of vertical velocity are influential. </a:t>
            </a:r>
          </a:p>
        </p:txBody>
      </p:sp>
      <p:pic>
        <p:nvPicPr>
          <p:cNvPr id="3" name="Picture 2" descr="2014MS000315f014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168353"/>
            <a:ext cx="4996957" cy="2794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17</TotalTime>
  <Words>232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Minghuai Wang</cp:lastModifiedBy>
  <cp:revision>5</cp:revision>
  <cp:lastPrinted>2011-05-11T17:30:12Z</cp:lastPrinted>
  <dcterms:created xsi:type="dcterms:W3CDTF">2012-10-05T18:57:41Z</dcterms:created>
  <dcterms:modified xsi:type="dcterms:W3CDTF">2014-07-29T04:59:05Z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