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196" autoAdjust="0"/>
    <p:restoredTop sz="93327" autoAdjust="0"/>
  </p:normalViewPr>
  <p:slideViewPr>
    <p:cSldViewPr>
      <p:cViewPr varScale="1">
        <p:scale>
          <a:sx n="80" d="100"/>
          <a:sy n="80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9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FACE088E-D700-5B48-989B-046CB0CF9064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02D25017-0E7E-3C46-8016-5375B292E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FC200823-56F1-6540-B4FF-463B14F6ADD6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dirty="0" smtClean="0">
                <a:latin typeface="Calibri" charset="0"/>
              </a:rPr>
              <a:t>http://</a:t>
            </a:r>
            <a:r>
              <a:rPr lang="pl-PL" sz="1000" dirty="0" smtClean="0">
                <a:latin typeface="Calibri" charset="0"/>
              </a:rPr>
              <a:t>www.atmos-chem-phys.net/16/3525/2016/acp-16-3525-2016.html</a:t>
            </a:r>
            <a:endParaRPr lang="en-US" sz="1000" dirty="0" smtClean="0">
              <a:latin typeface="Calibri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http://www.pnnl.gov/science/highlights/highlights.asp?division=749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C7047-42E1-FF43-8A5A-F9CF12B14CF9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C837-C8B3-D448-9310-0609D8DB2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34C3-EEE6-ED4C-8475-61B4502A8DE2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5522-F3C3-AF4F-AF4F-FC5955742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0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DD96-A50E-FA4B-BC39-4652424EF443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26D4-8827-7148-8E1C-86FABDEA9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10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0981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28BFB-6458-C045-A0A0-4FD6FA1DFCA5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F6661-43E6-FF45-AC6C-6DF631A80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6519-C50F-DE49-B719-ED6BF9291EB9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C24A-A7DF-E74A-B4FB-2D590E5AC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5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0B0AC-8214-5648-B566-E08D9564F149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E50D4-123E-B84D-91EA-66DA3E3CF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59AE-9B5F-744C-9A72-F712BA813B0A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2D21-FB86-C143-BD98-C8F939666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7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0FC3-F0AC-D94C-8908-40BFB707EEFD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0E1E5-F755-484A-B358-656761DCC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1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92A5-A87A-EF46-AA51-1A41946361C8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CD52E-82A0-F34D-AA1A-CD69FACDD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F029-4C1A-FF44-9D74-4FA81F556906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3B6A0-30CA-A34C-A387-E8DFC5D5F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6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4B4CC-D7AF-A146-BABD-5637E667B4A2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FD33-6BAB-9D4B-BD23-F21CAF456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5CF53917-EEB7-0C4A-ACBC-1D4F6945E2F1}" type="datetimeFigureOut">
              <a:rPr lang="en-US"/>
              <a:pPr>
                <a:defRPr/>
              </a:pPr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297EBEB-24E9-C340-9EC7-C8C605FD3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143000"/>
            <a:ext cx="3581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Understand model configurations and parameterized processes affecting the removal, lifetime and long-range transport of aerosols in global aerosol-climate models  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Used atmospheric measurements of </a:t>
            </a:r>
            <a:r>
              <a:rPr lang="en-US" sz="1600" dirty="0" smtClean="0"/>
              <a:t>radionuclides released from </a:t>
            </a:r>
            <a:r>
              <a:rPr lang="en-US" sz="1600" dirty="0"/>
              <a:t>the Fukushima Dai-Ichi nuclear power plant (FD-NPP) accident in March </a:t>
            </a:r>
            <a:r>
              <a:rPr lang="en-US" sz="1600" dirty="0" smtClean="0"/>
              <a:t>2011 to constrain and evaluate model simulations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Configured the CAM5 model with different meteorological nudging methods, vertical resolutions, and/or treatments of aerosol wet removal to simulate the lifecycle of FD-NPP radioactive isotopes and aerosols </a:t>
            </a:r>
            <a:endParaRPr lang="en-US" altLang="zh-CN" sz="1600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Compared CAM5 with observations and 16 other models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81000" y="152400"/>
            <a:ext cx="8610600" cy="93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Using Observed Radioactive Tracers to Evaluate Aerosol Transport and Lifetimes in CAM5 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657600" y="6248400"/>
            <a:ext cx="52578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/>
              <a:t>Kristiansen NI, </a:t>
            </a:r>
            <a:r>
              <a:rPr lang="en-US" sz="1000" dirty="0" smtClean="0"/>
              <a:t>et al</a:t>
            </a:r>
            <a:r>
              <a:rPr lang="en-US" sz="1000" dirty="0" smtClean="0"/>
              <a:t>. </a:t>
            </a:r>
            <a:r>
              <a:rPr lang="en-US" sz="1000" dirty="0" smtClean="0"/>
              <a:t>“</a:t>
            </a:r>
            <a:r>
              <a:rPr lang="en-US" sz="1000" dirty="0" smtClean="0"/>
              <a:t>Evaluation </a:t>
            </a:r>
            <a:r>
              <a:rPr lang="en-US" sz="1000" dirty="0"/>
              <a:t>of </a:t>
            </a:r>
            <a:r>
              <a:rPr lang="en-US" sz="1000" dirty="0"/>
              <a:t>O</a:t>
            </a:r>
            <a:r>
              <a:rPr lang="en-US" sz="1000" dirty="0" smtClean="0"/>
              <a:t>bserved </a:t>
            </a:r>
            <a:r>
              <a:rPr lang="en-US" sz="1000" dirty="0"/>
              <a:t>and </a:t>
            </a:r>
            <a:r>
              <a:rPr lang="en-US" sz="1000" dirty="0" smtClean="0"/>
              <a:t>Modelled Aerosol Lifetimes Using Radioactive Tracers </a:t>
            </a:r>
            <a:r>
              <a:rPr lang="en-US" sz="1000" dirty="0"/>
              <a:t>of </a:t>
            </a:r>
            <a:r>
              <a:rPr lang="en-US" sz="1000" dirty="0" smtClean="0"/>
              <a:t>Opportunity and </a:t>
            </a:r>
            <a:r>
              <a:rPr lang="en-US" sz="1000" dirty="0"/>
              <a:t>an </a:t>
            </a:r>
            <a:r>
              <a:rPr lang="en-US" sz="1000" dirty="0" smtClean="0"/>
              <a:t>Ensemble of </a:t>
            </a:r>
            <a:r>
              <a:rPr lang="en-US" sz="1000" dirty="0"/>
              <a:t>19 </a:t>
            </a:r>
            <a:r>
              <a:rPr lang="en-US" sz="1000" dirty="0" smtClean="0"/>
              <a:t>Global Models.” 2016. </a:t>
            </a:r>
            <a:r>
              <a:rPr lang="en-US" sz="1000" i="1" dirty="0" smtClean="0"/>
              <a:t>Atmospheric Chemistry and Physics </a:t>
            </a:r>
            <a:r>
              <a:rPr lang="en-US" sz="1000" dirty="0" smtClean="0"/>
              <a:t>16</a:t>
            </a:r>
            <a:r>
              <a:rPr lang="en-US" sz="1000" dirty="0"/>
              <a:t>:</a:t>
            </a:r>
            <a:r>
              <a:rPr lang="en-US" sz="1000" dirty="0" smtClean="0"/>
              <a:t> 3525-3561. DOI:10.5194/acp-16-3525-2016</a:t>
            </a:r>
            <a:endParaRPr lang="en-US" sz="1000" dirty="0">
              <a:latin typeface="Arial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467600" y="1066800"/>
            <a:ext cx="16002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Time series of measured and CAM5 modeled ratios of aerosol to passive tracer concentrations at 11 stations. </a:t>
            </a:r>
            <a:r>
              <a:rPr lang="en-US" sz="1200" b="1" dirty="0" err="1" smtClean="0">
                <a:solidFill>
                  <a:srgbClr val="0000FF"/>
                </a:solidFill>
                <a:latin typeface="Arial" charset="0"/>
              </a:rPr>
              <a:t>τ</a:t>
            </a:r>
            <a:r>
              <a:rPr lang="en-US" sz="1200" b="1" baseline="-25000" dirty="0" err="1" smtClean="0">
                <a:solidFill>
                  <a:srgbClr val="0000FF"/>
                </a:solidFill>
                <a:latin typeface="Arial" charset="0"/>
              </a:rPr>
              <a:t>e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is the e-folding lifetime and the gray line is an exponential decay fit to daily median ratios. 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505200" y="3352800"/>
            <a:ext cx="5562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Modeled </a:t>
            </a:r>
            <a:r>
              <a:rPr lang="en-US" sz="1600" dirty="0"/>
              <a:t>e-folding </a:t>
            </a:r>
            <a:r>
              <a:rPr lang="en-US" sz="1600" dirty="0" smtClean="0"/>
              <a:t>aerosol lifetimes, having a median of 9.4±2.3 days and a large spread (4.8-26.7 days), are shorter than the </a:t>
            </a:r>
            <a:r>
              <a:rPr lang="en-US" sz="1600" dirty="0"/>
              <a:t>measured 14.3 days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Default CAM5 (v5.1) gives the shortest aerosol lifetime (4.8 days), while the CAM5-PNNL model has a much better estimate (12.5 days)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Improved representations of aerosol transport and wet removal </a:t>
            </a:r>
            <a:r>
              <a:rPr lang="en-US" sz="1600" dirty="0"/>
              <a:t>(</a:t>
            </a:r>
            <a:r>
              <a:rPr lang="en-US" sz="1600" dirty="0" smtClean="0"/>
              <a:t>CAM5-PNNL) and a different nudging method (CAM5-NDG) also capture the measured longer aerosol lifetimes at higher latitudes (50-90°N)  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505200" y="1059898"/>
            <a:ext cx="3962400" cy="2245396"/>
            <a:chOff x="3733800" y="1059898"/>
            <a:chExt cx="3962400" cy="224539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4781" y="1066800"/>
              <a:ext cx="1905000" cy="915389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49786" y="1059898"/>
              <a:ext cx="1828800" cy="919424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3800" y="1981200"/>
              <a:ext cx="3962400" cy="132409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1328</TotalTime>
  <Words>265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90</cp:revision>
  <cp:lastPrinted>2011-05-11T17:30:12Z</cp:lastPrinted>
  <dcterms:created xsi:type="dcterms:W3CDTF">2012-10-05T18:57:41Z</dcterms:created>
  <dcterms:modified xsi:type="dcterms:W3CDTF">2016-04-28T23:54:03Z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