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EF708-16D1-48F2-9BB6-6F0107DCD217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3426E-F2A2-40E5-B082-BC915A701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3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59181CB0-0AFA-41CB-817F-6FBCCB544F96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smtClean="0">
                <a:latin typeface="Calibri" charset="0"/>
              </a:rP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09675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619CAB08-D793-4D62-A70C-A47D38CD5B00}" type="datetimeFigureOut">
              <a:rPr lang="en-US" altLang="en-US"/>
              <a:pPr/>
              <a:t>2/25/2015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037BDBD-F654-4328-932F-1C4E874BA7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05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066800"/>
            <a:ext cx="4114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lvl="0" algn="ctr" eaLnBrk="1" hangingPunct="1">
              <a:spcBef>
                <a:spcPct val="15000"/>
              </a:spcBef>
              <a:defRPr/>
            </a:pPr>
            <a:r>
              <a:rPr lang="en-US" sz="1800" b="1" dirty="0">
                <a:ea typeface="ＭＳ Ｐゴシック" charset="0"/>
                <a:cs typeface="Arial" pitchFamily="34" charset="0"/>
              </a:rPr>
              <a:t>Objective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ea typeface="ＭＳ Ｐゴシック" charset="0"/>
                <a:cs typeface="Arial" pitchFamily="34" charset="0"/>
              </a:rPr>
              <a:t>To characterize </a:t>
            </a:r>
            <a:r>
              <a:rPr lang="en-US" sz="1600" dirty="0" smtClean="0">
                <a:ea typeface="ＭＳ Ｐゴシック" charset="0"/>
                <a:cs typeface="Arial" pitchFamily="34" charset="0"/>
              </a:rPr>
              <a:t>time step </a:t>
            </a:r>
            <a:r>
              <a:rPr lang="en-US" sz="1600" dirty="0">
                <a:ea typeface="ＭＳ Ｐゴシック" charset="0"/>
                <a:cs typeface="Arial" pitchFamily="34" charset="0"/>
              </a:rPr>
              <a:t>sensitivities in CAM5 and identify the sources of numerical artifacts</a:t>
            </a:r>
          </a:p>
          <a:p>
            <a:pPr lvl="0" algn="ctr" eaLnBrk="1" hangingPunct="1">
              <a:spcBef>
                <a:spcPts val="924"/>
              </a:spcBef>
              <a:defRPr/>
            </a:pPr>
            <a:r>
              <a:rPr lang="en-US" sz="1800" b="1" dirty="0" smtClean="0">
                <a:ea typeface="ＭＳ Ｐゴシック" charset="0"/>
                <a:cs typeface="Arial" pitchFamily="34" charset="0"/>
              </a:rPr>
              <a:t>Approach</a:t>
            </a:r>
            <a:endParaRPr lang="en-US" sz="1600" b="1" dirty="0" smtClean="0">
              <a:ea typeface="ＭＳ Ｐゴシック" charset="0"/>
              <a:cs typeface="Arial" pitchFamily="34" charset="0"/>
            </a:endParaRPr>
          </a:p>
          <a:p>
            <a:pPr marL="285750" lvl="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ＭＳ Ｐゴシック" charset="0"/>
                <a:cs typeface="Arial" pitchFamily="34" charset="0"/>
              </a:rPr>
              <a:t>Test time step convergence with fixed spatial resolution but reduced time step lengths</a:t>
            </a:r>
            <a:endParaRPr lang="en-US" sz="1600" dirty="0">
              <a:ea typeface="ＭＳ Ｐゴシック" charset="0"/>
              <a:cs typeface="Arial" pitchFamily="34" charset="0"/>
            </a:endParaRPr>
          </a:p>
          <a:p>
            <a:pPr marL="285750" lvl="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ＭＳ Ｐゴシック" charset="0"/>
                <a:cs typeface="Arial" pitchFamily="34" charset="0"/>
              </a:rPr>
              <a:t>Simulate on a very s</a:t>
            </a:r>
            <a:r>
              <a:rPr lang="en-US" sz="1600" dirty="0">
                <a:ea typeface="ＭＳ Ｐゴシック" charset="0"/>
                <a:cs typeface="Arial" pitchFamily="34" charset="0"/>
              </a:rPr>
              <a:t>hort </a:t>
            </a:r>
            <a:r>
              <a:rPr lang="en-US" sz="1600" dirty="0" smtClean="0">
                <a:ea typeface="ＭＳ Ｐゴシック" charset="0"/>
                <a:cs typeface="Arial" pitchFamily="34" charset="0"/>
              </a:rPr>
              <a:t>period (</a:t>
            </a:r>
            <a:r>
              <a:rPr lang="en-US" sz="1600" dirty="0">
                <a:ea typeface="ＭＳ Ｐゴシック" charset="0"/>
                <a:cs typeface="Arial" pitchFamily="34" charset="0"/>
              </a:rPr>
              <a:t>1-hour</a:t>
            </a:r>
            <a:r>
              <a:rPr lang="en-US" sz="1600" dirty="0" smtClean="0">
                <a:ea typeface="ＭＳ Ｐゴシック" charset="0"/>
                <a:cs typeface="Arial" pitchFamily="34" charset="0"/>
              </a:rPr>
              <a:t>) for computational efficiency and to minimize process interaction</a:t>
            </a:r>
          </a:p>
          <a:p>
            <a:pPr marL="285750" lvl="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ＭＳ Ｐゴシック" charset="0"/>
                <a:cs typeface="Arial" pitchFamily="34" charset="0"/>
              </a:rPr>
              <a:t>Solution obtained with shortest time step </a:t>
            </a:r>
            <a:br>
              <a:rPr lang="en-US" sz="1600" dirty="0" smtClean="0">
                <a:ea typeface="ＭＳ Ｐゴシック" charset="0"/>
                <a:cs typeface="Arial" pitchFamily="34" charset="0"/>
              </a:rPr>
            </a:br>
            <a:r>
              <a:rPr lang="en-US" sz="1600" dirty="0" smtClean="0">
                <a:ea typeface="ＭＳ Ｐゴシック" charset="0"/>
                <a:cs typeface="Arial" pitchFamily="34" charset="0"/>
              </a:rPr>
              <a:t>(1 second) regarded as reference</a:t>
            </a:r>
            <a:endParaRPr lang="en-US" sz="1600" dirty="0">
              <a:ea typeface="ＭＳ Ｐゴシック" charset="0"/>
              <a:cs typeface="Arial" pitchFamily="34" charset="0"/>
            </a:endParaRPr>
          </a:p>
          <a:p>
            <a:pPr marL="285750" lvl="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ＭＳ Ｐゴシック" charset="0"/>
                <a:cs typeface="Arial" pitchFamily="34" charset="0"/>
              </a:rPr>
              <a:t>Evaluate magnitude of temperature root-mean-square error and its dependence on time step</a:t>
            </a:r>
          </a:p>
          <a:p>
            <a:pPr marL="285750" lvl="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ＭＳ Ｐゴシック" charset="0"/>
                <a:cs typeface="Arial" pitchFamily="34" charset="0"/>
              </a:rPr>
              <a:t>Test the default model “as is” to assess time-integration error and sensitivity</a:t>
            </a:r>
          </a:p>
          <a:p>
            <a:pPr marL="285750" lvl="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ea typeface="ＭＳ Ｐゴシック" charset="0"/>
                <a:cs typeface="Arial" pitchFamily="34" charset="0"/>
              </a:rPr>
              <a:t>T</a:t>
            </a:r>
            <a:r>
              <a:rPr lang="en-US" sz="1600" dirty="0" smtClean="0">
                <a:ea typeface="ＭＳ Ｐゴシック" charset="0"/>
                <a:cs typeface="Arial" pitchFamily="34" charset="0"/>
              </a:rPr>
              <a:t>est individual model components in isolation to help attribute error</a:t>
            </a:r>
            <a:endParaRPr lang="en-US" sz="1600" dirty="0">
              <a:ea typeface="ＭＳ Ｐゴシック" charset="0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31802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latin typeface="+mn-lt"/>
                <a:ea typeface="+mn-ea"/>
                <a:cs typeface="Arial" pitchFamily="34" charset="0"/>
              </a:rPr>
              <a:t>A Simple but Effective Method for Quantifying and Attributing </a:t>
            </a:r>
            <a:br>
              <a:rPr lang="en-US" sz="2400" b="1" dirty="0" smtClean="0">
                <a:latin typeface="+mn-lt"/>
                <a:ea typeface="+mn-ea"/>
                <a:cs typeface="Arial" pitchFamily="34" charset="0"/>
              </a:rPr>
            </a:br>
            <a:r>
              <a:rPr lang="en-US" sz="2400" b="1" dirty="0" smtClean="0">
                <a:latin typeface="+mn-lt"/>
                <a:ea typeface="+mn-ea"/>
                <a:cs typeface="Arial" pitchFamily="34" charset="0"/>
              </a:rPr>
              <a:t>Time-stepping Errors in Climate Models</a:t>
            </a:r>
            <a:endParaRPr lang="en-US" sz="24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4419600" y="6162686"/>
            <a:ext cx="4572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000" dirty="0"/>
              <a:t>Wan H, PJ Rasch, MA Taylor, and C </a:t>
            </a:r>
            <a:r>
              <a:rPr lang="en-US" sz="1000" dirty="0" err="1"/>
              <a:t>Jablonowski</a:t>
            </a:r>
            <a:r>
              <a:rPr lang="en-US" sz="1000" dirty="0"/>
              <a:t>. 2015. “Short-Term </a:t>
            </a:r>
            <a:r>
              <a:rPr lang="en-US" sz="1000" dirty="0" smtClean="0"/>
              <a:t>Time Step </a:t>
            </a:r>
            <a:r>
              <a:rPr lang="en-US" sz="1000" dirty="0"/>
              <a:t>Convergence in a Climate Model.” </a:t>
            </a:r>
            <a:r>
              <a:rPr lang="en-US" sz="1000" i="1" dirty="0"/>
              <a:t>Journal of Advances in Modeling Earth </a:t>
            </a:r>
            <a:r>
              <a:rPr lang="en-US" sz="1000" i="1" dirty="0" smtClean="0"/>
              <a:t>Systems</a:t>
            </a:r>
            <a:r>
              <a:rPr lang="en-US" sz="1000" dirty="0" smtClean="0"/>
              <a:t> </a:t>
            </a:r>
            <a:r>
              <a:rPr lang="en-US" sz="1000" dirty="0"/>
              <a:t>07. DOI: 10.1002/2014MS000368</a:t>
            </a:r>
            <a:endParaRPr lang="en-US" sz="1000" spc="10" dirty="0">
              <a:solidFill>
                <a:srgbClr val="FF0000"/>
              </a:solidFill>
            </a:endParaRPr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162800" y="1143000"/>
            <a:ext cx="16764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200" b="1" dirty="0" smtClean="0">
                <a:solidFill>
                  <a:srgbClr val="0000FF"/>
                </a:solidFill>
                <a:latin typeface="Arial" pitchFamily="34" charset="0"/>
              </a:rPr>
              <a:t>Test reveals that the time integration error in CAM5 reduces more slowly than expected when the time step is shortened. The representation of </a:t>
            </a:r>
            <a:r>
              <a:rPr lang="en-US" altLang="en-US" sz="1200" b="1" dirty="0" err="1" smtClean="0">
                <a:solidFill>
                  <a:srgbClr val="0000FF"/>
                </a:solidFill>
                <a:latin typeface="Arial" pitchFamily="34" charset="0"/>
              </a:rPr>
              <a:t>stratiform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pitchFamily="34" charset="0"/>
              </a:rPr>
              <a:t> clouds is the primary source of time-stepping error.</a:t>
            </a:r>
            <a:endParaRPr lang="en-US" alt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4419600" y="3886200"/>
            <a:ext cx="45720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The simple, effective, and computationally efficient error quantification method is applicable to all atmospheric general circulation models</a:t>
            </a:r>
            <a:endParaRPr lang="en-US" sz="1600" dirty="0"/>
          </a:p>
          <a:p>
            <a:pPr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Results provide clear guidelines for subsequent efforts to develop more accurate time-stepping methods.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181100"/>
            <a:ext cx="26543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00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Wan-Slide-Time Step Convergence-Feb2015</Presentation>
    <Funding xmlns="98b00cf3-a6ce-40de-8923-f140beb786e9">DOE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6F82A31-5BAB-41FC-A753-565CE53F4F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EE3D29-C87C-4B36-A978-927EB5C8C87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98b00cf3-a6ce-40de-8923-f140beb786e9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134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Wan-Slide-Time Step Convergence-Feb2015</dc:title>
  <dc:creator>JOvink</dc:creator>
  <cp:lastModifiedBy>JOvink</cp:lastModifiedBy>
  <cp:revision>37</cp:revision>
  <cp:lastPrinted>2011-05-11T17:30:12Z</cp:lastPrinted>
  <dcterms:created xsi:type="dcterms:W3CDTF">2012-10-05T18:57:41Z</dcterms:created>
  <dcterms:modified xsi:type="dcterms:W3CDTF">2015-02-25T18:03:57Z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DOE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Wan-Slide-Time Step Convergence-Feb2015</vt:lpwstr>
  </property>
  <property fmtid="{D5CDD505-2E9C-101B-9397-08002B2CF9AE}" pid="11" name="SlideDescription">
    <vt:lpwstr/>
  </property>
</Properties>
</file>