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8"/>
  </p:notesMasterIdLst>
  <p:sldIdLst>
    <p:sldId id="257" r:id="rId7"/>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3938" autoAdjust="0"/>
  </p:normalViewPr>
  <p:slideViewPr>
    <p:cSldViewPr>
      <p:cViewPr varScale="1">
        <p:scale>
          <a:sx n="42" d="100"/>
          <a:sy n="42" d="100"/>
        </p:scale>
        <p:origin x="-1314" y="-102"/>
      </p:cViewPr>
      <p:guideLst>
        <p:guide orient="horz" pos="2160"/>
        <p:guide pos="2880"/>
      </p:guideLst>
    </p:cSldViewPr>
  </p:slideViewPr>
  <p:notesTextViewPr>
    <p:cViewPr>
      <p:scale>
        <a:sx n="1" d="1"/>
        <a:sy n="1" d="1"/>
      </p:scale>
      <p:origin x="24"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wrap="square" lIns="92958" tIns="46479" rIns="92958" bIns="46479" numCol="1" anchor="t" anchorCtr="0" compatLnSpc="1">
            <a:prstTxWarp prst="textNoShape">
              <a:avLst/>
            </a:prstTxWarp>
          </a:bodyPr>
          <a:lstStyle>
            <a:lvl1pPr algn="r">
              <a:defRPr sz="1200"/>
            </a:lvl1pPr>
          </a:lstStyle>
          <a:p>
            <a:fld id="{92B4E5C0-4DEF-4E5D-8A57-BCFD997B466F}" type="datetimeFigureOut">
              <a:rPr lang="en-US" altLang="en-US"/>
              <a:pPr/>
              <a:t>9/25/2014</a:t>
            </a:fld>
            <a:endParaRPr lang="en-US" alt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smtClean="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6F7EE3D-71F1-4EE9-A77F-CCCE4C9A89DF}" type="slidenum">
              <a:rPr lang="en-US" altLang="en-US"/>
              <a:pPr/>
              <a:t>‹#›</a:t>
            </a:fld>
            <a:endParaRPr lang="en-US" altLang="en-US"/>
          </a:p>
        </p:txBody>
      </p:sp>
    </p:spTree>
    <p:extLst>
      <p:ext uri="{BB962C8B-B14F-4D97-AF65-F5344CB8AC3E}">
        <p14:creationId xmlns:p14="http://schemas.microsoft.com/office/powerpoint/2010/main" val="17156645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59181CB0-0AFA-41CB-817F-6FBCCB544F96}" type="slidenum">
              <a:rPr lang="en-US" altLang="en-US" sz="1200"/>
              <a:pPr eaLnBrk="1" hangingPunct="1"/>
              <a:t>1</a:t>
            </a:fld>
            <a:endParaRPr lang="en-US" altLang="en-US" sz="1200"/>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z="1000" smtClean="0"/>
              <a:t>http://www.pnnl.gov/science/highlights/highlight.asp?id=3795</a:t>
            </a:r>
          </a:p>
          <a:p>
            <a:pPr>
              <a:spcBef>
                <a:spcPct val="0"/>
              </a:spcBef>
            </a:pPr>
            <a:endParaRPr lang="en-US" altLang="en-US" sz="1000" dirty="0" smtClean="0"/>
          </a:p>
          <a:p>
            <a:pPr>
              <a:spcBef>
                <a:spcPct val="0"/>
              </a:spcBef>
            </a:pPr>
            <a:r>
              <a:rPr lang="en-US" altLang="en-US" sz="1000" dirty="0" smtClean="0"/>
              <a:t>September 2014</a:t>
            </a:r>
          </a:p>
          <a:p>
            <a:pPr>
              <a:spcBef>
                <a:spcPct val="0"/>
              </a:spcBef>
            </a:pPr>
            <a:r>
              <a:rPr lang="en-US" altLang="en-US" sz="1000" b="1" dirty="0" smtClean="0"/>
              <a:t>More Haste, Less Waste</a:t>
            </a:r>
            <a:r>
              <a:rPr lang="en-US" altLang="en-US" sz="1000" dirty="0" smtClean="0"/>
              <a:t>	</a:t>
            </a:r>
          </a:p>
          <a:p>
            <a:pPr>
              <a:spcBef>
                <a:spcPct val="0"/>
              </a:spcBef>
            </a:pPr>
            <a:r>
              <a:rPr lang="en-US" altLang="en-US" sz="1000" dirty="0" smtClean="0"/>
              <a:t>Scientists develop a more efficient way to crunch climate numbers</a:t>
            </a:r>
          </a:p>
          <a:p>
            <a:pPr>
              <a:spcBef>
                <a:spcPct val="0"/>
              </a:spcBef>
            </a:pPr>
            <a:endParaRPr lang="en-US" altLang="en-US" sz="1000" dirty="0" smtClean="0"/>
          </a:p>
          <a:p>
            <a:pPr>
              <a:spcBef>
                <a:spcPct val="0"/>
              </a:spcBef>
            </a:pPr>
            <a:r>
              <a:rPr lang="en-US" altLang="en-US" sz="1000" b="1" dirty="0" smtClean="0"/>
              <a:t>Results: </a:t>
            </a:r>
            <a:r>
              <a:rPr lang="en-US" altLang="en-US" sz="1000" dirty="0" smtClean="0"/>
              <a:t>Mirroring the climate using ones and zeros takes a lot of computing power. Scientists at Pacific Northwest National Laboratory found a way to reduce that power hungry need dramatically with a novel computational approach. Replacing a single long computer drive with multiple short runs, they found a way to get more mileage out of the largest and fastest supercomputer systems and get the climate answers hundreds of times faster. The new strategy provides equally reliable results but at a fraction of the computational cost.</a:t>
            </a:r>
          </a:p>
          <a:p>
            <a:pPr>
              <a:spcBef>
                <a:spcPct val="0"/>
              </a:spcBef>
            </a:pPr>
            <a:endParaRPr lang="en-US" altLang="en-US" sz="1000" dirty="0" smtClean="0"/>
          </a:p>
          <a:p>
            <a:pPr>
              <a:spcBef>
                <a:spcPct val="0"/>
              </a:spcBef>
            </a:pPr>
            <a:r>
              <a:rPr lang="en-US" altLang="en-US" sz="1000" dirty="0" smtClean="0"/>
              <a:t>Why It Matters: Like a sleek, modern sports car, a climate model has a complex computer engine running in the background. Making that engine run efficiently as possible is the goal in the race to simulate the climate. The computational cost of climate simulations continues to increase at a fast rate due to the craving for higher levels of detail. Current high-resolution simulations usually take multiple days, to months to finish even on the fastest computer systems. The longer the time-span, the more robust statistics can be derived to produce a reliable signal separate from the noise that is inherent for the highly complex climate system. In this paper, PNNL scientists showed that such a dramatic improvement in efficiency will help extend the scope and depth of detail in research investigations within a typical project lifetime.</a:t>
            </a:r>
          </a:p>
          <a:p>
            <a:pPr>
              <a:spcBef>
                <a:spcPct val="0"/>
              </a:spcBef>
            </a:pPr>
            <a:endParaRPr lang="en-US" altLang="en-US" sz="1000" dirty="0" smtClean="0"/>
          </a:p>
          <a:p>
            <a:pPr>
              <a:spcBef>
                <a:spcPct val="0"/>
              </a:spcBef>
            </a:pPr>
            <a:r>
              <a:rPr lang="en-US" altLang="en-US" sz="1000" dirty="0" smtClean="0"/>
              <a:t>Methods: Climate, by definition, is a statistical description of the state of the Earth’s atmosphere, land and ocean over a period of time longer than a few months. The PNNL researchers calculated the statistics from a number of short simulations rather than from a single, multi-year simulation. Using the Community Atmosphere Model (CAM), they initialized the short simulations with different weather conditions, so that they were independent runs, and could be carried out simultaneously. By replacing a single long task with multiple short tasks, researchers better exploited the most powerful supercomputer systems, and answered their scientific questions much more quickly using state-of-the-art high-resolution climate models.</a:t>
            </a:r>
          </a:p>
          <a:p>
            <a:pPr>
              <a:spcBef>
                <a:spcPct val="0"/>
              </a:spcBef>
            </a:pPr>
            <a:endParaRPr lang="en-US" altLang="en-US" sz="1000" dirty="0" smtClean="0"/>
          </a:p>
          <a:p>
            <a:pPr>
              <a:spcBef>
                <a:spcPct val="0"/>
              </a:spcBef>
            </a:pPr>
            <a:r>
              <a:rPr lang="en-US" altLang="en-US" sz="1000" b="1" dirty="0" smtClean="0"/>
              <a:t>What’s Next? </a:t>
            </a:r>
            <a:r>
              <a:rPr lang="en-US" altLang="en-US" sz="1000" dirty="0" smtClean="0"/>
              <a:t>Currently, the research team is using the new experimentation method in a project to improve how climate process interactions are represented in the CAM5 model. They anticipate that the new strategy will help in a wide range of additional model development activities.</a:t>
            </a:r>
          </a:p>
          <a:p>
            <a:pPr>
              <a:spcBef>
                <a:spcPct val="0"/>
              </a:spcBef>
            </a:pPr>
            <a:endParaRPr lang="en-US" altLang="en-US" sz="1000" dirty="0" smtClean="0"/>
          </a:p>
          <a:p>
            <a:pPr>
              <a:spcBef>
                <a:spcPct val="0"/>
              </a:spcBef>
            </a:pPr>
            <a:r>
              <a:rPr lang="en-US" altLang="en-US" sz="1000" b="1" dirty="0" smtClean="0"/>
              <a:t>Acknowledgments</a:t>
            </a:r>
          </a:p>
          <a:p>
            <a:pPr>
              <a:spcBef>
                <a:spcPct val="0"/>
              </a:spcBef>
            </a:pPr>
            <a:r>
              <a:rPr lang="en-US" altLang="en-US" sz="1000" b="1" dirty="0" smtClean="0"/>
              <a:t>Sponsors: </a:t>
            </a:r>
            <a:r>
              <a:rPr lang="en-US" altLang="en-US" sz="1000" dirty="0" smtClean="0"/>
              <a:t>The Linus Pauling Distinguished Postdoctoral Fellowship and PNNL’s Laboratory Directed Research and Development program supported this project. Additional support was supplied by the Scientific Discovery through Advanced Computing (SciDAC) project for the U.S. Department of Energy’s Earth System Modeling program. Computing resources were provided by the Computational and Information Systems Laboratory of the National Center for Atmospheric Research.</a:t>
            </a:r>
          </a:p>
          <a:p>
            <a:pPr>
              <a:spcBef>
                <a:spcPct val="0"/>
              </a:spcBef>
            </a:pPr>
            <a:r>
              <a:rPr lang="en-US" altLang="en-US" sz="1000" b="1" dirty="0" smtClean="0"/>
              <a:t>Research Team: </a:t>
            </a:r>
            <a:r>
              <a:rPr lang="en-US" altLang="en-US" sz="1000" dirty="0" smtClean="0"/>
              <a:t>Hui Wan, Philip J. Rasch, Kai Zhang, Yun Qian, Huiping Yan and Chun Zhao at PNNL.</a:t>
            </a:r>
          </a:p>
          <a:p>
            <a:pPr>
              <a:spcBef>
                <a:spcPct val="0"/>
              </a:spcBef>
            </a:pPr>
            <a:r>
              <a:rPr lang="en-US" altLang="en-US" sz="1000" b="1" dirty="0" smtClean="0"/>
              <a:t>Research Area: </a:t>
            </a:r>
            <a:r>
              <a:rPr lang="en-US" altLang="en-US" sz="1000" dirty="0" smtClean="0"/>
              <a:t>Climate &amp; Earth Systems Science</a:t>
            </a:r>
          </a:p>
          <a:p>
            <a:pPr>
              <a:spcBef>
                <a:spcPct val="0"/>
              </a:spcBef>
            </a:pPr>
            <a:r>
              <a:rPr lang="en-US" altLang="en-US" sz="1000" b="1" dirty="0" smtClean="0"/>
              <a:t>Reference: </a:t>
            </a:r>
            <a:r>
              <a:rPr lang="en-US" altLang="en-US" sz="1000" dirty="0" smtClean="0"/>
              <a:t>Wan H, PJ Rasch, K Zhang, Y Qian, H Yan and C Zhao.  2014. “Short ensembles: An efficient method for discerning climate-relevant sensitivities in atmospheric general circulation models.” Geoscientific Model Development 7: 1961-1977. DOI:10.5194/gmd-7-1961-2014.</a:t>
            </a:r>
          </a:p>
          <a:p>
            <a:pPr>
              <a:spcBef>
                <a:spcPct val="0"/>
              </a:spcBef>
            </a:pPr>
            <a:endParaRPr lang="en-US" altLang="en-US" sz="10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2CEE71A-9DF1-4610-95F5-CDAE6ABFD249}" type="datetimeFigureOut">
              <a:rPr lang="en-US" altLang="en-US"/>
              <a:pPr/>
              <a:t>9/25/2014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8D162DA-D3B8-48AF-BFFC-0081124B6338}" type="slidenum">
              <a:rPr lang="en-US" altLang="en-US"/>
              <a:pPr/>
              <a:t>‹#›</a:t>
            </a:fld>
            <a:endParaRPr lang="en-US" altLang="en-US"/>
          </a:p>
        </p:txBody>
      </p:sp>
    </p:spTree>
    <p:extLst>
      <p:ext uri="{BB962C8B-B14F-4D97-AF65-F5344CB8AC3E}">
        <p14:creationId xmlns:p14="http://schemas.microsoft.com/office/powerpoint/2010/main" val="2000046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FA2426B-5EB5-41A8-B341-054B61808A0D}" type="datetimeFigureOut">
              <a:rPr lang="en-US" altLang="en-US"/>
              <a:pPr/>
              <a:t>9/25/2014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777B17-127D-4EE9-8FCF-5160B4EC4924}" type="slidenum">
              <a:rPr lang="en-US" altLang="en-US"/>
              <a:pPr/>
              <a:t>‹#›</a:t>
            </a:fld>
            <a:endParaRPr lang="en-US" altLang="en-US"/>
          </a:p>
        </p:txBody>
      </p:sp>
    </p:spTree>
    <p:extLst>
      <p:ext uri="{BB962C8B-B14F-4D97-AF65-F5344CB8AC3E}">
        <p14:creationId xmlns:p14="http://schemas.microsoft.com/office/powerpoint/2010/main" val="2149306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0BDF43E-8917-478E-98A5-0F490E359DB8}" type="datetimeFigureOut">
              <a:rPr lang="en-US" altLang="en-US"/>
              <a:pPr/>
              <a:t>9/25/2014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4D7BC6B-2CF1-4EE5-8BC2-FDDCFE9EDF88}" type="slidenum">
              <a:rPr lang="en-US" altLang="en-US"/>
              <a:pPr/>
              <a:t>‹#›</a:t>
            </a:fld>
            <a:endParaRPr lang="en-US" altLang="en-US"/>
          </a:p>
        </p:txBody>
      </p:sp>
    </p:spTree>
    <p:extLst>
      <p:ext uri="{BB962C8B-B14F-4D97-AF65-F5344CB8AC3E}">
        <p14:creationId xmlns:p14="http://schemas.microsoft.com/office/powerpoint/2010/main" val="80644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4096754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A35BF18-C36F-4313-98C1-08169C10DEB1}" type="datetimeFigureOut">
              <a:rPr lang="en-US" altLang="en-US"/>
              <a:pPr/>
              <a:t>9/25/2014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40470D2-A57B-4816-870C-FBCDE2F5C0C3}" type="slidenum">
              <a:rPr lang="en-US" altLang="en-US"/>
              <a:pPr/>
              <a:t>‹#›</a:t>
            </a:fld>
            <a:endParaRPr lang="en-US" altLang="en-US"/>
          </a:p>
        </p:txBody>
      </p:sp>
    </p:spTree>
    <p:extLst>
      <p:ext uri="{BB962C8B-B14F-4D97-AF65-F5344CB8AC3E}">
        <p14:creationId xmlns:p14="http://schemas.microsoft.com/office/powerpoint/2010/main" val="2000750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4432558-0720-45CD-AD63-AF63AB347ED5}" type="datetimeFigureOut">
              <a:rPr lang="en-US" altLang="en-US"/>
              <a:pPr/>
              <a:t>9/25/2014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F70A541-AF13-4C19-900A-249B1AAECAB1}" type="slidenum">
              <a:rPr lang="en-US" altLang="en-US"/>
              <a:pPr/>
              <a:t>‹#›</a:t>
            </a:fld>
            <a:endParaRPr lang="en-US" altLang="en-US"/>
          </a:p>
        </p:txBody>
      </p:sp>
    </p:spTree>
    <p:extLst>
      <p:ext uri="{BB962C8B-B14F-4D97-AF65-F5344CB8AC3E}">
        <p14:creationId xmlns:p14="http://schemas.microsoft.com/office/powerpoint/2010/main" val="109545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5369B076-5014-4C8D-99B2-516BB5462140}" type="datetimeFigureOut">
              <a:rPr lang="en-US" altLang="en-US"/>
              <a:pPr/>
              <a:t>9/25/2014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7010287-684A-43ED-B166-5BFE9D03E20C}" type="slidenum">
              <a:rPr lang="en-US" altLang="en-US"/>
              <a:pPr/>
              <a:t>‹#›</a:t>
            </a:fld>
            <a:endParaRPr lang="en-US" altLang="en-US"/>
          </a:p>
        </p:txBody>
      </p:sp>
    </p:spTree>
    <p:extLst>
      <p:ext uri="{BB962C8B-B14F-4D97-AF65-F5344CB8AC3E}">
        <p14:creationId xmlns:p14="http://schemas.microsoft.com/office/powerpoint/2010/main" val="25182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A29DD7CA-9D40-4CA4-8254-CB2685889747}" type="datetimeFigureOut">
              <a:rPr lang="en-US" altLang="en-US"/>
              <a:pPr/>
              <a:t>9/25/2014</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89693925-A0A7-49F8-804B-3C3382E19589}" type="slidenum">
              <a:rPr lang="en-US" altLang="en-US"/>
              <a:pPr/>
              <a:t>‹#›</a:t>
            </a:fld>
            <a:endParaRPr lang="en-US" altLang="en-US"/>
          </a:p>
        </p:txBody>
      </p:sp>
    </p:spTree>
    <p:extLst>
      <p:ext uri="{BB962C8B-B14F-4D97-AF65-F5344CB8AC3E}">
        <p14:creationId xmlns:p14="http://schemas.microsoft.com/office/powerpoint/2010/main" val="3183164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99112207-160B-43E1-8D50-ABC53910F5A6}" type="datetimeFigureOut">
              <a:rPr lang="en-US" altLang="en-US"/>
              <a:pPr/>
              <a:t>9/25/2014</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02DE11C-C979-4A3C-B93F-7F8B9B05E980}" type="slidenum">
              <a:rPr lang="en-US" altLang="en-US"/>
              <a:pPr/>
              <a:t>‹#›</a:t>
            </a:fld>
            <a:endParaRPr lang="en-US" altLang="en-US"/>
          </a:p>
        </p:txBody>
      </p:sp>
    </p:spTree>
    <p:extLst>
      <p:ext uri="{BB962C8B-B14F-4D97-AF65-F5344CB8AC3E}">
        <p14:creationId xmlns:p14="http://schemas.microsoft.com/office/powerpoint/2010/main" val="368186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5AF8A79-7FC3-4AF6-B72E-E12EDC06B530}" type="datetimeFigureOut">
              <a:rPr lang="en-US" altLang="en-US"/>
              <a:pPr/>
              <a:t>9/25/2014</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EDCBBD3-E589-41AF-939B-162C96B5E77D}" type="slidenum">
              <a:rPr lang="en-US" altLang="en-US"/>
              <a:pPr/>
              <a:t>‹#›</a:t>
            </a:fld>
            <a:endParaRPr lang="en-US" altLang="en-US"/>
          </a:p>
        </p:txBody>
      </p:sp>
    </p:spTree>
    <p:extLst>
      <p:ext uri="{BB962C8B-B14F-4D97-AF65-F5344CB8AC3E}">
        <p14:creationId xmlns:p14="http://schemas.microsoft.com/office/powerpoint/2010/main" val="4161561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D213B70F-5E0A-4B8D-939B-D41E198882A1}" type="datetimeFigureOut">
              <a:rPr lang="en-US" altLang="en-US"/>
              <a:pPr/>
              <a:t>9/25/2014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E81769B-83ED-444B-AD7F-CF2B33811416}" type="slidenum">
              <a:rPr lang="en-US" altLang="en-US"/>
              <a:pPr/>
              <a:t>‹#›</a:t>
            </a:fld>
            <a:endParaRPr lang="en-US" altLang="en-US"/>
          </a:p>
        </p:txBody>
      </p:sp>
    </p:spTree>
    <p:extLst>
      <p:ext uri="{BB962C8B-B14F-4D97-AF65-F5344CB8AC3E}">
        <p14:creationId xmlns:p14="http://schemas.microsoft.com/office/powerpoint/2010/main" val="3290107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53E844CB-F104-4330-ADC7-ED23D1BA55BA}" type="datetimeFigureOut">
              <a:rPr lang="en-US" altLang="en-US"/>
              <a:pPr/>
              <a:t>9/25/2014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258E47B-2186-4F1C-9436-2369FBDFE5CF}" type="slidenum">
              <a:rPr lang="en-US" altLang="en-US"/>
              <a:pPr/>
              <a:t>‹#›</a:t>
            </a:fld>
            <a:endParaRPr lang="en-US" altLang="en-US"/>
          </a:p>
        </p:txBody>
      </p:sp>
    </p:spTree>
    <p:extLst>
      <p:ext uri="{BB962C8B-B14F-4D97-AF65-F5344CB8AC3E}">
        <p14:creationId xmlns:p14="http://schemas.microsoft.com/office/powerpoint/2010/main" val="3635751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619CAB08-D793-4D62-A70C-A47D38CD5B00}" type="datetimeFigureOut">
              <a:rPr lang="en-US" altLang="en-US"/>
              <a:pPr/>
              <a:t>9/25/2014</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037BDBD-F654-4328-932F-1C4E874BA7E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spcBef>
                <a:spcPct val="15000"/>
              </a:spcBef>
            </a:pPr>
            <a:endParaRPr lang="en-US" altLang="en-US" sz="1600"/>
          </a:p>
        </p:txBody>
      </p:sp>
      <p:sp>
        <p:nvSpPr>
          <p:cNvPr id="3075" name="Rectangle 4"/>
          <p:cNvSpPr>
            <a:spLocks noChangeArrowheads="1"/>
          </p:cNvSpPr>
          <p:nvPr/>
        </p:nvSpPr>
        <p:spPr bwMode="auto">
          <a:xfrm>
            <a:off x="152400" y="9906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lvl="0" algn="ctr" eaLnBrk="1" hangingPunct="1">
              <a:spcBef>
                <a:spcPct val="15000"/>
              </a:spcBef>
              <a:defRPr/>
            </a:pPr>
            <a:r>
              <a:rPr lang="en-US" sz="1800" b="1" dirty="0">
                <a:solidFill>
                  <a:prstClr val="black"/>
                </a:solidFill>
                <a:ea typeface="ＭＳ Ｐゴシック" charset="0"/>
                <a:cs typeface="Arial" pitchFamily="34" charset="0"/>
              </a:rPr>
              <a:t>Objective</a:t>
            </a:r>
          </a:p>
          <a:p>
            <a:pPr marL="285750" lvl="0" indent="-285750" eaLnBrk="1" hangingPunct="1">
              <a:spcBef>
                <a:spcPct val="15000"/>
              </a:spcBef>
              <a:buFont typeface="Arial" pitchFamily="34" charset="0"/>
              <a:buChar char="●"/>
              <a:defRPr/>
            </a:pPr>
            <a:r>
              <a:rPr lang="en-US" sz="1600" dirty="0">
                <a:solidFill>
                  <a:prstClr val="black"/>
                </a:solidFill>
                <a:ea typeface="ＭＳ Ｐゴシック" charset="0"/>
                <a:cs typeface="Arial" pitchFamily="34" charset="0"/>
              </a:rPr>
              <a:t>Develop an alternative strategy of numerical experimentation for state-of-the-art climate models</a:t>
            </a:r>
          </a:p>
          <a:p>
            <a:pPr marL="285750" lvl="0" indent="-285750" eaLnBrk="1" hangingPunct="1">
              <a:spcBef>
                <a:spcPct val="15000"/>
              </a:spcBef>
              <a:buFont typeface="Arial" pitchFamily="34" charset="0"/>
              <a:buChar char="●"/>
              <a:defRPr/>
            </a:pPr>
            <a:r>
              <a:rPr lang="en-US" sz="1600" dirty="0">
                <a:solidFill>
                  <a:prstClr val="black"/>
                </a:solidFill>
                <a:ea typeface="ＭＳ Ｐゴシック" charset="0"/>
                <a:cs typeface="Arial" pitchFamily="34" charset="0"/>
              </a:rPr>
              <a:t>Improve computational efficiency</a:t>
            </a:r>
            <a:br>
              <a:rPr lang="en-US" sz="1600" dirty="0">
                <a:solidFill>
                  <a:prstClr val="black"/>
                </a:solidFill>
                <a:ea typeface="ＭＳ Ｐゴシック" charset="0"/>
                <a:cs typeface="Arial" pitchFamily="34" charset="0"/>
              </a:rPr>
            </a:br>
            <a:r>
              <a:rPr lang="en-US" sz="1600" dirty="0">
                <a:solidFill>
                  <a:prstClr val="black"/>
                </a:solidFill>
                <a:ea typeface="ＭＳ Ｐゴシック" charset="0"/>
                <a:cs typeface="Arial" pitchFamily="34" charset="0"/>
              </a:rPr>
              <a:t> </a:t>
            </a:r>
            <a:endParaRPr lang="en-US" sz="4800" dirty="0">
              <a:solidFill>
                <a:prstClr val="black"/>
              </a:solidFill>
              <a:ea typeface="ＭＳ Ｐゴシック" charset="0"/>
              <a:cs typeface="Arial" pitchFamily="34" charset="0"/>
            </a:endParaRPr>
          </a:p>
          <a:p>
            <a:pPr lvl="0" algn="ctr" eaLnBrk="1" hangingPunct="1">
              <a:spcBef>
                <a:spcPts val="924"/>
              </a:spcBef>
              <a:defRPr/>
            </a:pPr>
            <a:r>
              <a:rPr lang="en-US" sz="1800" b="1" dirty="0">
                <a:solidFill>
                  <a:prstClr val="black"/>
                </a:solidFill>
                <a:ea typeface="ＭＳ Ｐゴシック" charset="0"/>
                <a:cs typeface="Arial" pitchFamily="34" charset="0"/>
              </a:rPr>
              <a:t>Approach</a:t>
            </a:r>
            <a:endParaRPr lang="en-US" sz="1600" b="1" dirty="0">
              <a:solidFill>
                <a:prstClr val="black"/>
              </a:solidFill>
              <a:ea typeface="ＭＳ Ｐゴシック" charset="0"/>
              <a:cs typeface="Arial" pitchFamily="34" charset="0"/>
            </a:endParaRPr>
          </a:p>
          <a:p>
            <a:pPr marL="285750" lvl="0" indent="-285750" eaLnBrk="1" hangingPunct="1">
              <a:spcBef>
                <a:spcPct val="15000"/>
              </a:spcBef>
              <a:buFont typeface="Arial" pitchFamily="34" charset="0"/>
              <a:buChar char="●"/>
              <a:defRPr/>
            </a:pPr>
            <a:r>
              <a:rPr lang="en-US" sz="1600" dirty="0">
                <a:solidFill>
                  <a:prstClr val="black"/>
                </a:solidFill>
                <a:ea typeface="ＭＳ Ｐゴシック" charset="0"/>
                <a:cs typeface="Arial" pitchFamily="34" charset="0"/>
              </a:rPr>
              <a:t>Replace traditional </a:t>
            </a:r>
            <a:r>
              <a:rPr lang="en-US" sz="1600" dirty="0" smtClean="0">
                <a:solidFill>
                  <a:prstClr val="black"/>
                </a:solidFill>
                <a:ea typeface="ＭＳ Ｐゴシック" charset="0"/>
                <a:cs typeface="Arial" pitchFamily="34" charset="0"/>
              </a:rPr>
              <a:t>serial-in-time, </a:t>
            </a:r>
            <a:r>
              <a:rPr lang="en-US" sz="1600" dirty="0">
                <a:solidFill>
                  <a:prstClr val="black"/>
                </a:solidFill>
                <a:ea typeface="ＭＳ Ｐゴシック" charset="0"/>
                <a:cs typeface="Arial" pitchFamily="34" charset="0"/>
              </a:rPr>
              <a:t>long-term climate simulations by representative ensembles of shorter simulations</a:t>
            </a:r>
          </a:p>
          <a:p>
            <a:pPr marL="285750" lvl="0" indent="-285750" eaLnBrk="1" hangingPunct="1">
              <a:spcBef>
                <a:spcPct val="15000"/>
              </a:spcBef>
              <a:buFont typeface="Arial" pitchFamily="34" charset="0"/>
              <a:buChar char="●"/>
              <a:defRPr/>
            </a:pPr>
            <a:r>
              <a:rPr lang="en-US" sz="1600" dirty="0">
                <a:solidFill>
                  <a:prstClr val="black"/>
                </a:solidFill>
                <a:ea typeface="ＭＳ Ｐゴシック" charset="0"/>
                <a:cs typeface="Arial" pitchFamily="34" charset="0"/>
              </a:rPr>
              <a:t>Independent simulations start from different weather conditions</a:t>
            </a:r>
          </a:p>
          <a:p>
            <a:pPr marL="285750" lvl="0" indent="-285750" eaLnBrk="1" hangingPunct="1">
              <a:spcBef>
                <a:spcPct val="15000"/>
              </a:spcBef>
              <a:buFont typeface="Arial" pitchFamily="34" charset="0"/>
              <a:buChar char="●"/>
              <a:defRPr/>
            </a:pPr>
            <a:r>
              <a:rPr lang="en-US" sz="1600" dirty="0">
                <a:solidFill>
                  <a:prstClr val="black"/>
                </a:solidFill>
                <a:ea typeface="ＭＳ Ｐゴシック" charset="0"/>
                <a:cs typeface="Arial" pitchFamily="34" charset="0"/>
              </a:rPr>
              <a:t>Perform multiple short simulations simultaneously on massively parallel supercomputers to reduce experiment turnaround time</a:t>
            </a:r>
          </a:p>
        </p:txBody>
      </p:sp>
      <p:sp>
        <p:nvSpPr>
          <p:cNvPr id="3076" name="Rectangle 5"/>
          <p:cNvSpPr>
            <a:spLocks noChangeArrowheads="1"/>
          </p:cNvSpPr>
          <p:nvPr/>
        </p:nvSpPr>
        <p:spPr bwMode="auto">
          <a:xfrm>
            <a:off x="152400" y="131802"/>
            <a:ext cx="8915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3000" b="1" dirty="0" smtClean="0">
                <a:latin typeface="+mn-lt"/>
                <a:ea typeface="+mn-ea"/>
                <a:cs typeface="Arial" pitchFamily="34" charset="0"/>
              </a:rPr>
              <a:t>Efficient Characterization of Climate Model Sensitivity</a:t>
            </a:r>
            <a:endParaRPr lang="en-US" sz="3000" b="1" dirty="0">
              <a:latin typeface="+mn-lt"/>
              <a:ea typeface="+mn-ea"/>
              <a:cs typeface="Arial" pitchFamily="34" charset="0"/>
            </a:endParaRPr>
          </a:p>
        </p:txBody>
      </p:sp>
      <p:sp>
        <p:nvSpPr>
          <p:cNvPr id="14340" name="Text Box 6"/>
          <p:cNvSpPr txBox="1">
            <a:spLocks noChangeArrowheads="1"/>
          </p:cNvSpPr>
          <p:nvPr/>
        </p:nvSpPr>
        <p:spPr bwMode="auto">
          <a:xfrm>
            <a:off x="3962401" y="6085735"/>
            <a:ext cx="5029199"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sz="1000" spc="10" dirty="0"/>
              <a:t>Reference: </a:t>
            </a:r>
            <a:r>
              <a:rPr lang="en-US" sz="1000" spc="10" dirty="0" smtClean="0"/>
              <a:t>Wan H, PJ Rasch, K Zhang, Y Qian, H Yan </a:t>
            </a:r>
            <a:r>
              <a:rPr lang="en-US" sz="1000" spc="10" dirty="0"/>
              <a:t>and </a:t>
            </a:r>
            <a:r>
              <a:rPr lang="en-US" sz="1000" spc="10" dirty="0" smtClean="0"/>
              <a:t>C Zhao.  2014. “Short </a:t>
            </a:r>
            <a:r>
              <a:rPr lang="en-US" sz="1000" spc="10" dirty="0"/>
              <a:t>ensembles: An efficient method for discerning climate-relevant sensitivities in atmospheric general circulation </a:t>
            </a:r>
            <a:r>
              <a:rPr lang="en-US" sz="1000" spc="10" dirty="0" smtClean="0"/>
              <a:t>models.” </a:t>
            </a:r>
            <a:r>
              <a:rPr lang="en-US" sz="1000" i="1" spc="10" dirty="0" smtClean="0"/>
              <a:t>Geoscientific Model Development </a:t>
            </a:r>
            <a:r>
              <a:rPr lang="en-US" sz="1000" spc="10" dirty="0" smtClean="0"/>
              <a:t>7</a:t>
            </a:r>
            <a:r>
              <a:rPr lang="en-US" sz="1000" spc="10" smtClean="0"/>
              <a:t>: 1961-1977. </a:t>
            </a:r>
            <a:r>
              <a:rPr lang="en-US" sz="1000" spc="10" dirty="0" smtClean="0"/>
              <a:t>DOI</a:t>
            </a:r>
            <a:r>
              <a:rPr lang="en-US" sz="1000" spc="10" dirty="0"/>
              <a:t>: </a:t>
            </a:r>
            <a:r>
              <a:rPr lang="en-US" sz="1000" spc="10" dirty="0" smtClean="0"/>
              <a:t>10.5194/gmd-7-1961-2014.</a:t>
            </a:r>
            <a:endParaRPr lang="en-US" sz="1000" spc="10" dirty="0"/>
          </a:p>
        </p:txBody>
      </p:sp>
      <p:sp>
        <p:nvSpPr>
          <p:cNvPr id="14341" name="TextBox 9"/>
          <p:cNvSpPr txBox="1">
            <a:spLocks noChangeArrowheads="1"/>
          </p:cNvSpPr>
          <p:nvPr/>
        </p:nvSpPr>
        <p:spPr bwMode="auto">
          <a:xfrm>
            <a:off x="3886201" y="3360003"/>
            <a:ext cx="5257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b="1" dirty="0" smtClean="0">
                <a:solidFill>
                  <a:srgbClr val="0000FF"/>
                </a:solidFill>
                <a:latin typeface="Arial" pitchFamily="34" charset="0"/>
              </a:rPr>
              <a:t>In an uncertainty quantification study, the new experimentation method reveals the same parametric sensitivity, and leads to a factor of 15 reduction in CPU time, and factor of 200 reduction in experiment turnaround time</a:t>
            </a:r>
            <a:endParaRPr lang="en-US" altLang="en-US" sz="1200" b="1" dirty="0">
              <a:solidFill>
                <a:srgbClr val="0000FF"/>
              </a:solidFill>
              <a:latin typeface="Arial" pitchFamily="34" charset="0"/>
            </a:endParaRPr>
          </a:p>
        </p:txBody>
      </p:sp>
      <p:sp>
        <p:nvSpPr>
          <p:cNvPr id="14342" name="Rectangle 2"/>
          <p:cNvSpPr>
            <a:spLocks noChangeArrowheads="1"/>
          </p:cNvSpPr>
          <p:nvPr/>
        </p:nvSpPr>
        <p:spPr bwMode="auto">
          <a:xfrm>
            <a:off x="3733800" y="4191000"/>
            <a:ext cx="5410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tabLst>
                <a:tab pos="338138" algn="l"/>
              </a:tabLst>
              <a:defRPr sz="2400">
                <a:solidFill>
                  <a:schemeClr val="tx1"/>
                </a:solidFill>
                <a:latin typeface="Calibri" pitchFamily="34" charset="0"/>
                <a:ea typeface="MS PGothic" pitchFamily="34" charset="-128"/>
              </a:defRPr>
            </a:lvl1pPr>
            <a:lvl2pPr marL="742950" indent="-285750" eaLnBrk="0" hangingPunct="0">
              <a:tabLst>
                <a:tab pos="338138" algn="l"/>
              </a:tabLst>
              <a:defRPr sz="2400">
                <a:solidFill>
                  <a:schemeClr val="tx1"/>
                </a:solidFill>
                <a:latin typeface="Calibri" pitchFamily="34" charset="0"/>
                <a:ea typeface="MS PGothic" pitchFamily="34" charset="-128"/>
              </a:defRPr>
            </a:lvl2pPr>
            <a:lvl3pPr marL="1143000" indent="-228600" eaLnBrk="0" hangingPunct="0">
              <a:tabLst>
                <a:tab pos="338138" algn="l"/>
              </a:tabLst>
              <a:defRPr sz="2400">
                <a:solidFill>
                  <a:schemeClr val="tx1"/>
                </a:solidFill>
                <a:latin typeface="Calibri" pitchFamily="34" charset="0"/>
                <a:ea typeface="MS PGothic" pitchFamily="34" charset="-128"/>
              </a:defRPr>
            </a:lvl3pPr>
            <a:lvl4pPr marL="1600200" indent="-228600" eaLnBrk="0" hangingPunct="0">
              <a:tabLst>
                <a:tab pos="338138" algn="l"/>
              </a:tabLst>
              <a:defRPr sz="2400">
                <a:solidFill>
                  <a:schemeClr val="tx1"/>
                </a:solidFill>
                <a:latin typeface="Calibri" pitchFamily="34" charset="0"/>
                <a:ea typeface="MS PGothic" pitchFamily="34" charset="-128"/>
              </a:defRPr>
            </a:lvl4pPr>
            <a:lvl5pPr marL="2057400" indent="-228600" eaLnBrk="0" hangingPunct="0">
              <a:tabLst>
                <a:tab pos="338138" algn="l"/>
              </a:tabLst>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9pPr>
          </a:lstStyle>
          <a:p>
            <a:pPr algn="ctr" eaLnBrk="1" hangingPunct="1">
              <a:spcBef>
                <a:spcPct val="15000"/>
              </a:spcBef>
            </a:pPr>
            <a:r>
              <a:rPr lang="en-US" altLang="en-US" sz="1800" b="1" dirty="0"/>
              <a:t>Impact</a:t>
            </a:r>
          </a:p>
          <a:p>
            <a:pPr>
              <a:spcBef>
                <a:spcPct val="15000"/>
              </a:spcBef>
              <a:buFont typeface="Arial" charset="0"/>
              <a:buChar char="●"/>
            </a:pPr>
            <a:r>
              <a:rPr lang="en-US" sz="1600" dirty="0"/>
              <a:t>New method provides equally robust answers but only costs a fraction of computing time </a:t>
            </a:r>
          </a:p>
          <a:p>
            <a:pPr>
              <a:spcBef>
                <a:spcPct val="15000"/>
              </a:spcBef>
              <a:buFont typeface="Arial" charset="0"/>
              <a:buChar char="●"/>
            </a:pPr>
            <a:r>
              <a:rPr lang="en-US" sz="1600" dirty="0"/>
              <a:t>Can greatly help speed up scientific investigation, and substantially extend the scope and depth of research within limited time  </a:t>
            </a:r>
          </a:p>
        </p:txBody>
      </p:sp>
      <p:sp>
        <p:nvSpPr>
          <p:cNvPr id="9" name="Snip Single Corner Rectangle 8"/>
          <p:cNvSpPr/>
          <p:nvPr/>
        </p:nvSpPr>
        <p:spPr>
          <a:xfrm>
            <a:off x="3886200" y="921603"/>
            <a:ext cx="5029200" cy="2362200"/>
          </a:xfrm>
          <a:prstGeom prst="snip1Rect">
            <a:avLst>
              <a:gd name="adj" fmla="val 6738"/>
            </a:avLst>
          </a:prstGeom>
          <a:solidFill>
            <a:schemeClr val="bg1">
              <a:lumMod val="95000"/>
            </a:schemeClr>
          </a:solidFill>
          <a:ln w="3175" cmpd="sng">
            <a:no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495800" y="1007983"/>
            <a:ext cx="3900312" cy="523220"/>
          </a:xfrm>
          <a:prstGeom prst="rect">
            <a:avLst/>
          </a:prstGeom>
        </p:spPr>
        <p:txBody>
          <a:bodyPr wrap="square">
            <a:spAutoFit/>
          </a:bodyPr>
          <a:lstStyle/>
          <a:p>
            <a:pPr algn="ctr"/>
            <a:r>
              <a:rPr lang="en-US" sz="1400" b="1" dirty="0">
                <a:solidFill>
                  <a:srgbClr val="000000"/>
                </a:solidFill>
                <a:cs typeface="Calibri"/>
              </a:rPr>
              <a:t>Sensitivity of Global Mean </a:t>
            </a:r>
            <a:r>
              <a:rPr lang="en-US" sz="1400" b="1" dirty="0" smtClean="0">
                <a:solidFill>
                  <a:srgbClr val="000000"/>
                </a:solidFill>
                <a:cs typeface="Calibri"/>
              </a:rPr>
              <a:t>TOA </a:t>
            </a:r>
            <a:r>
              <a:rPr lang="en-US" sz="1400" b="1" dirty="0">
                <a:solidFill>
                  <a:srgbClr val="000000"/>
                </a:solidFill>
                <a:cs typeface="Calibri"/>
              </a:rPr>
              <a:t>Net Radiation Flux to Cloud and Aerosol Related Model Parameters </a:t>
            </a:r>
            <a:endParaRPr lang="en-US" sz="1400" b="1" dirty="0"/>
          </a:p>
        </p:txBody>
      </p:sp>
      <p:pic>
        <p:nvPicPr>
          <p:cNvPr id="11" name="Picture 10" descr="Screen Shot 2014-02-04 at 8.50.26 AM.png"/>
          <p:cNvPicPr>
            <a:picLocks noChangeAspect="1"/>
          </p:cNvPicPr>
          <p:nvPr/>
        </p:nvPicPr>
        <p:blipFill rotWithShape="1">
          <a:blip r:embed="rId3" cstate="print">
            <a:extLst>
              <a:ext uri="{28A0092B-C50C-407E-A947-70E740481C1C}">
                <a14:useLocalDpi xmlns:a14="http://schemas.microsoft.com/office/drawing/2010/main" val="0"/>
              </a:ext>
            </a:extLst>
          </a:blip>
          <a:srcRect b="50538"/>
          <a:stretch/>
        </p:blipFill>
        <p:spPr>
          <a:xfrm>
            <a:off x="4024488" y="1689911"/>
            <a:ext cx="4724400" cy="633695"/>
          </a:xfrm>
          <a:prstGeom prst="rect">
            <a:avLst/>
          </a:prstGeom>
        </p:spPr>
      </p:pic>
      <p:pic>
        <p:nvPicPr>
          <p:cNvPr id="12" name="Picture 11" descr="Screen Shot 2014-02-04 at 8.50.26 AM.png"/>
          <p:cNvPicPr>
            <a:picLocks noChangeAspect="1"/>
          </p:cNvPicPr>
          <p:nvPr/>
        </p:nvPicPr>
        <p:blipFill rotWithShape="1">
          <a:blip r:embed="rId3" cstate="print">
            <a:extLst>
              <a:ext uri="{28A0092B-C50C-407E-A947-70E740481C1C}">
                <a14:useLocalDpi xmlns:a14="http://schemas.microsoft.com/office/drawing/2010/main" val="0"/>
              </a:ext>
            </a:extLst>
          </a:blip>
          <a:srcRect t="55744"/>
          <a:stretch/>
        </p:blipFill>
        <p:spPr>
          <a:xfrm>
            <a:off x="4024488" y="2552265"/>
            <a:ext cx="4724400" cy="566997"/>
          </a:xfrm>
          <a:prstGeom prst="rect">
            <a:avLst/>
          </a:prstGeom>
        </p:spPr>
      </p:pic>
      <p:sp>
        <p:nvSpPr>
          <p:cNvPr id="13" name="TextBox 12"/>
          <p:cNvSpPr txBox="1"/>
          <p:nvPr/>
        </p:nvSpPr>
        <p:spPr>
          <a:xfrm>
            <a:off x="4280615" y="2388010"/>
            <a:ext cx="4354155" cy="169277"/>
          </a:xfrm>
          <a:prstGeom prst="rect">
            <a:avLst/>
          </a:prstGeom>
          <a:solidFill>
            <a:srgbClr val="FFFFFF"/>
          </a:solidFill>
        </p:spPr>
        <p:txBody>
          <a:bodyPr wrap="square" tIns="0" bIns="0" rtlCol="0">
            <a:spAutoFit/>
          </a:bodyPr>
          <a:lstStyle/>
          <a:p>
            <a:pPr algn="ctr"/>
            <a:r>
              <a:rPr lang="en-US" sz="1100" b="1" dirty="0" smtClean="0">
                <a:solidFill>
                  <a:srgbClr val="000090"/>
                </a:solidFill>
              </a:rPr>
              <a:t>Derived from 12-member Ensemble Average at Day 10</a:t>
            </a:r>
            <a:endParaRPr lang="en-US" sz="1100" b="1" dirty="0">
              <a:solidFill>
                <a:srgbClr val="00009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LongProperties xmlns="http://schemas.microsoft.com/office/2006/metadata/long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24C6B92A3378AB42ABA05E855A577E4C" ma:contentTypeVersion="2" ma:contentTypeDescription="Create a new document." ma:contentTypeScope="" ma:versionID="aad76527b2f1f3f5d99c132c0da84091">
  <xsd:schema xmlns:xsd="http://www.w3.org/2001/XMLSchema" xmlns:xs="http://www.w3.org/2001/XMLSchema" xmlns:p="http://schemas.microsoft.com/office/2006/metadata/properties" xmlns:ns2="079988f7-7e0b-41ae-9b68-c2e871ce6e22" targetNamespace="http://schemas.microsoft.com/office/2006/metadata/properties" ma:root="true" ma:fieldsID="74536d26457afe77b03826b0dfd6b737" ns2:_="">
    <xsd:import namespace="079988f7-7e0b-41ae-9b68-c2e871ce6e2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9988f7-7e0b-41ae-9b68-c2e871ce6e2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EB6A83-7598-48D2-99D6-BC7D97A6260A}">
  <ds:schemaRefs>
    <ds:schemaRef ds:uri="http://schemas.microsoft.com/office/2006/metadata/longProperties"/>
  </ds:schemaRefs>
</ds:datastoreItem>
</file>

<file path=customXml/itemProps2.xml><?xml version="1.0" encoding="utf-8"?>
<ds:datastoreItem xmlns:ds="http://schemas.openxmlformats.org/officeDocument/2006/customXml" ds:itemID="{62B84D36-148F-4254-B937-30F83CF6913B}">
  <ds:schemaRefs>
    <ds:schemaRef ds:uri="http://schemas.microsoft.com/sharepoint/events"/>
  </ds:schemaRefs>
</ds:datastoreItem>
</file>

<file path=customXml/itemProps3.xml><?xml version="1.0" encoding="utf-8"?>
<ds:datastoreItem xmlns:ds="http://schemas.openxmlformats.org/officeDocument/2006/customXml" ds:itemID="{A3CE996C-19CD-48CB-A9B0-63F14BF1DB1B}">
  <ds:schemaRefs>
    <ds:schemaRef ds:uri="http://schemas.microsoft.com/sharepoint/v3/contenttype/forms"/>
  </ds:schemaRefs>
</ds:datastoreItem>
</file>

<file path=customXml/itemProps4.xml><?xml version="1.0" encoding="utf-8"?>
<ds:datastoreItem xmlns:ds="http://schemas.openxmlformats.org/officeDocument/2006/customXml" ds:itemID="{66726A4A-E40A-4BDC-AABD-9B16616884F1}">
  <ds:schemaRefs>
    <ds:schemaRef ds:uri="http://www.w3.org/XML/1998/namespace"/>
    <ds:schemaRef ds:uri="079988f7-7e0b-41ae-9b68-c2e871ce6e22"/>
    <ds:schemaRef ds:uri="http://schemas.microsoft.com/office/infopath/2007/PartnerControls"/>
    <ds:schemaRef ds:uri="http://schemas.microsoft.com/office/2006/documentManagement/types"/>
    <ds:schemaRef ds:uri="http://purl.org/dc/dcmitype/"/>
    <ds:schemaRef ds:uri="http://purl.org/dc/elements/1.1/"/>
    <ds:schemaRef ds:uri="http://purl.org/dc/terms/"/>
    <ds:schemaRef ds:uri="http://schemas.openxmlformats.org/package/2006/metadata/core-properties"/>
    <ds:schemaRef ds:uri="http://schemas.microsoft.com/office/2006/metadata/properties"/>
  </ds:schemaRefs>
</ds:datastoreItem>
</file>

<file path=customXml/itemProps5.xml><?xml version="1.0" encoding="utf-8"?>
<ds:datastoreItem xmlns:ds="http://schemas.openxmlformats.org/officeDocument/2006/customXml" ds:itemID="{772CB1C6-1040-4FEF-8F42-7A9B9593D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9988f7-7e0b-41ae-9b68-c2e871ce6e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32</TotalTime>
  <Words>177</Words>
  <Application>Microsoft Office PowerPoint</Application>
  <PresentationFormat>On-screen Show (4:3)</PresentationFormat>
  <Paragraphs>35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JOvink</dc:creator>
  <cp:lastModifiedBy>JOvink</cp:lastModifiedBy>
  <cp:revision>11</cp:revision>
  <cp:lastPrinted>2011-05-11T17:30:12Z</cp:lastPrinted>
  <dcterms:created xsi:type="dcterms:W3CDTF">2012-10-05T18:57:41Z</dcterms:created>
  <dcterms:modified xsi:type="dcterms:W3CDTF">2014-09-25T20:20:36Z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EP6D6TSR2XSE-15-9</vt:lpwstr>
  </property>
  <property fmtid="{D5CDD505-2E9C-101B-9397-08002B2CF9AE}" pid="3" name="_dlc_DocIdItemGuid">
    <vt:lpwstr>911fad3e-52e2-4c13-bee4-bc40eaf09e24</vt:lpwstr>
  </property>
  <property fmtid="{D5CDD505-2E9C-101B-9397-08002B2CF9AE}" pid="4" name="_dlc_DocIdUrl">
    <vt:lpwstr>https://collaborate.pnl.gov/projects/asgc/research_highlights/_layouts/DocIdRedir.aspx?ID=EP6D6TSR2XSE-15-9, EP6D6TSR2XSE-15-9</vt:lpwstr>
  </property>
</Properties>
</file>