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5" r:id="rId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>
    <p:restoredLeft sz="18212" autoAdjust="0"/>
    <p:restoredTop sz="98185" autoAdjust="0"/>
  </p:normalViewPr>
  <p:slideViewPr>
    <p:cSldViewPr>
      <p:cViewPr>
        <p:scale>
          <a:sx n="90" d="100"/>
          <a:sy n="90" d="100"/>
        </p:scale>
        <p:origin x="-2144" y="3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586A74D-81BC-4965-8D76-20C793EE69AD}" type="datetimeFigureOut">
              <a:rPr lang="en-US" smtClean="0"/>
              <a:pPr/>
              <a:t>8/27/13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BD793DC-401D-445D-9E15-8375BE67FA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07764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Wanda says that this is a general slide with no </a:t>
            </a:r>
            <a:r>
              <a:rPr lang="en-US" smtClean="0"/>
              <a:t>specific reference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C80B9A-C993-4CEA-8A39-3AFD6A021F27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8/27/13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8/27/13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8/27/13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/>
          <p:nvPr userDrawn="1"/>
        </p:nvSpPr>
        <p:spPr bwMode="auto">
          <a:xfrm>
            <a:off x="2360613" y="6634163"/>
            <a:ext cx="678497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6" name="Rectangle 8"/>
          <p:cNvSpPr/>
          <p:nvPr userDrawn="1"/>
        </p:nvSpPr>
        <p:spPr bwMode="auto">
          <a:xfrm>
            <a:off x="0" y="6634163"/>
            <a:ext cx="2333625" cy="2286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hangingPunct="0">
              <a:defRPr/>
            </a:pPr>
            <a:endParaRPr lang="en-US">
              <a:latin typeface="Arial" pitchFamily="34" charset="0"/>
            </a:endParaRPr>
          </a:p>
        </p:txBody>
      </p:sp>
      <p:sp>
        <p:nvSpPr>
          <p:cNvPr id="7" name="Rectangle 235"/>
          <p:cNvSpPr>
            <a:spLocks noChangeArrowheads="1"/>
          </p:cNvSpPr>
          <p:nvPr/>
        </p:nvSpPr>
        <p:spPr bwMode="auto">
          <a:xfrm>
            <a:off x="2398713" y="6646863"/>
            <a:ext cx="6588125" cy="2111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71450" indent="-171450" algn="r" eaLnBrk="0" hangingPunct="0">
              <a:lnSpc>
                <a:spcPct val="90000"/>
              </a:lnSpc>
              <a:defRPr/>
            </a:pPr>
            <a:r>
              <a:rPr lang="en-US" sz="1200" b="1" dirty="0">
                <a:solidFill>
                  <a:schemeClr val="bg1"/>
                </a:solidFill>
                <a:ea typeface="Rod"/>
                <a:cs typeface="Rod"/>
              </a:rPr>
              <a:t>Department of Energy  •  Office of Science  •  Biological and Environmental Research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838200" y="1600200"/>
            <a:ext cx="38481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838700" y="1600200"/>
            <a:ext cx="3848100" cy="4525963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 eaLnBrk="0" hangingPunct="0">
              <a:defRPr>
                <a:latin typeface="Arial" charset="0"/>
              </a:defRPr>
            </a:lvl1pPr>
          </a:lstStyle>
          <a:p>
            <a:pPr>
              <a:defRPr/>
            </a:pPr>
            <a:fld id="{2113C00A-46C3-4695-A1BF-A4D51761E6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235"/>
          <p:cNvSpPr>
            <a:spLocks noChangeArrowheads="1"/>
          </p:cNvSpPr>
          <p:nvPr userDrawn="1"/>
        </p:nvSpPr>
        <p:spPr bwMode="auto">
          <a:xfrm>
            <a:off x="-34926" y="6646863"/>
            <a:ext cx="2320925" cy="274637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171450" indent="-171450" eaLnBrk="0" hangingPunct="0">
              <a:lnSpc>
                <a:spcPct val="90000"/>
              </a:lnSpc>
              <a:defRPr/>
            </a:pPr>
            <a:fld id="{3CF22588-4ED6-4D73-B710-A92B6386A90D}" type="slidenum">
              <a:rPr lang="en-US" sz="1000">
                <a:solidFill>
                  <a:schemeClr val="bg1"/>
                </a:solidFill>
                <a:ea typeface="Rod"/>
                <a:cs typeface="Rod"/>
              </a:rPr>
              <a:pPr marL="171450" indent="-171450" eaLnBrk="0" hangingPunct="0">
                <a:lnSpc>
                  <a:spcPct val="90000"/>
                </a:lnSpc>
                <a:defRPr/>
              </a:pPr>
              <a:t>‹#›</a:t>
            </a:fld>
            <a:r>
              <a:rPr lang="en-US" sz="1000" dirty="0">
                <a:solidFill>
                  <a:schemeClr val="bg1"/>
                </a:solidFill>
                <a:ea typeface="Rod"/>
                <a:cs typeface="Rod"/>
              </a:rPr>
              <a:t>	 </a:t>
            </a:r>
            <a:r>
              <a:rPr lang="en-US" sz="1200" b="1" dirty="0" smtClean="0">
                <a:solidFill>
                  <a:schemeClr val="bg1"/>
                </a:solidFill>
                <a:ea typeface="Rod"/>
                <a:cs typeface="Rod"/>
              </a:rPr>
              <a:t>BER Climate Research</a:t>
            </a:r>
            <a:endParaRPr lang="en-US" sz="1200" b="1" dirty="0">
              <a:solidFill>
                <a:schemeClr val="bg1"/>
              </a:solidFill>
              <a:ea typeface="Rod"/>
              <a:cs typeface="Rod"/>
            </a:endParaRPr>
          </a:p>
        </p:txBody>
      </p:sp>
    </p:spTree>
  </p:cSld>
  <p:clrMapOvr>
    <a:masterClrMapping/>
  </p:clrMapOvr>
  <p:transition xmlns:p14="http://schemas.microsoft.com/office/powerpoint/2010/main"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8/27/13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8/27/13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8/27/13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8/27/13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8/27/13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8/27/13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8/27/13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36D64-B606-4833-8E9E-A8FC51B35A1D}" type="datetimeFigureOut">
              <a:rPr lang="en-US" smtClean="0"/>
              <a:pPr/>
              <a:t>8/27/13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636D64-B606-4833-8E9E-A8FC51B35A1D}" type="datetimeFigureOut">
              <a:rPr lang="en-US" smtClean="0"/>
              <a:pPr/>
              <a:t>8/27/13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BC275B-07AD-4C9E-AB1F-13419A9373D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4"/>
          <p:cNvSpPr txBox="1">
            <a:spLocks noChangeArrowheads="1"/>
          </p:cNvSpPr>
          <p:nvPr/>
        </p:nvSpPr>
        <p:spPr bwMode="auto">
          <a:xfrm>
            <a:off x="444500" y="3759200"/>
            <a:ext cx="1841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0" y="228600"/>
            <a:ext cx="9144000" cy="44627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2300" b="1" dirty="0" smtClean="0"/>
              <a:t>Negative 21</a:t>
            </a:r>
            <a:r>
              <a:rPr lang="en-US" sz="2300" b="1" baseline="30000" dirty="0" smtClean="0"/>
              <a:t>st</a:t>
            </a:r>
            <a:r>
              <a:rPr lang="en-US" sz="2300" b="1" dirty="0" smtClean="0"/>
              <a:t> century mass balance for the Greenland ice sheet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81000" y="838200"/>
            <a:ext cx="3810000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Objective</a:t>
            </a:r>
          </a:p>
          <a:p>
            <a:r>
              <a:rPr lang="en-US" dirty="0" smtClean="0"/>
              <a:t>Use the Community Earth System Model (CESM) with a new ice sheet component to project 21</a:t>
            </a:r>
            <a:r>
              <a:rPr lang="en-US" baseline="30000" dirty="0" smtClean="0"/>
              <a:t>st</a:t>
            </a:r>
            <a:r>
              <a:rPr lang="en-US" dirty="0" smtClean="0"/>
              <a:t> century changes in the surface mass balance (SMB) of the Greenland ice sheet.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81000" y="2743200"/>
            <a:ext cx="4038600" cy="32947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Research</a:t>
            </a:r>
          </a:p>
          <a:p>
            <a:pPr marL="285750" indent="-285750">
              <a:spcBef>
                <a:spcPct val="15000"/>
              </a:spcBef>
              <a:buFont typeface="Arial"/>
              <a:buChar char="•"/>
            </a:pPr>
            <a:r>
              <a:rPr lang="en-US" dirty="0" smtClean="0"/>
              <a:t>Ran coupled CESM simulations with the RCP8.5 (high-emission) scenario using a new multi-category SMB scheme for the Greenland ice sheet</a:t>
            </a:r>
          </a:p>
          <a:p>
            <a:pPr marL="285750" indent="-285750">
              <a:spcBef>
                <a:spcPct val="15000"/>
              </a:spcBef>
              <a:buFont typeface="Arial"/>
              <a:buChar char="•"/>
            </a:pPr>
            <a:r>
              <a:rPr lang="en-US" dirty="0" smtClean="0"/>
              <a:t>Found that the SMB decreases from 372 ± 100 </a:t>
            </a:r>
            <a:r>
              <a:rPr lang="en-US" dirty="0" err="1" smtClean="0"/>
              <a:t>Gt</a:t>
            </a:r>
            <a:r>
              <a:rPr lang="en-US" dirty="0" smtClean="0"/>
              <a:t>/</a:t>
            </a:r>
            <a:r>
              <a:rPr lang="en-US" dirty="0" err="1" smtClean="0"/>
              <a:t>yr</a:t>
            </a:r>
            <a:r>
              <a:rPr lang="en-US" dirty="0" smtClean="0"/>
              <a:t> in 1980-99 to -78 ± 143 </a:t>
            </a:r>
            <a:r>
              <a:rPr lang="en-US" dirty="0" err="1" smtClean="0"/>
              <a:t>Gt</a:t>
            </a:r>
            <a:r>
              <a:rPr lang="en-US" dirty="0" smtClean="0"/>
              <a:t>/</a:t>
            </a:r>
            <a:r>
              <a:rPr lang="en-US" dirty="0" err="1" smtClean="0"/>
              <a:t>yr</a:t>
            </a:r>
            <a:r>
              <a:rPr lang="en-US" dirty="0" smtClean="0"/>
              <a:t> in 2080-99</a:t>
            </a:r>
          </a:p>
          <a:p>
            <a:pPr marL="285750" indent="-285750">
              <a:spcBef>
                <a:spcPct val="15000"/>
              </a:spcBef>
              <a:buFont typeface="Arial"/>
              <a:buChar char="•"/>
            </a:pPr>
            <a:r>
              <a:rPr lang="en-US" dirty="0" smtClean="0"/>
              <a:t>Surface melting doubles and ablation zone expands from 9% to 28% of area, offsetting a modest snowfall increase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419600" y="4038600"/>
            <a:ext cx="45720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Impact</a:t>
            </a:r>
          </a:p>
          <a:p>
            <a:pPr marL="233363" indent="-233363">
              <a:buFont typeface="Arial"/>
              <a:buChar char="•"/>
            </a:pPr>
            <a:r>
              <a:rPr lang="en-US" smtClean="0"/>
              <a:t>First </a:t>
            </a:r>
            <a:r>
              <a:rPr lang="en-US" smtClean="0"/>
              <a:t>projections </a:t>
            </a:r>
            <a:r>
              <a:rPr lang="en-US" dirty="0" smtClean="0"/>
              <a:t>by </a:t>
            </a:r>
            <a:r>
              <a:rPr lang="en-US" dirty="0" smtClean="0"/>
              <a:t>a </a:t>
            </a:r>
            <a:r>
              <a:rPr lang="en-US" dirty="0" smtClean="0"/>
              <a:t>global climate model </a:t>
            </a:r>
            <a:r>
              <a:rPr lang="en-US" dirty="0" smtClean="0"/>
              <a:t>with a realistic surface-mass-balance simulation of </a:t>
            </a:r>
            <a:r>
              <a:rPr lang="en-US" dirty="0" smtClean="0"/>
              <a:t>the Greenland ice sheet</a:t>
            </a:r>
          </a:p>
          <a:p>
            <a:pPr marL="233363" indent="-233363">
              <a:buFont typeface="Arial"/>
              <a:buChar char="•"/>
            </a:pPr>
            <a:r>
              <a:rPr lang="en-US" dirty="0"/>
              <a:t>Negative SMB by 2100 implies long-term decay of the ice </a:t>
            </a:r>
            <a:r>
              <a:rPr lang="en-US" dirty="0" smtClean="0"/>
              <a:t>sheet, even without iceberg calving</a:t>
            </a:r>
            <a:endParaRPr lang="en-US" sz="20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457200" y="6172200"/>
            <a:ext cx="8229600" cy="40011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defRPr/>
            </a:pPr>
            <a:r>
              <a:rPr lang="en-GB" sz="1000" b="1" dirty="0" smtClean="0"/>
              <a:t>Reference: </a:t>
            </a:r>
            <a:r>
              <a:rPr lang="en-US" sz="1000" b="1" dirty="0" err="1"/>
              <a:t>Vizcaíno</a:t>
            </a:r>
            <a:r>
              <a:rPr lang="en-US" sz="1000" b="1" dirty="0"/>
              <a:t>, M., W. H. Lipscomb, W. J. Sacks, and M. van den </a:t>
            </a:r>
            <a:r>
              <a:rPr lang="en-US" sz="1000" b="1" dirty="0" err="1"/>
              <a:t>Broeke</a:t>
            </a:r>
            <a:r>
              <a:rPr lang="en-US" sz="1000" b="1" dirty="0"/>
              <a:t> (2013), Greenland surface mass balance as simulated by the Community Earth System Model. Part II: 21st century changes, </a:t>
            </a:r>
            <a:r>
              <a:rPr lang="en-US" sz="1000" b="1" i="1" dirty="0"/>
              <a:t>J. </a:t>
            </a:r>
            <a:r>
              <a:rPr lang="en-US" sz="1000" b="1" i="1" dirty="0" smtClean="0"/>
              <a:t>Climate</a:t>
            </a:r>
            <a:r>
              <a:rPr lang="en-US" sz="1000" b="1" dirty="0" smtClean="0"/>
              <a:t>, </a:t>
            </a:r>
            <a:r>
              <a:rPr lang="en-US" sz="1000" b="1" dirty="0"/>
              <a:t>doi:10.1175/JCLI-D-12</a:t>
            </a:r>
            <a:r>
              <a:rPr lang="en-US" sz="1000" b="1"/>
              <a:t>-</a:t>
            </a:r>
            <a:r>
              <a:rPr lang="en-US" sz="1000" b="1" smtClean="0"/>
              <a:t>00588.1</a:t>
            </a:r>
            <a:r>
              <a:rPr lang="en-US" sz="1000" b="1" dirty="0" smtClean="0"/>
              <a:t>.  </a:t>
            </a:r>
            <a:endParaRPr lang="en-US" sz="1000" b="1" dirty="0"/>
          </a:p>
        </p:txBody>
      </p:sp>
      <p:sp>
        <p:nvSpPr>
          <p:cNvPr id="13" name="TextBox 27"/>
          <p:cNvSpPr txBox="1">
            <a:spLocks noChangeArrowheads="1"/>
          </p:cNvSpPr>
          <p:nvPr/>
        </p:nvSpPr>
        <p:spPr bwMode="auto">
          <a:xfrm>
            <a:off x="4495800" y="3505200"/>
            <a:ext cx="45720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 sz="1400" dirty="0" smtClean="0">
                <a:solidFill>
                  <a:srgbClr val="0066FF"/>
                </a:solidFill>
              </a:rPr>
              <a:t>Greenland ice sheet mean SMB (mm/</a:t>
            </a:r>
            <a:r>
              <a:rPr lang="en-US" sz="1400" dirty="0" err="1" smtClean="0">
                <a:solidFill>
                  <a:srgbClr val="0066FF"/>
                </a:solidFill>
              </a:rPr>
              <a:t>yr</a:t>
            </a:r>
            <a:r>
              <a:rPr lang="en-US" sz="1400" dirty="0" smtClean="0">
                <a:solidFill>
                  <a:srgbClr val="0066FF"/>
                </a:solidFill>
              </a:rPr>
              <a:t>) simulated by CESM: (</a:t>
            </a:r>
            <a:r>
              <a:rPr lang="en-US" sz="1400" dirty="0">
                <a:solidFill>
                  <a:srgbClr val="0066FF"/>
                </a:solidFill>
              </a:rPr>
              <a:t>a</a:t>
            </a:r>
            <a:r>
              <a:rPr lang="en-US" sz="1400" dirty="0" smtClean="0">
                <a:solidFill>
                  <a:srgbClr val="0066FF"/>
                </a:solidFill>
              </a:rPr>
              <a:t>) 1980-99, (b) 2080-99, with the RCP8.5 forcing scenario.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00600" y="762000"/>
            <a:ext cx="3619500" cy="2778726"/>
          </a:xfrm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 spd="slow"/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4537</TotalTime>
  <Words>273</Words>
  <Application>Microsoft Macintosh PowerPoint</Application>
  <PresentationFormat>On-screen Show (4:3)</PresentationFormat>
  <Paragraphs>14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Office of Science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renu</dc:creator>
  <cp:lastModifiedBy>William Lipscomb</cp:lastModifiedBy>
  <cp:revision>93</cp:revision>
  <dcterms:created xsi:type="dcterms:W3CDTF">2010-09-02T17:02:09Z</dcterms:created>
  <dcterms:modified xsi:type="dcterms:W3CDTF">2013-08-27T18:11:16Z</dcterms:modified>
</cp:coreProperties>
</file>