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8212" autoAdjust="0"/>
    <p:restoredTop sz="98185" autoAdjust="0"/>
  </p:normalViewPr>
  <p:slideViewPr>
    <p:cSldViewPr>
      <p:cViewPr>
        <p:scale>
          <a:sx n="90" d="100"/>
          <a:sy n="90" d="100"/>
        </p:scale>
        <p:origin x="-176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586A74D-81BC-4965-8D76-20C793EE69AD}" type="datetimeFigureOut">
              <a:rPr lang="en-US" smtClean="0"/>
              <a:pPr/>
              <a:t>6/19/13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BD793DC-401D-445D-9E15-8375BE67FA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776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Wanda says that this is a general slide with no </a:t>
            </a:r>
            <a:r>
              <a:rPr lang="en-US" smtClean="0"/>
              <a:t>specific reference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80B9A-C993-4CEA-8A39-3AFD6A021F2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6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7" name="Rectangle 235"/>
          <p:cNvSpPr>
            <a:spLocks noChangeArrowheads="1"/>
          </p:cNvSpPr>
          <p:nvPr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hangingPunct="0">
              <a:lnSpc>
                <a:spcPct val="90000"/>
              </a:lnSpc>
              <a:defRPr/>
            </a:pPr>
            <a:r>
              <a:rPr lang="en-US" sz="1200" b="1" dirty="0">
                <a:solidFill>
                  <a:schemeClr val="bg1"/>
                </a:solidFill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600200"/>
            <a:ext cx="38481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38700" y="1600200"/>
            <a:ext cx="38481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2113C00A-46C3-4695-A1BF-A4D51761E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235"/>
          <p:cNvSpPr>
            <a:spLocks noChangeArrowheads="1"/>
          </p:cNvSpPr>
          <p:nvPr userDrawn="1"/>
        </p:nvSpPr>
        <p:spPr bwMode="auto">
          <a:xfrm>
            <a:off x="-34926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hangingPunct="0">
              <a:lnSpc>
                <a:spcPct val="90000"/>
              </a:lnSpc>
              <a:defRPr/>
            </a:pPr>
            <a:fld id="{3CF22588-4ED6-4D73-B710-A92B6386A90D}" type="slidenum">
              <a:rPr lang="en-US" sz="1000">
                <a:solidFill>
                  <a:schemeClr val="bg1"/>
                </a:solidFill>
                <a:ea typeface="Rod"/>
                <a:cs typeface="Rod"/>
              </a:rPr>
              <a:pPr marL="171450" indent="-171450" eaLnBrk="0" hangingPunct="0">
                <a:lnSpc>
                  <a:spcPct val="90000"/>
                </a:lnSpc>
                <a:defRPr/>
              </a:pPr>
              <a:t>‹#›</a:t>
            </a:fld>
            <a:r>
              <a:rPr lang="en-US" sz="1000" dirty="0">
                <a:solidFill>
                  <a:schemeClr val="bg1"/>
                </a:solidFill>
                <a:ea typeface="Rod"/>
                <a:cs typeface="Rod"/>
              </a:rPr>
              <a:t>	 </a:t>
            </a:r>
            <a:r>
              <a:rPr lang="en-US" sz="1200" b="1" dirty="0" smtClean="0">
                <a:solidFill>
                  <a:schemeClr val="bg1"/>
                </a:solidFill>
                <a:ea typeface="Rod"/>
                <a:cs typeface="Rod"/>
              </a:rPr>
              <a:t>BER Climate Research</a:t>
            </a:r>
            <a:endParaRPr lang="en-US" sz="1200" b="1" dirty="0">
              <a:solidFill>
                <a:schemeClr val="bg1"/>
              </a:solidFill>
              <a:ea typeface="Rod"/>
              <a:cs typeface="Rod"/>
            </a:endParaRPr>
          </a:p>
        </p:txBody>
      </p:sp>
    </p:spTree>
  </p:cSld>
  <p:clrMapOvr>
    <a:masterClrMapping/>
  </p:clrMapOvr>
  <p:transition xmlns:p14="http://schemas.microsoft.com/office/powerpoint/2010/main"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6/19/13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6/19/13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6/19/13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6/19/13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36D64-B606-4833-8E9E-A8FC51B35A1D}" type="datetimeFigureOut">
              <a:rPr lang="en-US" smtClean="0"/>
              <a:pPr/>
              <a:t>6/19/13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444500" y="37592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228600"/>
            <a:ext cx="9144000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300" b="1" dirty="0" smtClean="0"/>
              <a:t>Greenland surface mass balance in</a:t>
            </a:r>
            <a:r>
              <a:rPr lang="en-US" sz="2300" b="1" dirty="0" smtClean="0"/>
              <a:t> </a:t>
            </a:r>
            <a:r>
              <a:rPr lang="en-US" sz="2300" b="1" dirty="0" smtClean="0"/>
              <a:t>the </a:t>
            </a:r>
            <a:r>
              <a:rPr lang="en-US" sz="2300" b="1" dirty="0"/>
              <a:t>Community Earth System </a:t>
            </a:r>
            <a:r>
              <a:rPr lang="en-US" sz="2300" b="1" dirty="0" smtClean="0"/>
              <a:t>Model</a:t>
            </a:r>
            <a:endParaRPr lang="en-US" sz="2300" b="1" dirty="0">
              <a:latin typeface="Myriad Web Pro Condensed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1000" y="838200"/>
            <a:ext cx="38100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Objective</a:t>
            </a:r>
          </a:p>
          <a:p>
            <a:r>
              <a:rPr lang="en-US" dirty="0" smtClean="0"/>
              <a:t>Validate the surface mass balance (SMB) simulated for Greenland in the Community Earth System Model (CESM) for 1850-2005, using a new SMB scheme developed for ice sheets.  </a:t>
            </a:r>
            <a:endParaRPr lang="en-US" baseline="-25000" dirty="0"/>
          </a:p>
        </p:txBody>
      </p:sp>
      <p:sp>
        <p:nvSpPr>
          <p:cNvPr id="19" name="TextBox 18"/>
          <p:cNvSpPr txBox="1"/>
          <p:nvPr/>
        </p:nvSpPr>
        <p:spPr>
          <a:xfrm>
            <a:off x="381000" y="2743200"/>
            <a:ext cx="4038600" cy="3294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Research</a:t>
            </a:r>
          </a:p>
          <a:p>
            <a:pPr marL="285750" indent="-285750">
              <a:spcBef>
                <a:spcPct val="15000"/>
              </a:spcBef>
              <a:buFont typeface="Arial"/>
              <a:buChar char="•"/>
            </a:pPr>
            <a:r>
              <a:rPr lang="en-US" dirty="0" smtClean="0"/>
              <a:t>Evalua</a:t>
            </a:r>
            <a:r>
              <a:rPr lang="en-US" dirty="0" smtClean="0"/>
              <a:t>ted a multi-category SMB scheme for the Greenland ice sheet</a:t>
            </a:r>
          </a:p>
          <a:p>
            <a:pPr marL="455613" indent="-222250">
              <a:spcBef>
                <a:spcPct val="15000"/>
              </a:spcBef>
              <a:buFont typeface="Arial"/>
              <a:buChar char="•"/>
            </a:pPr>
            <a:r>
              <a:rPr lang="en-US" dirty="0" smtClean="0"/>
              <a:t>SMB </a:t>
            </a:r>
            <a:r>
              <a:rPr lang="en-US" dirty="0" smtClean="0"/>
              <a:t>computed in </a:t>
            </a:r>
            <a:r>
              <a:rPr lang="en-US" dirty="0"/>
              <a:t>l</a:t>
            </a:r>
            <a:r>
              <a:rPr lang="en-US" dirty="0" smtClean="0"/>
              <a:t>and </a:t>
            </a:r>
            <a:r>
              <a:rPr lang="en-US" dirty="0" smtClean="0"/>
              <a:t>m</a:t>
            </a:r>
            <a:r>
              <a:rPr lang="en-US" dirty="0" smtClean="0"/>
              <a:t>odel, downscaled </a:t>
            </a:r>
            <a:r>
              <a:rPr lang="en-US" dirty="0" smtClean="0"/>
              <a:t>to </a:t>
            </a:r>
            <a:r>
              <a:rPr lang="en-US" dirty="0" smtClean="0"/>
              <a:t>5-km ice sheet grid, and compared to RACMO2 regional climate model</a:t>
            </a:r>
          </a:p>
          <a:p>
            <a:pPr marL="455613" indent="-222250">
              <a:spcBef>
                <a:spcPct val="15000"/>
              </a:spcBef>
              <a:buFont typeface="Arial"/>
              <a:buChar char="•"/>
            </a:pPr>
            <a:r>
              <a:rPr lang="en-US" dirty="0" smtClean="0"/>
              <a:t>CESM can realistically simulate Greenland SMB and surface climate, including ablation zones and snowfall maxima</a:t>
            </a:r>
            <a:endParaRPr lang="en-US" sz="2000" b="1" dirty="0" smtClean="0"/>
          </a:p>
        </p:txBody>
      </p:sp>
      <p:sp>
        <p:nvSpPr>
          <p:cNvPr id="20" name="TextBox 19"/>
          <p:cNvSpPr txBox="1"/>
          <p:nvPr/>
        </p:nvSpPr>
        <p:spPr>
          <a:xfrm>
            <a:off x="4419600" y="3962400"/>
            <a:ext cx="4572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Impact</a:t>
            </a:r>
          </a:p>
          <a:p>
            <a:pPr marL="233363" indent="-233363">
              <a:buFont typeface="Arial"/>
              <a:buChar char="•"/>
            </a:pPr>
            <a:r>
              <a:rPr lang="en-US" dirty="0" smtClean="0"/>
              <a:t>First use of a global climate model to generate a realistic surface mass balance for forcing a dynamic ice sheet </a:t>
            </a:r>
            <a:r>
              <a:rPr lang="en-US" dirty="0" smtClean="0"/>
              <a:t>model</a:t>
            </a:r>
          </a:p>
          <a:p>
            <a:pPr marL="233363" indent="-233363">
              <a:buFont typeface="Arial"/>
              <a:buChar char="•"/>
            </a:pPr>
            <a:r>
              <a:rPr lang="en-US" dirty="0" smtClean="0"/>
              <a:t>Success attributed to sophisticated snow model, multiple elevation classes for downscaling, and lack of large climate biases</a:t>
            </a:r>
            <a:endParaRPr lang="en-US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457200" y="6172200"/>
            <a:ext cx="8229600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GB" sz="1000" b="1" dirty="0" smtClean="0"/>
              <a:t>Reference: </a:t>
            </a:r>
            <a:r>
              <a:rPr lang="en-US" sz="1000" b="1" dirty="0" err="1" smtClean="0"/>
              <a:t>Vizcaíno,M</a:t>
            </a:r>
            <a:r>
              <a:rPr lang="en-US" sz="1000" b="1" dirty="0" smtClean="0"/>
              <a:t>., W. H. </a:t>
            </a:r>
            <a:r>
              <a:rPr lang="en-US" sz="1000" b="1" dirty="0"/>
              <a:t>Lipscomb, </a:t>
            </a:r>
            <a:r>
              <a:rPr lang="en-US" sz="1000" b="1" dirty="0" smtClean="0"/>
              <a:t>W</a:t>
            </a:r>
            <a:r>
              <a:rPr lang="en-US" sz="1000" b="1" dirty="0"/>
              <a:t>. J. Sacks, </a:t>
            </a:r>
            <a:r>
              <a:rPr lang="en-US" sz="1000" b="1" dirty="0" smtClean="0"/>
              <a:t>J. H. </a:t>
            </a:r>
            <a:r>
              <a:rPr lang="en-US" sz="1000" b="1" dirty="0"/>
              <a:t>van </a:t>
            </a:r>
            <a:r>
              <a:rPr lang="en-US" sz="1000" b="1" dirty="0" err="1"/>
              <a:t>Angelen</a:t>
            </a:r>
            <a:r>
              <a:rPr lang="en-US" sz="1000" b="1" dirty="0"/>
              <a:t>; </a:t>
            </a:r>
            <a:r>
              <a:rPr lang="en-US" sz="1000" b="1" dirty="0" smtClean="0"/>
              <a:t>B. </a:t>
            </a:r>
            <a:r>
              <a:rPr lang="en-US" sz="1000" b="1" dirty="0" err="1"/>
              <a:t>Wouters</a:t>
            </a:r>
            <a:r>
              <a:rPr lang="en-US" sz="1000" b="1" dirty="0"/>
              <a:t>; </a:t>
            </a:r>
            <a:r>
              <a:rPr lang="en-US" sz="1000" b="1" dirty="0" smtClean="0"/>
              <a:t>M. R. </a:t>
            </a:r>
            <a:r>
              <a:rPr lang="en-US" sz="1000" b="1" dirty="0"/>
              <a:t>van </a:t>
            </a:r>
            <a:r>
              <a:rPr lang="en-US" sz="1000" b="1" dirty="0" smtClean="0"/>
              <a:t>den </a:t>
            </a:r>
            <a:r>
              <a:rPr lang="en-US" sz="1000" b="1" dirty="0" err="1" smtClean="0"/>
              <a:t>Broeke</a:t>
            </a:r>
            <a:r>
              <a:rPr lang="en-US" sz="1000" b="1" dirty="0" smtClean="0"/>
              <a:t> (</a:t>
            </a:r>
            <a:r>
              <a:rPr lang="en-US" sz="1000" b="1" dirty="0"/>
              <a:t>2013), Greenland surface mass balance as simulated by the Community Earth System Model. Part I: model validation and 1850-2005 results, </a:t>
            </a:r>
            <a:r>
              <a:rPr lang="en-US" sz="1000" b="1" i="1" dirty="0"/>
              <a:t>J. Climate</a:t>
            </a:r>
            <a:r>
              <a:rPr lang="en-US" sz="1000" b="1" dirty="0"/>
              <a:t>, </a:t>
            </a:r>
            <a:r>
              <a:rPr lang="en-US" sz="1000" b="1" dirty="0" smtClean="0"/>
              <a:t>doi:</a:t>
            </a:r>
            <a:r>
              <a:rPr lang="en-US" sz="1000" b="1" dirty="0"/>
              <a:t>10.1175/JCLI-D-12-</a:t>
            </a:r>
            <a:r>
              <a:rPr lang="en-US" sz="1000" b="1" dirty="0" smtClean="0"/>
              <a:t>00615.1.  </a:t>
            </a:r>
            <a:endParaRPr lang="en-US" sz="1000" b="1" dirty="0"/>
          </a:p>
        </p:txBody>
      </p:sp>
      <p:sp>
        <p:nvSpPr>
          <p:cNvPr id="13" name="TextBox 27"/>
          <p:cNvSpPr txBox="1">
            <a:spLocks noChangeArrowheads="1"/>
          </p:cNvSpPr>
          <p:nvPr/>
        </p:nvSpPr>
        <p:spPr bwMode="auto">
          <a:xfrm>
            <a:off x="4267200" y="3429000"/>
            <a:ext cx="4800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0066FF"/>
                </a:solidFill>
              </a:rPr>
              <a:t>Greenland ice </a:t>
            </a:r>
            <a:r>
              <a:rPr lang="en-US" sz="1400" dirty="0" smtClean="0">
                <a:solidFill>
                  <a:srgbClr val="0066FF"/>
                </a:solidFill>
              </a:rPr>
              <a:t>sheet mean SMB (mm/</a:t>
            </a:r>
            <a:r>
              <a:rPr lang="en-US" sz="1400" dirty="0" err="1" smtClean="0">
                <a:solidFill>
                  <a:srgbClr val="0066FF"/>
                </a:solidFill>
              </a:rPr>
              <a:t>yr</a:t>
            </a:r>
            <a:r>
              <a:rPr lang="en-US" sz="1400" dirty="0" smtClean="0">
                <a:solidFill>
                  <a:srgbClr val="0066FF"/>
                </a:solidFill>
              </a:rPr>
              <a:t>), 1960-2005: (</a:t>
            </a:r>
            <a:r>
              <a:rPr lang="en-US" sz="1400" dirty="0">
                <a:solidFill>
                  <a:srgbClr val="0066FF"/>
                </a:solidFill>
              </a:rPr>
              <a:t>a</a:t>
            </a:r>
            <a:r>
              <a:rPr lang="en-US" sz="1400" dirty="0" smtClean="0">
                <a:solidFill>
                  <a:srgbClr val="0066FF"/>
                </a:solidFill>
              </a:rPr>
              <a:t>) on CLM grid, (b) downscaled to ice sheet grid, (c) from RACMO2.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8872" y="838200"/>
            <a:ext cx="4268428" cy="24384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67200" y="914401"/>
            <a:ext cx="381000" cy="23622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4477</TotalTime>
  <Words>269</Words>
  <Application>Microsoft Macintosh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Office of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renu</dc:creator>
  <cp:lastModifiedBy>William Lipscomb</cp:lastModifiedBy>
  <cp:revision>87</cp:revision>
  <dcterms:created xsi:type="dcterms:W3CDTF">2010-09-02T17:02:09Z</dcterms:created>
  <dcterms:modified xsi:type="dcterms:W3CDTF">2013-06-19T15:41:07Z</dcterms:modified>
</cp:coreProperties>
</file>