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8212" autoAdjust="0"/>
    <p:restoredTop sz="98185" autoAdjust="0"/>
  </p:normalViewPr>
  <p:slideViewPr>
    <p:cSldViewPr>
      <p:cViewPr>
        <p:scale>
          <a:sx n="90" d="100"/>
          <a:sy n="90" d="100"/>
        </p:scale>
        <p:origin x="-17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6/19/13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776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Wanda says that this is a general slide with no </a:t>
            </a:r>
            <a:r>
              <a:rPr lang="en-US" smtClean="0"/>
              <a:t>specific reference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 smtClean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  <a:endParaRPr lang="en-US" sz="1200" b="1" dirty="0">
              <a:solidFill>
                <a:schemeClr val="bg1"/>
              </a:solidFill>
              <a:ea typeface="Rod"/>
              <a:cs typeface="Rod"/>
            </a:endParaRPr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6/19/13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28600"/>
            <a:ext cx="91440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300" b="1" dirty="0" smtClean="0"/>
              <a:t>Greenland surface mass balance in</a:t>
            </a:r>
            <a:r>
              <a:rPr lang="en-US" sz="2300" b="1" dirty="0" smtClean="0"/>
              <a:t> </a:t>
            </a:r>
            <a:r>
              <a:rPr lang="en-US" sz="2300" b="1" dirty="0" smtClean="0"/>
              <a:t>the </a:t>
            </a:r>
            <a:r>
              <a:rPr lang="en-US" sz="2300" b="1" dirty="0"/>
              <a:t>Community Earth System </a:t>
            </a:r>
            <a:r>
              <a:rPr lang="en-US" sz="2300" b="1" dirty="0" smtClean="0"/>
              <a:t>Model</a:t>
            </a:r>
            <a:endParaRPr lang="en-US" sz="2300" b="1" dirty="0">
              <a:latin typeface="Myriad Web Pro Condensed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1000" y="838200"/>
            <a:ext cx="3810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Objective</a:t>
            </a:r>
          </a:p>
          <a:p>
            <a:r>
              <a:rPr lang="en-US" dirty="0" smtClean="0"/>
              <a:t>Validate the surface mass balance (SMB) simulated for Greenland in the Community Earth System Model (CESM) for 1850-2005, using a new SMB scheme developed for ice sheets.  </a:t>
            </a:r>
            <a:endParaRPr lang="en-US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381000" y="2743200"/>
            <a:ext cx="4038600" cy="3294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Research</a:t>
            </a:r>
          </a:p>
          <a:p>
            <a:pPr marL="285750" indent="-285750">
              <a:spcBef>
                <a:spcPct val="15000"/>
              </a:spcBef>
              <a:buFont typeface="Arial"/>
              <a:buChar char="•"/>
            </a:pPr>
            <a:r>
              <a:rPr lang="en-US" dirty="0" smtClean="0"/>
              <a:t>Evalua</a:t>
            </a:r>
            <a:r>
              <a:rPr lang="en-US" dirty="0" smtClean="0"/>
              <a:t>ted a multi-category SMB scheme for the Greenland ice sheet</a:t>
            </a:r>
          </a:p>
          <a:p>
            <a:pPr marL="455613" indent="-222250">
              <a:spcBef>
                <a:spcPct val="15000"/>
              </a:spcBef>
              <a:buFont typeface="Arial"/>
              <a:buChar char="•"/>
            </a:pPr>
            <a:r>
              <a:rPr lang="en-US" dirty="0" smtClean="0"/>
              <a:t>SMB </a:t>
            </a:r>
            <a:r>
              <a:rPr lang="en-US" dirty="0" smtClean="0"/>
              <a:t>computed in </a:t>
            </a:r>
            <a:r>
              <a:rPr lang="en-US" dirty="0"/>
              <a:t>l</a:t>
            </a:r>
            <a:r>
              <a:rPr lang="en-US" dirty="0" smtClean="0"/>
              <a:t>and </a:t>
            </a:r>
            <a:r>
              <a:rPr lang="en-US" dirty="0" smtClean="0"/>
              <a:t>m</a:t>
            </a:r>
            <a:r>
              <a:rPr lang="en-US" dirty="0" smtClean="0"/>
              <a:t>odel, downscaled </a:t>
            </a:r>
            <a:r>
              <a:rPr lang="en-US" dirty="0" smtClean="0"/>
              <a:t>to </a:t>
            </a:r>
            <a:r>
              <a:rPr lang="en-US" dirty="0" smtClean="0"/>
              <a:t>5-km ice sheet grid, and compared to RACMO2 regional climate model</a:t>
            </a:r>
          </a:p>
          <a:p>
            <a:pPr marL="455613" indent="-222250">
              <a:spcBef>
                <a:spcPct val="15000"/>
              </a:spcBef>
              <a:buFont typeface="Arial"/>
              <a:buChar char="•"/>
            </a:pPr>
            <a:r>
              <a:rPr lang="en-US" dirty="0" smtClean="0"/>
              <a:t>CESM can realistically simulate Greenland SMB and surface climate, including ablation zones and snowfall maxima</a:t>
            </a:r>
            <a:endParaRPr lang="en-US" sz="2000" b="1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4419600" y="3962400"/>
            <a:ext cx="4572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Impact</a:t>
            </a:r>
          </a:p>
          <a:p>
            <a:pPr marL="233363" indent="-233363">
              <a:buFont typeface="Arial"/>
              <a:buChar char="•"/>
            </a:pPr>
            <a:r>
              <a:rPr lang="en-US" dirty="0" smtClean="0"/>
              <a:t>First use of a global climate model to generate a realistic surface mass balance for forcing a dynamic ice sheet </a:t>
            </a:r>
            <a:r>
              <a:rPr lang="en-US" dirty="0" smtClean="0"/>
              <a:t>model</a:t>
            </a:r>
          </a:p>
          <a:p>
            <a:pPr marL="233363" indent="-233363">
              <a:buFont typeface="Arial"/>
              <a:buChar char="•"/>
            </a:pPr>
            <a:r>
              <a:rPr lang="en-US" dirty="0" smtClean="0"/>
              <a:t>Success attributed to sophisticated snow model, multiple elevation classes for downscaling, and lack of large climate biases</a:t>
            </a:r>
            <a:endParaRPr lang="en-US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457200" y="6172200"/>
            <a:ext cx="82296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GB" sz="1000" b="1" dirty="0" smtClean="0"/>
              <a:t>Reference: </a:t>
            </a:r>
            <a:r>
              <a:rPr lang="en-US" sz="1000" b="1" dirty="0" err="1" smtClean="0"/>
              <a:t>Vizcaíno,M</a:t>
            </a:r>
            <a:r>
              <a:rPr lang="en-US" sz="1000" b="1" dirty="0" smtClean="0"/>
              <a:t>., W. H. </a:t>
            </a:r>
            <a:r>
              <a:rPr lang="en-US" sz="1000" b="1" dirty="0"/>
              <a:t>Lipscomb, </a:t>
            </a:r>
            <a:r>
              <a:rPr lang="en-US" sz="1000" b="1" dirty="0" smtClean="0"/>
              <a:t>W</a:t>
            </a:r>
            <a:r>
              <a:rPr lang="en-US" sz="1000" b="1" dirty="0"/>
              <a:t>. J. Sacks, </a:t>
            </a:r>
            <a:r>
              <a:rPr lang="en-US" sz="1000" b="1" dirty="0" smtClean="0"/>
              <a:t>J. H. </a:t>
            </a:r>
            <a:r>
              <a:rPr lang="en-US" sz="1000" b="1" dirty="0"/>
              <a:t>van </a:t>
            </a:r>
            <a:r>
              <a:rPr lang="en-US" sz="1000" b="1" dirty="0" err="1"/>
              <a:t>Angelen</a:t>
            </a:r>
            <a:r>
              <a:rPr lang="en-US" sz="1000" b="1" dirty="0"/>
              <a:t>; </a:t>
            </a:r>
            <a:r>
              <a:rPr lang="en-US" sz="1000" b="1" dirty="0" smtClean="0"/>
              <a:t>B. </a:t>
            </a:r>
            <a:r>
              <a:rPr lang="en-US" sz="1000" b="1" dirty="0" err="1"/>
              <a:t>Wouters</a:t>
            </a:r>
            <a:r>
              <a:rPr lang="en-US" sz="1000" b="1" dirty="0"/>
              <a:t>; </a:t>
            </a:r>
            <a:r>
              <a:rPr lang="en-US" sz="1000" b="1" dirty="0" smtClean="0"/>
              <a:t>M. R. </a:t>
            </a:r>
            <a:r>
              <a:rPr lang="en-US" sz="1000" b="1" dirty="0"/>
              <a:t>van </a:t>
            </a:r>
            <a:r>
              <a:rPr lang="en-US" sz="1000" b="1" dirty="0" smtClean="0"/>
              <a:t>den </a:t>
            </a:r>
            <a:r>
              <a:rPr lang="en-US" sz="1000" b="1" dirty="0" err="1" smtClean="0"/>
              <a:t>Broeke</a:t>
            </a:r>
            <a:r>
              <a:rPr lang="en-US" sz="1000" b="1" dirty="0" smtClean="0"/>
              <a:t> (</a:t>
            </a:r>
            <a:r>
              <a:rPr lang="en-US" sz="1000" b="1" dirty="0"/>
              <a:t>2013), Greenland surface mass balance as simulated by the Community Earth System Model. Part I: model validation and 1850-2005 results, </a:t>
            </a:r>
            <a:r>
              <a:rPr lang="en-US" sz="1000" b="1" i="1" dirty="0"/>
              <a:t>J. Climate</a:t>
            </a:r>
            <a:r>
              <a:rPr lang="en-US" sz="1000" b="1" dirty="0"/>
              <a:t>, </a:t>
            </a:r>
            <a:r>
              <a:rPr lang="en-US" sz="1000" b="1" dirty="0" smtClean="0"/>
              <a:t>doi:</a:t>
            </a:r>
            <a:r>
              <a:rPr lang="en-US" sz="1000" b="1" dirty="0"/>
              <a:t>10.1175/JCLI-D-12-</a:t>
            </a:r>
            <a:r>
              <a:rPr lang="en-US" sz="1000" b="1" dirty="0" smtClean="0"/>
              <a:t>00615.1.  </a:t>
            </a:r>
            <a:endParaRPr lang="en-US" sz="1000" b="1" dirty="0"/>
          </a:p>
        </p:txBody>
      </p:sp>
      <p:sp>
        <p:nvSpPr>
          <p:cNvPr id="13" name="TextBox 27"/>
          <p:cNvSpPr txBox="1">
            <a:spLocks noChangeArrowheads="1"/>
          </p:cNvSpPr>
          <p:nvPr/>
        </p:nvSpPr>
        <p:spPr bwMode="auto">
          <a:xfrm>
            <a:off x="4267200" y="3429000"/>
            <a:ext cx="480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66FF"/>
                </a:solidFill>
              </a:rPr>
              <a:t>Greenland ice </a:t>
            </a:r>
            <a:r>
              <a:rPr lang="en-US" sz="1400" dirty="0" smtClean="0">
                <a:solidFill>
                  <a:srgbClr val="0066FF"/>
                </a:solidFill>
              </a:rPr>
              <a:t>sheet mean SMB (mm/</a:t>
            </a:r>
            <a:r>
              <a:rPr lang="en-US" sz="1400" dirty="0" err="1" smtClean="0">
                <a:solidFill>
                  <a:srgbClr val="0066FF"/>
                </a:solidFill>
              </a:rPr>
              <a:t>yr</a:t>
            </a:r>
            <a:r>
              <a:rPr lang="en-US" sz="1400" dirty="0" smtClean="0">
                <a:solidFill>
                  <a:srgbClr val="0066FF"/>
                </a:solidFill>
              </a:rPr>
              <a:t>), 1960-2005: (</a:t>
            </a:r>
            <a:r>
              <a:rPr lang="en-US" sz="1400" dirty="0">
                <a:solidFill>
                  <a:srgbClr val="0066FF"/>
                </a:solidFill>
              </a:rPr>
              <a:t>a</a:t>
            </a:r>
            <a:r>
              <a:rPr lang="en-US" sz="1400" dirty="0" smtClean="0">
                <a:solidFill>
                  <a:srgbClr val="0066FF"/>
                </a:solidFill>
              </a:rPr>
              <a:t>) on CLM grid, (b) downscaled to ice sheet grid, (c) from RACMO2.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8872" y="838200"/>
            <a:ext cx="4268428" cy="2438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7200" y="914401"/>
            <a:ext cx="381000" cy="23622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4477</TotalTime>
  <Words>269</Words>
  <Application>Microsoft Macintosh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William Lipscomb</cp:lastModifiedBy>
  <cp:revision>87</cp:revision>
  <dcterms:created xsi:type="dcterms:W3CDTF">2010-09-02T17:02:09Z</dcterms:created>
  <dcterms:modified xsi:type="dcterms:W3CDTF">2013-06-19T15:41:07Z</dcterms:modified>
</cp:coreProperties>
</file>