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3E69C-F7C3-4394-9553-2F7138C63B57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F3B78-67CA-4084-99E7-10B6493BA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1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4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3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0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6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4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2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0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1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0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FEC0E-A02B-40B3-8EC2-2D1D287B75A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7B8E8-5F46-4F7B-8149-34F5D14CA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2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3"/>
          <p:cNvSpPr txBox="1"/>
          <p:nvPr/>
        </p:nvSpPr>
        <p:spPr>
          <a:xfrm>
            <a:off x="115227" y="0"/>
            <a:ext cx="90171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>
                <a:solidFill>
                  <a:schemeClr val="accent5">
                    <a:lumMod val="75000"/>
                    <a:alpha val="80000"/>
                  </a:schemeClr>
                </a:solidFill>
                <a:latin typeface="Gill Sans"/>
                <a:cs typeface="Gill Sans"/>
              </a:rPr>
              <a:t>Variations of CCSM3 Feedbacks with CO</a:t>
            </a:r>
            <a:r>
              <a:rPr lang="en-US" sz="2200" b="1" baseline="-25000" dirty="0">
                <a:solidFill>
                  <a:schemeClr val="accent5">
                    <a:lumMod val="75000"/>
                    <a:alpha val="80000"/>
                  </a:schemeClr>
                </a:solidFill>
                <a:latin typeface="Gill Sans"/>
                <a:cs typeface="Gill Sans"/>
              </a:rPr>
              <a:t>2</a:t>
            </a:r>
            <a:r>
              <a:rPr lang="en-US" sz="2200" b="1" dirty="0">
                <a:solidFill>
                  <a:schemeClr val="accent5">
                    <a:lumMod val="75000"/>
                    <a:alpha val="80000"/>
                  </a:schemeClr>
                </a:solidFill>
                <a:latin typeface="Gill Sans"/>
                <a:cs typeface="Gill Sans"/>
              </a:rPr>
              <a:t> Forcing</a:t>
            </a:r>
            <a:endParaRPr lang="en-US" sz="2200" b="1" dirty="0">
              <a:solidFill>
                <a:schemeClr val="accent5">
                  <a:lumMod val="75000"/>
                  <a:alpha val="8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136" name="TextBox 4"/>
          <p:cNvSpPr txBox="1"/>
          <p:nvPr/>
        </p:nvSpPr>
        <p:spPr>
          <a:xfrm>
            <a:off x="191807" y="6085199"/>
            <a:ext cx="8952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Gill Sans Light"/>
                <a:cs typeface="Gill Sans Light"/>
              </a:rPr>
              <a:t>Jonko, A., K. Shell, B. Sanderson and G. </a:t>
            </a:r>
            <a:r>
              <a:rPr lang="en-US" sz="1100" dirty="0" err="1">
                <a:latin typeface="Gill Sans Light"/>
                <a:cs typeface="Gill Sans Light"/>
              </a:rPr>
              <a:t>Danabasoglu</a:t>
            </a:r>
            <a:r>
              <a:rPr lang="en-US" sz="1100" dirty="0">
                <a:latin typeface="Gill Sans Light"/>
                <a:cs typeface="Gill Sans Light"/>
              </a:rPr>
              <a:t>, 2013:  </a:t>
            </a:r>
            <a:r>
              <a:rPr lang="en-US" sz="1100" dirty="0">
                <a:latin typeface="Gill Sans Light"/>
                <a:cs typeface="Gill Sans Light"/>
              </a:rPr>
              <a:t>Climate Feedbacks in CCSM3 under Changing CO</a:t>
            </a:r>
            <a:r>
              <a:rPr lang="en-US" sz="1100" baseline="-25000" dirty="0">
                <a:latin typeface="Gill Sans Light"/>
                <a:cs typeface="Gill Sans Light"/>
              </a:rPr>
              <a:t>2</a:t>
            </a:r>
            <a:r>
              <a:rPr lang="en-US" sz="1100" dirty="0">
                <a:latin typeface="Gill Sans Light"/>
                <a:cs typeface="Gill Sans Light"/>
              </a:rPr>
              <a:t> Forcing. </a:t>
            </a:r>
            <a:r>
              <a:rPr lang="en-US" sz="1100" dirty="0">
                <a:latin typeface="Gill Sans Light"/>
                <a:cs typeface="Gill Sans Light"/>
              </a:rPr>
              <a:t>Part </a:t>
            </a:r>
            <a:r>
              <a:rPr lang="en-US" sz="1100" dirty="0">
                <a:latin typeface="Gill Sans Light"/>
                <a:cs typeface="Gill Sans Light"/>
              </a:rPr>
              <a:t>II: </a:t>
            </a:r>
            <a:r>
              <a:rPr lang="en-US" sz="1100" dirty="0">
                <a:latin typeface="Gill Sans Light"/>
                <a:cs typeface="Gill Sans Light"/>
              </a:rPr>
              <a:t> </a:t>
            </a:r>
          </a:p>
          <a:p>
            <a:r>
              <a:rPr lang="en-US" sz="1100" dirty="0">
                <a:latin typeface="Gill Sans Light"/>
                <a:cs typeface="Gill Sans Light"/>
              </a:rPr>
              <a:t>Variation of </a:t>
            </a:r>
            <a:r>
              <a:rPr lang="en-US" sz="1100" dirty="0">
                <a:latin typeface="Gill Sans Light"/>
                <a:cs typeface="Gill Sans Light"/>
              </a:rPr>
              <a:t>Climate Feedbacks and Sensitivity with </a:t>
            </a:r>
            <a:r>
              <a:rPr lang="en-US" sz="1100" dirty="0">
                <a:latin typeface="Gill Sans Light"/>
                <a:cs typeface="Gill Sans Light"/>
              </a:rPr>
              <a:t>Forcing, </a:t>
            </a:r>
            <a:r>
              <a:rPr lang="en-US" sz="1100" i="1" dirty="0">
                <a:latin typeface="Gill Sans Light"/>
                <a:cs typeface="Gill Sans Light"/>
              </a:rPr>
              <a:t>J. </a:t>
            </a:r>
            <a:r>
              <a:rPr lang="en-US" sz="1100" i="1" dirty="0" err="1">
                <a:latin typeface="Gill Sans Light"/>
                <a:cs typeface="Gill Sans Light"/>
              </a:rPr>
              <a:t>Clim</a:t>
            </a:r>
            <a:r>
              <a:rPr lang="en-US" sz="1100" dirty="0">
                <a:latin typeface="Gill Sans Light"/>
                <a:cs typeface="Gill Sans Light"/>
              </a:rPr>
              <a:t>, </a:t>
            </a:r>
            <a:r>
              <a:rPr lang="en-US" sz="1100" b="1" dirty="0">
                <a:latin typeface="Gill Sans Light"/>
                <a:cs typeface="Gill Sans Light"/>
              </a:rPr>
              <a:t>26</a:t>
            </a:r>
            <a:r>
              <a:rPr lang="en-US" sz="1100" dirty="0">
                <a:latin typeface="Gill Sans Light"/>
                <a:cs typeface="Gill Sans Light"/>
              </a:rPr>
              <a:t>, 2784 – 2795</a:t>
            </a:r>
            <a:r>
              <a:rPr lang="en-US" sz="1100" dirty="0"/>
              <a:t>.</a:t>
            </a:r>
            <a:endParaRPr lang="en-US" sz="1100" dirty="0"/>
          </a:p>
        </p:txBody>
      </p:sp>
      <p:sp>
        <p:nvSpPr>
          <p:cNvPr id="137" name="Rectangle 136"/>
          <p:cNvSpPr/>
          <p:nvPr/>
        </p:nvSpPr>
        <p:spPr>
          <a:xfrm>
            <a:off x="115227" y="6064299"/>
            <a:ext cx="9017199" cy="55804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8" name="TextBox 17"/>
          <p:cNvSpPr txBox="1"/>
          <p:nvPr/>
        </p:nvSpPr>
        <p:spPr>
          <a:xfrm>
            <a:off x="4758498" y="4177412"/>
            <a:ext cx="2451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rgbClr val="604A7B">
                    <a:alpha val="80000"/>
                  </a:srgbClr>
                </a:solidFill>
                <a:latin typeface="Gill Sans"/>
                <a:cs typeface="Gill Sans"/>
              </a:rPr>
              <a:t>Impact/Results</a:t>
            </a:r>
            <a:endParaRPr lang="en-US" sz="1400" b="1" dirty="0">
              <a:solidFill>
                <a:srgbClr val="604A7B">
                  <a:alpha val="80000"/>
                </a:srgbClr>
              </a:solidFill>
              <a:latin typeface="Gill Sans"/>
              <a:cs typeface="Gill Sans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15227" y="0"/>
            <a:ext cx="9017198" cy="55401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115227" y="747457"/>
            <a:ext cx="4237782" cy="511529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4552787" y="2134114"/>
            <a:ext cx="4579639" cy="181200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2" name="Rectangle 141"/>
          <p:cNvSpPr/>
          <p:nvPr/>
        </p:nvSpPr>
        <p:spPr>
          <a:xfrm>
            <a:off x="4552787" y="752701"/>
            <a:ext cx="4579639" cy="118796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4552787" y="4140993"/>
            <a:ext cx="4579639" cy="172175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4" name="TextBox 15"/>
          <p:cNvSpPr txBox="1"/>
          <p:nvPr/>
        </p:nvSpPr>
        <p:spPr>
          <a:xfrm>
            <a:off x="4758498" y="797630"/>
            <a:ext cx="245123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accent4">
                    <a:lumMod val="75000"/>
                    <a:alpha val="80000"/>
                  </a:schemeClr>
                </a:solidFill>
                <a:latin typeface="Gill Sans"/>
                <a:cs typeface="Gill Sans"/>
              </a:rPr>
              <a:t>Objective</a:t>
            </a:r>
            <a:endParaRPr lang="en-US" sz="1400" b="1" dirty="0">
              <a:solidFill>
                <a:schemeClr val="accent4">
                  <a:lumMod val="75000"/>
                  <a:alpha val="80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145" name="TextBox 16"/>
          <p:cNvSpPr txBox="1"/>
          <p:nvPr/>
        </p:nvSpPr>
        <p:spPr>
          <a:xfrm>
            <a:off x="4758498" y="2176189"/>
            <a:ext cx="2451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rgbClr val="604A7B">
                    <a:alpha val="80000"/>
                  </a:srgbClr>
                </a:solidFill>
                <a:latin typeface="Gill Sans"/>
                <a:cs typeface="Gill Sans"/>
              </a:rPr>
              <a:t>Approach </a:t>
            </a:r>
            <a:endParaRPr lang="en-US" sz="1400" b="1" dirty="0">
              <a:solidFill>
                <a:srgbClr val="604A7B">
                  <a:alpha val="80000"/>
                </a:srgbClr>
              </a:solidFill>
              <a:latin typeface="Gill Sans"/>
              <a:cs typeface="Gill Sans"/>
            </a:endParaRPr>
          </a:p>
        </p:txBody>
      </p:sp>
      <p:sp>
        <p:nvSpPr>
          <p:cNvPr id="146" name="TextBox 51"/>
          <p:cNvSpPr txBox="1"/>
          <p:nvPr/>
        </p:nvSpPr>
        <p:spPr>
          <a:xfrm>
            <a:off x="349508" y="5081550"/>
            <a:ext cx="3820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latin typeface="Gill Sans"/>
                <a:cs typeface="Gill Sans"/>
              </a:rPr>
              <a:t>Figure: </a:t>
            </a:r>
            <a:r>
              <a:rPr lang="en-US" sz="800" dirty="0">
                <a:latin typeface="Gill Sans Light"/>
                <a:cs typeface="Gill Sans Light"/>
              </a:rPr>
              <a:t>H</a:t>
            </a:r>
            <a:r>
              <a:rPr lang="en-US" sz="800" dirty="0">
                <a:latin typeface="Gill Sans Light"/>
                <a:cs typeface="Gill Sans Light"/>
              </a:rPr>
              <a:t>istograms </a:t>
            </a:r>
            <a:r>
              <a:rPr lang="en-US" sz="800" dirty="0">
                <a:latin typeface="Gill Sans Light"/>
                <a:cs typeface="Gill Sans Light"/>
              </a:rPr>
              <a:t>of feedbacks and climate </a:t>
            </a:r>
            <a:r>
              <a:rPr lang="en-US" sz="800" dirty="0">
                <a:latin typeface="Gill Sans Light"/>
                <a:cs typeface="Gill Sans Light"/>
              </a:rPr>
              <a:t>sensitivity, </a:t>
            </a:r>
            <a:r>
              <a:rPr lang="en-US" sz="800" dirty="0">
                <a:latin typeface="Gill Sans Light"/>
                <a:cs typeface="Gill Sans Light"/>
              </a:rPr>
              <a:t>for the </a:t>
            </a:r>
            <a:r>
              <a:rPr lang="en-US" sz="800" dirty="0">
                <a:latin typeface="Gill Sans Light"/>
                <a:cs typeface="Gill Sans Light"/>
              </a:rPr>
              <a:t>three CO</a:t>
            </a:r>
            <a:r>
              <a:rPr lang="en-US" sz="800" baseline="-25000" dirty="0">
                <a:latin typeface="Gill Sans Light"/>
                <a:cs typeface="Gill Sans Light"/>
              </a:rPr>
              <a:t>2</a:t>
            </a:r>
            <a:r>
              <a:rPr lang="en-US" sz="800" dirty="0">
                <a:latin typeface="Gill Sans Light"/>
                <a:cs typeface="Gill Sans Light"/>
              </a:rPr>
              <a:t> doublings. 30</a:t>
            </a:r>
            <a:r>
              <a:rPr lang="en-US" sz="800" dirty="0">
                <a:latin typeface="Gill Sans Light"/>
                <a:cs typeface="Gill Sans Light"/>
              </a:rPr>
              <a:t>-</a:t>
            </a:r>
            <a:r>
              <a:rPr lang="en-US" sz="800" dirty="0">
                <a:latin typeface="Gill Sans Light"/>
                <a:cs typeface="Gill Sans Light"/>
              </a:rPr>
              <a:t>year running averages for </a:t>
            </a:r>
            <a:r>
              <a:rPr lang="en-US" sz="800" dirty="0">
                <a:latin typeface="Gill Sans Light"/>
                <a:cs typeface="Gill Sans Light"/>
              </a:rPr>
              <a:t>model years 431–1450. </a:t>
            </a:r>
            <a:r>
              <a:rPr lang="en-US" sz="800" dirty="0">
                <a:latin typeface="Gill Sans Light"/>
                <a:cs typeface="Gill Sans Light"/>
              </a:rPr>
              <a:t> Boxes </a:t>
            </a:r>
            <a:r>
              <a:rPr lang="en-US" sz="800" dirty="0">
                <a:latin typeface="Gill Sans Light"/>
                <a:cs typeface="Gill Sans Light"/>
              </a:rPr>
              <a:t>above the histograms represent sample means, and error bars to either side of boxes are </a:t>
            </a:r>
            <a:r>
              <a:rPr lang="en-US" sz="800" dirty="0">
                <a:latin typeface="Gill Sans Light"/>
                <a:cs typeface="Gill Sans Light"/>
              </a:rPr>
              <a:t>standard deviations.</a:t>
            </a:r>
            <a:endParaRPr lang="en-US" sz="800" dirty="0">
              <a:latin typeface="Gill Sans Light"/>
              <a:cs typeface="Gill Sans Light"/>
            </a:endParaRPr>
          </a:p>
        </p:txBody>
      </p:sp>
      <p:grpSp>
        <p:nvGrpSpPr>
          <p:cNvPr id="147" name="Group 146"/>
          <p:cNvGrpSpPr/>
          <p:nvPr/>
        </p:nvGrpSpPr>
        <p:grpSpPr>
          <a:xfrm>
            <a:off x="203380" y="857152"/>
            <a:ext cx="4103802" cy="3856141"/>
            <a:chOff x="393143" y="913249"/>
            <a:chExt cx="3862781" cy="3827794"/>
          </a:xfrm>
        </p:grpSpPr>
        <p:grpSp>
          <p:nvGrpSpPr>
            <p:cNvPr id="159" name="Group 158"/>
            <p:cNvGrpSpPr/>
            <p:nvPr/>
          </p:nvGrpSpPr>
          <p:grpSpPr>
            <a:xfrm>
              <a:off x="393143" y="913249"/>
              <a:ext cx="3862781" cy="3827794"/>
              <a:chOff x="393143" y="913249"/>
              <a:chExt cx="3862781" cy="3827794"/>
            </a:xfrm>
          </p:grpSpPr>
          <p:grpSp>
            <p:nvGrpSpPr>
              <p:cNvPr id="173" name="Group 172"/>
              <p:cNvGrpSpPr/>
              <p:nvPr/>
            </p:nvGrpSpPr>
            <p:grpSpPr>
              <a:xfrm>
                <a:off x="393143" y="1016932"/>
                <a:ext cx="3862781" cy="3724111"/>
                <a:chOff x="393143" y="1016932"/>
                <a:chExt cx="3862781" cy="372411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2816488" y="4188338"/>
                  <a:ext cx="133350" cy="117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sp>
              <p:nvSpPr>
                <p:cNvPr id="194" name="Rectangle 193"/>
                <p:cNvSpPr/>
                <p:nvPr/>
              </p:nvSpPr>
              <p:spPr>
                <a:xfrm>
                  <a:off x="1092201" y="4188338"/>
                  <a:ext cx="133350" cy="117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pic>
              <p:nvPicPr>
                <p:cNvPr id="195" name="Picture 194" descr="Screen Shot 2013-03-07 at 4.18.55 PM.pn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3143" y="1040167"/>
                  <a:ext cx="1946615" cy="1839633"/>
                </a:xfrm>
                <a:prstGeom prst="rect">
                  <a:avLst/>
                </a:prstGeom>
              </p:spPr>
            </p:pic>
            <p:pic>
              <p:nvPicPr>
                <p:cNvPr id="196" name="Picture 195" descr="Screen Shot 2013-03-07 at 4.18.11 PM.png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3143" y="2879800"/>
                  <a:ext cx="3862781" cy="1861243"/>
                </a:xfrm>
                <a:prstGeom prst="rect">
                  <a:avLst/>
                </a:prstGeom>
              </p:spPr>
            </p:pic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641351" y="2776117"/>
                  <a:ext cx="1641475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2309092" y="1422558"/>
                  <a:ext cx="0" cy="6699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99" name="Picture 198" descr="Screen Shot 2013-03-07 at 4.17.19 PM.png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19986" y="1016932"/>
                  <a:ext cx="1900034" cy="1862869"/>
                </a:xfrm>
                <a:prstGeom prst="rect">
                  <a:avLst/>
                </a:prstGeom>
              </p:spPr>
            </p:pic>
          </p:grpSp>
          <p:sp>
            <p:nvSpPr>
              <p:cNvPr id="174" name="Rectangle 173"/>
              <p:cNvSpPr/>
              <p:nvPr/>
            </p:nvSpPr>
            <p:spPr>
              <a:xfrm>
                <a:off x="2663825" y="2838450"/>
                <a:ext cx="127000" cy="1111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752475" y="990600"/>
                <a:ext cx="120650" cy="1365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752475" y="2838450"/>
                <a:ext cx="142875" cy="1111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77" name="TextBox 55"/>
              <p:cNvSpPr txBox="1"/>
              <p:nvPr/>
            </p:nvSpPr>
            <p:spPr>
              <a:xfrm>
                <a:off x="673362" y="913249"/>
                <a:ext cx="473076" cy="213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800" dirty="0"/>
                  <a:t>(a)</a:t>
                </a:r>
                <a:endParaRPr lang="en-US" sz="800" dirty="0"/>
              </a:p>
            </p:txBody>
          </p:sp>
          <p:sp>
            <p:nvSpPr>
              <p:cNvPr id="178" name="TextBox 56"/>
              <p:cNvSpPr txBox="1"/>
              <p:nvPr/>
            </p:nvSpPr>
            <p:spPr>
              <a:xfrm>
                <a:off x="673362" y="2776118"/>
                <a:ext cx="473076" cy="213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800" dirty="0"/>
                  <a:t>(c)</a:t>
                </a:r>
                <a:endParaRPr lang="en-US" sz="800" dirty="0"/>
              </a:p>
            </p:txBody>
          </p:sp>
          <p:sp>
            <p:nvSpPr>
              <p:cNvPr id="179" name="TextBox 57"/>
              <p:cNvSpPr txBox="1"/>
              <p:nvPr/>
            </p:nvSpPr>
            <p:spPr>
              <a:xfrm>
                <a:off x="2579950" y="2776118"/>
                <a:ext cx="473076" cy="213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800" dirty="0"/>
                  <a:t>(d)</a:t>
                </a:r>
                <a:endParaRPr lang="en-US" sz="800" dirty="0"/>
              </a:p>
            </p:txBody>
          </p:sp>
          <p:sp>
            <p:nvSpPr>
              <p:cNvPr id="180" name="Freeform 179"/>
              <p:cNvSpPr/>
              <p:nvPr/>
            </p:nvSpPr>
            <p:spPr>
              <a:xfrm>
                <a:off x="850900" y="1330325"/>
                <a:ext cx="231775" cy="1165225"/>
              </a:xfrm>
              <a:custGeom>
                <a:avLst/>
                <a:gdLst>
                  <a:gd name="connsiteX0" fmla="*/ 231775 w 231775"/>
                  <a:gd name="connsiteY0" fmla="*/ 1162050 h 1165225"/>
                  <a:gd name="connsiteX1" fmla="*/ 228600 w 231775"/>
                  <a:gd name="connsiteY1" fmla="*/ 1022350 h 1165225"/>
                  <a:gd name="connsiteX2" fmla="*/ 152400 w 231775"/>
                  <a:gd name="connsiteY2" fmla="*/ 1022350 h 1165225"/>
                  <a:gd name="connsiteX3" fmla="*/ 152400 w 231775"/>
                  <a:gd name="connsiteY3" fmla="*/ 0 h 1165225"/>
                  <a:gd name="connsiteX4" fmla="*/ 76200 w 231775"/>
                  <a:gd name="connsiteY4" fmla="*/ 0 h 1165225"/>
                  <a:gd name="connsiteX5" fmla="*/ 79375 w 231775"/>
                  <a:gd name="connsiteY5" fmla="*/ 898525 h 1165225"/>
                  <a:gd name="connsiteX6" fmla="*/ 0 w 231775"/>
                  <a:gd name="connsiteY6" fmla="*/ 898525 h 1165225"/>
                  <a:gd name="connsiteX7" fmla="*/ 0 w 231775"/>
                  <a:gd name="connsiteY7" fmla="*/ 1165225 h 1165225"/>
                  <a:gd name="connsiteX8" fmla="*/ 231775 w 231775"/>
                  <a:gd name="connsiteY8" fmla="*/ 1162050 h 1165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31775" h="1165225">
                    <a:moveTo>
                      <a:pt x="231775" y="1162050"/>
                    </a:moveTo>
                    <a:cubicBezTo>
                      <a:pt x="230717" y="1115483"/>
                      <a:pt x="229658" y="1068917"/>
                      <a:pt x="228600" y="1022350"/>
                    </a:cubicBezTo>
                    <a:lnTo>
                      <a:pt x="152400" y="1022350"/>
                    </a:lnTo>
                    <a:lnTo>
                      <a:pt x="152400" y="0"/>
                    </a:lnTo>
                    <a:lnTo>
                      <a:pt x="76200" y="0"/>
                    </a:lnTo>
                    <a:cubicBezTo>
                      <a:pt x="77258" y="299508"/>
                      <a:pt x="78317" y="599017"/>
                      <a:pt x="79375" y="898525"/>
                    </a:cubicBezTo>
                    <a:lnTo>
                      <a:pt x="0" y="898525"/>
                    </a:lnTo>
                    <a:lnTo>
                      <a:pt x="0" y="1165225"/>
                    </a:lnTo>
                    <a:lnTo>
                      <a:pt x="231775" y="1162050"/>
                    </a:lnTo>
                    <a:close/>
                  </a:path>
                </a:pathLst>
              </a:custGeom>
              <a:solidFill>
                <a:srgbClr val="FF8832">
                  <a:alpha val="7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1" name="Freeform 180"/>
              <p:cNvSpPr/>
              <p:nvPr/>
            </p:nvSpPr>
            <p:spPr>
              <a:xfrm>
                <a:off x="1384300" y="1800225"/>
                <a:ext cx="381000" cy="698500"/>
              </a:xfrm>
              <a:custGeom>
                <a:avLst/>
                <a:gdLst>
                  <a:gd name="connsiteX0" fmla="*/ 0 w 381000"/>
                  <a:gd name="connsiteY0" fmla="*/ 698500 h 698500"/>
                  <a:gd name="connsiteX1" fmla="*/ 0 w 381000"/>
                  <a:gd name="connsiteY1" fmla="*/ 660400 h 698500"/>
                  <a:gd name="connsiteX2" fmla="*/ 73025 w 381000"/>
                  <a:gd name="connsiteY2" fmla="*/ 660400 h 698500"/>
                  <a:gd name="connsiteX3" fmla="*/ 76200 w 381000"/>
                  <a:gd name="connsiteY3" fmla="*/ 565150 h 698500"/>
                  <a:gd name="connsiteX4" fmla="*/ 152400 w 381000"/>
                  <a:gd name="connsiteY4" fmla="*/ 565150 h 698500"/>
                  <a:gd name="connsiteX5" fmla="*/ 152400 w 381000"/>
                  <a:gd name="connsiteY5" fmla="*/ 174625 h 698500"/>
                  <a:gd name="connsiteX6" fmla="*/ 225425 w 381000"/>
                  <a:gd name="connsiteY6" fmla="*/ 174625 h 698500"/>
                  <a:gd name="connsiteX7" fmla="*/ 225425 w 381000"/>
                  <a:gd name="connsiteY7" fmla="*/ 0 h 698500"/>
                  <a:gd name="connsiteX8" fmla="*/ 304800 w 381000"/>
                  <a:gd name="connsiteY8" fmla="*/ 0 h 698500"/>
                  <a:gd name="connsiteX9" fmla="*/ 304800 w 381000"/>
                  <a:gd name="connsiteY9" fmla="*/ 488950 h 698500"/>
                  <a:gd name="connsiteX10" fmla="*/ 381000 w 381000"/>
                  <a:gd name="connsiteY10" fmla="*/ 488950 h 698500"/>
                  <a:gd name="connsiteX11" fmla="*/ 381000 w 381000"/>
                  <a:gd name="connsiteY11" fmla="*/ 695325 h 698500"/>
                  <a:gd name="connsiteX12" fmla="*/ 0 w 381000"/>
                  <a:gd name="connsiteY12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81000" h="698500">
                    <a:moveTo>
                      <a:pt x="0" y="698500"/>
                    </a:moveTo>
                    <a:lnTo>
                      <a:pt x="0" y="660400"/>
                    </a:lnTo>
                    <a:lnTo>
                      <a:pt x="73025" y="660400"/>
                    </a:lnTo>
                    <a:lnTo>
                      <a:pt x="76200" y="565150"/>
                    </a:lnTo>
                    <a:lnTo>
                      <a:pt x="152400" y="565150"/>
                    </a:lnTo>
                    <a:lnTo>
                      <a:pt x="152400" y="174625"/>
                    </a:lnTo>
                    <a:lnTo>
                      <a:pt x="225425" y="174625"/>
                    </a:lnTo>
                    <a:lnTo>
                      <a:pt x="225425" y="0"/>
                    </a:lnTo>
                    <a:lnTo>
                      <a:pt x="304800" y="0"/>
                    </a:lnTo>
                    <a:lnTo>
                      <a:pt x="304800" y="488950"/>
                    </a:lnTo>
                    <a:lnTo>
                      <a:pt x="381000" y="488950"/>
                    </a:lnTo>
                    <a:lnTo>
                      <a:pt x="381000" y="695325"/>
                    </a:lnTo>
                    <a:lnTo>
                      <a:pt x="0" y="69850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2" name="Freeform 181"/>
              <p:cNvSpPr/>
              <p:nvPr/>
            </p:nvSpPr>
            <p:spPr>
              <a:xfrm>
                <a:off x="1835150" y="1692275"/>
                <a:ext cx="304800" cy="803275"/>
              </a:xfrm>
              <a:custGeom>
                <a:avLst/>
                <a:gdLst>
                  <a:gd name="connsiteX0" fmla="*/ 304800 w 304800"/>
                  <a:gd name="connsiteY0" fmla="*/ 803275 h 803275"/>
                  <a:gd name="connsiteX1" fmla="*/ 301625 w 304800"/>
                  <a:gd name="connsiteY1" fmla="*/ 485775 h 803275"/>
                  <a:gd name="connsiteX2" fmla="*/ 225425 w 304800"/>
                  <a:gd name="connsiteY2" fmla="*/ 485775 h 803275"/>
                  <a:gd name="connsiteX3" fmla="*/ 228600 w 304800"/>
                  <a:gd name="connsiteY3" fmla="*/ 0 h 803275"/>
                  <a:gd name="connsiteX4" fmla="*/ 155575 w 304800"/>
                  <a:gd name="connsiteY4" fmla="*/ 0 h 803275"/>
                  <a:gd name="connsiteX5" fmla="*/ 155575 w 304800"/>
                  <a:gd name="connsiteY5" fmla="*/ 428625 h 803275"/>
                  <a:gd name="connsiteX6" fmla="*/ 76200 w 304800"/>
                  <a:gd name="connsiteY6" fmla="*/ 428625 h 803275"/>
                  <a:gd name="connsiteX7" fmla="*/ 76200 w 304800"/>
                  <a:gd name="connsiteY7" fmla="*/ 727075 h 803275"/>
                  <a:gd name="connsiteX8" fmla="*/ 0 w 304800"/>
                  <a:gd name="connsiteY8" fmla="*/ 727075 h 803275"/>
                  <a:gd name="connsiteX9" fmla="*/ 0 w 304800"/>
                  <a:gd name="connsiteY9" fmla="*/ 800100 h 803275"/>
                  <a:gd name="connsiteX10" fmla="*/ 304800 w 304800"/>
                  <a:gd name="connsiteY10" fmla="*/ 803275 h 803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4800" h="803275">
                    <a:moveTo>
                      <a:pt x="304800" y="803275"/>
                    </a:moveTo>
                    <a:cubicBezTo>
                      <a:pt x="303742" y="697442"/>
                      <a:pt x="302683" y="591608"/>
                      <a:pt x="301625" y="485775"/>
                    </a:cubicBezTo>
                    <a:lnTo>
                      <a:pt x="225425" y="485775"/>
                    </a:lnTo>
                    <a:cubicBezTo>
                      <a:pt x="226483" y="323850"/>
                      <a:pt x="227542" y="161925"/>
                      <a:pt x="228600" y="0"/>
                    </a:cubicBezTo>
                    <a:lnTo>
                      <a:pt x="155575" y="0"/>
                    </a:lnTo>
                    <a:lnTo>
                      <a:pt x="155575" y="428625"/>
                    </a:lnTo>
                    <a:lnTo>
                      <a:pt x="76200" y="428625"/>
                    </a:lnTo>
                    <a:lnTo>
                      <a:pt x="76200" y="727075"/>
                    </a:lnTo>
                    <a:lnTo>
                      <a:pt x="0" y="727075"/>
                    </a:lnTo>
                    <a:lnTo>
                      <a:pt x="0" y="800100"/>
                    </a:lnTo>
                    <a:lnTo>
                      <a:pt x="304800" y="803275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3" name="Freeform 182"/>
              <p:cNvSpPr/>
              <p:nvPr/>
            </p:nvSpPr>
            <p:spPr>
              <a:xfrm>
                <a:off x="809625" y="3451225"/>
                <a:ext cx="542925" cy="892175"/>
              </a:xfrm>
              <a:custGeom>
                <a:avLst/>
                <a:gdLst>
                  <a:gd name="connsiteX0" fmla="*/ 0 w 542925"/>
                  <a:gd name="connsiteY0" fmla="*/ 889000 h 892175"/>
                  <a:gd name="connsiteX1" fmla="*/ 0 w 542925"/>
                  <a:gd name="connsiteY1" fmla="*/ 796925 h 892175"/>
                  <a:gd name="connsiteX2" fmla="*/ 50800 w 542925"/>
                  <a:gd name="connsiteY2" fmla="*/ 800100 h 892175"/>
                  <a:gd name="connsiteX3" fmla="*/ 50800 w 542925"/>
                  <a:gd name="connsiteY3" fmla="*/ 752475 h 892175"/>
                  <a:gd name="connsiteX4" fmla="*/ 101600 w 542925"/>
                  <a:gd name="connsiteY4" fmla="*/ 752475 h 892175"/>
                  <a:gd name="connsiteX5" fmla="*/ 98425 w 542925"/>
                  <a:gd name="connsiteY5" fmla="*/ 517525 h 892175"/>
                  <a:gd name="connsiteX6" fmla="*/ 196850 w 542925"/>
                  <a:gd name="connsiteY6" fmla="*/ 517525 h 892175"/>
                  <a:gd name="connsiteX7" fmla="*/ 200025 w 542925"/>
                  <a:gd name="connsiteY7" fmla="*/ 282575 h 892175"/>
                  <a:gd name="connsiteX8" fmla="*/ 295275 w 542925"/>
                  <a:gd name="connsiteY8" fmla="*/ 285750 h 892175"/>
                  <a:gd name="connsiteX9" fmla="*/ 295275 w 542925"/>
                  <a:gd name="connsiteY9" fmla="*/ 0 h 892175"/>
                  <a:gd name="connsiteX10" fmla="*/ 352425 w 542925"/>
                  <a:gd name="connsiteY10" fmla="*/ 0 h 892175"/>
                  <a:gd name="connsiteX11" fmla="*/ 352425 w 542925"/>
                  <a:gd name="connsiteY11" fmla="*/ 187325 h 892175"/>
                  <a:gd name="connsiteX12" fmla="*/ 393700 w 542925"/>
                  <a:gd name="connsiteY12" fmla="*/ 187325 h 892175"/>
                  <a:gd name="connsiteX13" fmla="*/ 390525 w 542925"/>
                  <a:gd name="connsiteY13" fmla="*/ 422275 h 892175"/>
                  <a:gd name="connsiteX14" fmla="*/ 444500 w 542925"/>
                  <a:gd name="connsiteY14" fmla="*/ 422275 h 892175"/>
                  <a:gd name="connsiteX15" fmla="*/ 444500 w 542925"/>
                  <a:gd name="connsiteY15" fmla="*/ 609600 h 892175"/>
                  <a:gd name="connsiteX16" fmla="*/ 492125 w 542925"/>
                  <a:gd name="connsiteY16" fmla="*/ 612775 h 892175"/>
                  <a:gd name="connsiteX17" fmla="*/ 488950 w 542925"/>
                  <a:gd name="connsiteY17" fmla="*/ 752475 h 892175"/>
                  <a:gd name="connsiteX18" fmla="*/ 539750 w 542925"/>
                  <a:gd name="connsiteY18" fmla="*/ 755650 h 892175"/>
                  <a:gd name="connsiteX19" fmla="*/ 542925 w 542925"/>
                  <a:gd name="connsiteY19" fmla="*/ 892175 h 892175"/>
                  <a:gd name="connsiteX20" fmla="*/ 0 w 542925"/>
                  <a:gd name="connsiteY20" fmla="*/ 889000 h 892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542925" h="892175">
                    <a:moveTo>
                      <a:pt x="0" y="889000"/>
                    </a:moveTo>
                    <a:lnTo>
                      <a:pt x="0" y="796925"/>
                    </a:lnTo>
                    <a:lnTo>
                      <a:pt x="50800" y="800100"/>
                    </a:lnTo>
                    <a:lnTo>
                      <a:pt x="50800" y="752475"/>
                    </a:lnTo>
                    <a:lnTo>
                      <a:pt x="101600" y="752475"/>
                    </a:lnTo>
                    <a:cubicBezTo>
                      <a:pt x="100542" y="674158"/>
                      <a:pt x="99483" y="595842"/>
                      <a:pt x="98425" y="517525"/>
                    </a:cubicBezTo>
                    <a:lnTo>
                      <a:pt x="196850" y="517525"/>
                    </a:lnTo>
                    <a:cubicBezTo>
                      <a:pt x="197908" y="439208"/>
                      <a:pt x="198967" y="360892"/>
                      <a:pt x="200025" y="282575"/>
                    </a:cubicBezTo>
                    <a:lnTo>
                      <a:pt x="295275" y="285750"/>
                    </a:lnTo>
                    <a:lnTo>
                      <a:pt x="295275" y="0"/>
                    </a:lnTo>
                    <a:lnTo>
                      <a:pt x="352425" y="0"/>
                    </a:lnTo>
                    <a:lnTo>
                      <a:pt x="352425" y="187325"/>
                    </a:lnTo>
                    <a:lnTo>
                      <a:pt x="393700" y="187325"/>
                    </a:lnTo>
                    <a:cubicBezTo>
                      <a:pt x="392642" y="265642"/>
                      <a:pt x="391583" y="343958"/>
                      <a:pt x="390525" y="422275"/>
                    </a:cubicBezTo>
                    <a:lnTo>
                      <a:pt x="444500" y="422275"/>
                    </a:lnTo>
                    <a:lnTo>
                      <a:pt x="444500" y="609600"/>
                    </a:lnTo>
                    <a:lnTo>
                      <a:pt x="492125" y="612775"/>
                    </a:lnTo>
                    <a:cubicBezTo>
                      <a:pt x="491067" y="659342"/>
                      <a:pt x="490008" y="705908"/>
                      <a:pt x="488950" y="752475"/>
                    </a:cubicBezTo>
                    <a:lnTo>
                      <a:pt x="539750" y="755650"/>
                    </a:lnTo>
                    <a:cubicBezTo>
                      <a:pt x="540808" y="801158"/>
                      <a:pt x="541867" y="846667"/>
                      <a:pt x="542925" y="892175"/>
                    </a:cubicBezTo>
                    <a:lnTo>
                      <a:pt x="0" y="88900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4" name="Freeform 183"/>
              <p:cNvSpPr/>
              <p:nvPr/>
            </p:nvSpPr>
            <p:spPr>
              <a:xfrm>
                <a:off x="1355725" y="3403600"/>
                <a:ext cx="533400" cy="939800"/>
              </a:xfrm>
              <a:custGeom>
                <a:avLst/>
                <a:gdLst>
                  <a:gd name="connsiteX0" fmla="*/ 533400 w 533400"/>
                  <a:gd name="connsiteY0" fmla="*/ 939800 h 939800"/>
                  <a:gd name="connsiteX1" fmla="*/ 533400 w 533400"/>
                  <a:gd name="connsiteY1" fmla="*/ 854075 h 939800"/>
                  <a:gd name="connsiteX2" fmla="*/ 488950 w 533400"/>
                  <a:gd name="connsiteY2" fmla="*/ 850900 h 939800"/>
                  <a:gd name="connsiteX3" fmla="*/ 485775 w 533400"/>
                  <a:gd name="connsiteY3" fmla="*/ 800100 h 939800"/>
                  <a:gd name="connsiteX4" fmla="*/ 428625 w 533400"/>
                  <a:gd name="connsiteY4" fmla="*/ 803275 h 939800"/>
                  <a:gd name="connsiteX5" fmla="*/ 438150 w 533400"/>
                  <a:gd name="connsiteY5" fmla="*/ 898525 h 939800"/>
                  <a:gd name="connsiteX6" fmla="*/ 384175 w 533400"/>
                  <a:gd name="connsiteY6" fmla="*/ 895350 h 939800"/>
                  <a:gd name="connsiteX7" fmla="*/ 387350 w 533400"/>
                  <a:gd name="connsiteY7" fmla="*/ 800100 h 939800"/>
                  <a:gd name="connsiteX8" fmla="*/ 336550 w 533400"/>
                  <a:gd name="connsiteY8" fmla="*/ 800100 h 939800"/>
                  <a:gd name="connsiteX9" fmla="*/ 339725 w 533400"/>
                  <a:gd name="connsiteY9" fmla="*/ 187325 h 939800"/>
                  <a:gd name="connsiteX10" fmla="*/ 241300 w 533400"/>
                  <a:gd name="connsiteY10" fmla="*/ 187325 h 939800"/>
                  <a:gd name="connsiteX11" fmla="*/ 244475 w 533400"/>
                  <a:gd name="connsiteY11" fmla="*/ 50800 h 939800"/>
                  <a:gd name="connsiteX12" fmla="*/ 190500 w 533400"/>
                  <a:gd name="connsiteY12" fmla="*/ 53975 h 939800"/>
                  <a:gd name="connsiteX13" fmla="*/ 190500 w 533400"/>
                  <a:gd name="connsiteY13" fmla="*/ 0 h 939800"/>
                  <a:gd name="connsiteX14" fmla="*/ 139700 w 533400"/>
                  <a:gd name="connsiteY14" fmla="*/ 3175 h 939800"/>
                  <a:gd name="connsiteX15" fmla="*/ 142875 w 533400"/>
                  <a:gd name="connsiteY15" fmla="*/ 473075 h 939800"/>
                  <a:gd name="connsiteX16" fmla="*/ 95250 w 533400"/>
                  <a:gd name="connsiteY16" fmla="*/ 473075 h 939800"/>
                  <a:gd name="connsiteX17" fmla="*/ 95250 w 533400"/>
                  <a:gd name="connsiteY17" fmla="*/ 657225 h 939800"/>
                  <a:gd name="connsiteX18" fmla="*/ 41275 w 533400"/>
                  <a:gd name="connsiteY18" fmla="*/ 657225 h 939800"/>
                  <a:gd name="connsiteX19" fmla="*/ 44450 w 533400"/>
                  <a:gd name="connsiteY19" fmla="*/ 796925 h 939800"/>
                  <a:gd name="connsiteX20" fmla="*/ 0 w 533400"/>
                  <a:gd name="connsiteY20" fmla="*/ 800100 h 939800"/>
                  <a:gd name="connsiteX21" fmla="*/ 0 w 533400"/>
                  <a:gd name="connsiteY21" fmla="*/ 939800 h 939800"/>
                  <a:gd name="connsiteX22" fmla="*/ 533400 w 533400"/>
                  <a:gd name="connsiteY22" fmla="*/ 939800 h 939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533400" h="939800">
                    <a:moveTo>
                      <a:pt x="533400" y="939800"/>
                    </a:moveTo>
                    <a:lnTo>
                      <a:pt x="533400" y="854075"/>
                    </a:lnTo>
                    <a:lnTo>
                      <a:pt x="488950" y="850900"/>
                    </a:lnTo>
                    <a:lnTo>
                      <a:pt x="485775" y="800100"/>
                    </a:lnTo>
                    <a:lnTo>
                      <a:pt x="428625" y="803275"/>
                    </a:lnTo>
                    <a:lnTo>
                      <a:pt x="438150" y="898525"/>
                    </a:lnTo>
                    <a:lnTo>
                      <a:pt x="384175" y="895350"/>
                    </a:lnTo>
                    <a:lnTo>
                      <a:pt x="387350" y="800100"/>
                    </a:lnTo>
                    <a:lnTo>
                      <a:pt x="336550" y="800100"/>
                    </a:lnTo>
                    <a:cubicBezTo>
                      <a:pt x="337608" y="595842"/>
                      <a:pt x="338667" y="391583"/>
                      <a:pt x="339725" y="187325"/>
                    </a:cubicBezTo>
                    <a:lnTo>
                      <a:pt x="241300" y="187325"/>
                    </a:lnTo>
                    <a:cubicBezTo>
                      <a:pt x="242358" y="141817"/>
                      <a:pt x="243417" y="96308"/>
                      <a:pt x="244475" y="50800"/>
                    </a:cubicBezTo>
                    <a:lnTo>
                      <a:pt x="190500" y="53975"/>
                    </a:lnTo>
                    <a:lnTo>
                      <a:pt x="190500" y="0"/>
                    </a:lnTo>
                    <a:lnTo>
                      <a:pt x="139700" y="3175"/>
                    </a:lnTo>
                    <a:cubicBezTo>
                      <a:pt x="140758" y="159808"/>
                      <a:pt x="141817" y="316442"/>
                      <a:pt x="142875" y="473075"/>
                    </a:cubicBezTo>
                    <a:lnTo>
                      <a:pt x="95250" y="473075"/>
                    </a:lnTo>
                    <a:lnTo>
                      <a:pt x="95250" y="657225"/>
                    </a:lnTo>
                    <a:lnTo>
                      <a:pt x="41275" y="657225"/>
                    </a:lnTo>
                    <a:cubicBezTo>
                      <a:pt x="42333" y="703792"/>
                      <a:pt x="43392" y="750358"/>
                      <a:pt x="44450" y="796925"/>
                    </a:cubicBezTo>
                    <a:lnTo>
                      <a:pt x="0" y="800100"/>
                    </a:lnTo>
                    <a:lnTo>
                      <a:pt x="0" y="939800"/>
                    </a:lnTo>
                    <a:lnTo>
                      <a:pt x="533400" y="93980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5" name="Freeform 184"/>
              <p:cNvSpPr/>
              <p:nvPr/>
            </p:nvSpPr>
            <p:spPr>
              <a:xfrm>
                <a:off x="1793875" y="3165475"/>
                <a:ext cx="390525" cy="1177925"/>
              </a:xfrm>
              <a:custGeom>
                <a:avLst/>
                <a:gdLst>
                  <a:gd name="connsiteX0" fmla="*/ 390525 w 390525"/>
                  <a:gd name="connsiteY0" fmla="*/ 1177925 h 1177925"/>
                  <a:gd name="connsiteX1" fmla="*/ 390525 w 390525"/>
                  <a:gd name="connsiteY1" fmla="*/ 1038225 h 1177925"/>
                  <a:gd name="connsiteX2" fmla="*/ 339725 w 390525"/>
                  <a:gd name="connsiteY2" fmla="*/ 1038225 h 1177925"/>
                  <a:gd name="connsiteX3" fmla="*/ 346075 w 390525"/>
                  <a:gd name="connsiteY3" fmla="*/ 711200 h 1177925"/>
                  <a:gd name="connsiteX4" fmla="*/ 292100 w 390525"/>
                  <a:gd name="connsiteY4" fmla="*/ 711200 h 1177925"/>
                  <a:gd name="connsiteX5" fmla="*/ 295275 w 390525"/>
                  <a:gd name="connsiteY5" fmla="*/ 473075 h 1177925"/>
                  <a:gd name="connsiteX6" fmla="*/ 247650 w 390525"/>
                  <a:gd name="connsiteY6" fmla="*/ 476250 h 1177925"/>
                  <a:gd name="connsiteX7" fmla="*/ 247650 w 390525"/>
                  <a:gd name="connsiteY7" fmla="*/ 285750 h 1177925"/>
                  <a:gd name="connsiteX8" fmla="*/ 196850 w 390525"/>
                  <a:gd name="connsiteY8" fmla="*/ 285750 h 1177925"/>
                  <a:gd name="connsiteX9" fmla="*/ 200025 w 390525"/>
                  <a:gd name="connsiteY9" fmla="*/ 0 h 1177925"/>
                  <a:gd name="connsiteX10" fmla="*/ 146050 w 390525"/>
                  <a:gd name="connsiteY10" fmla="*/ 3175 h 1177925"/>
                  <a:gd name="connsiteX11" fmla="*/ 146050 w 390525"/>
                  <a:gd name="connsiteY11" fmla="*/ 568325 h 1177925"/>
                  <a:gd name="connsiteX12" fmla="*/ 98425 w 390525"/>
                  <a:gd name="connsiteY12" fmla="*/ 568325 h 1177925"/>
                  <a:gd name="connsiteX13" fmla="*/ 98425 w 390525"/>
                  <a:gd name="connsiteY13" fmla="*/ 657225 h 1177925"/>
                  <a:gd name="connsiteX14" fmla="*/ 50800 w 390525"/>
                  <a:gd name="connsiteY14" fmla="*/ 660400 h 1177925"/>
                  <a:gd name="connsiteX15" fmla="*/ 50800 w 390525"/>
                  <a:gd name="connsiteY15" fmla="*/ 987425 h 1177925"/>
                  <a:gd name="connsiteX16" fmla="*/ 0 w 390525"/>
                  <a:gd name="connsiteY16" fmla="*/ 987425 h 1177925"/>
                  <a:gd name="connsiteX17" fmla="*/ 0 w 390525"/>
                  <a:gd name="connsiteY17" fmla="*/ 1177925 h 1177925"/>
                  <a:gd name="connsiteX18" fmla="*/ 390525 w 390525"/>
                  <a:gd name="connsiteY18" fmla="*/ 1177925 h 1177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0525" h="1177925">
                    <a:moveTo>
                      <a:pt x="390525" y="1177925"/>
                    </a:moveTo>
                    <a:lnTo>
                      <a:pt x="390525" y="1038225"/>
                    </a:lnTo>
                    <a:lnTo>
                      <a:pt x="339725" y="1038225"/>
                    </a:lnTo>
                    <a:lnTo>
                      <a:pt x="346075" y="711200"/>
                    </a:lnTo>
                    <a:lnTo>
                      <a:pt x="292100" y="711200"/>
                    </a:lnTo>
                    <a:cubicBezTo>
                      <a:pt x="293158" y="631825"/>
                      <a:pt x="294217" y="552450"/>
                      <a:pt x="295275" y="473075"/>
                    </a:cubicBezTo>
                    <a:lnTo>
                      <a:pt x="247650" y="476250"/>
                    </a:lnTo>
                    <a:lnTo>
                      <a:pt x="247650" y="285750"/>
                    </a:lnTo>
                    <a:lnTo>
                      <a:pt x="196850" y="285750"/>
                    </a:lnTo>
                    <a:cubicBezTo>
                      <a:pt x="197908" y="190500"/>
                      <a:pt x="198967" y="95250"/>
                      <a:pt x="200025" y="0"/>
                    </a:cubicBezTo>
                    <a:lnTo>
                      <a:pt x="146050" y="3175"/>
                    </a:lnTo>
                    <a:lnTo>
                      <a:pt x="146050" y="568325"/>
                    </a:lnTo>
                    <a:lnTo>
                      <a:pt x="98425" y="568325"/>
                    </a:lnTo>
                    <a:lnTo>
                      <a:pt x="98425" y="657225"/>
                    </a:lnTo>
                    <a:lnTo>
                      <a:pt x="50800" y="660400"/>
                    </a:lnTo>
                    <a:lnTo>
                      <a:pt x="50800" y="987425"/>
                    </a:lnTo>
                    <a:lnTo>
                      <a:pt x="0" y="987425"/>
                    </a:lnTo>
                    <a:lnTo>
                      <a:pt x="0" y="1177925"/>
                    </a:lnTo>
                    <a:lnTo>
                      <a:pt x="390525" y="1177925"/>
                    </a:lnTo>
                    <a:close/>
                  </a:path>
                </a:pathLst>
              </a:custGeom>
              <a:solidFill>
                <a:srgbClr val="FF8832">
                  <a:alpha val="65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6" name="Freeform 185"/>
              <p:cNvSpPr/>
              <p:nvPr/>
            </p:nvSpPr>
            <p:spPr>
              <a:xfrm>
                <a:off x="3159125" y="3165475"/>
                <a:ext cx="441325" cy="1181100"/>
              </a:xfrm>
              <a:custGeom>
                <a:avLst/>
                <a:gdLst>
                  <a:gd name="connsiteX0" fmla="*/ 0 w 441325"/>
                  <a:gd name="connsiteY0" fmla="*/ 1177925 h 1181100"/>
                  <a:gd name="connsiteX1" fmla="*/ 3175 w 441325"/>
                  <a:gd name="connsiteY1" fmla="*/ 1136650 h 1181100"/>
                  <a:gd name="connsiteX2" fmla="*/ 60325 w 441325"/>
                  <a:gd name="connsiteY2" fmla="*/ 1136650 h 1181100"/>
                  <a:gd name="connsiteX3" fmla="*/ 60325 w 441325"/>
                  <a:gd name="connsiteY3" fmla="*/ 1057275 h 1181100"/>
                  <a:gd name="connsiteX4" fmla="*/ 114300 w 441325"/>
                  <a:gd name="connsiteY4" fmla="*/ 1057275 h 1181100"/>
                  <a:gd name="connsiteX5" fmla="*/ 114300 w 441325"/>
                  <a:gd name="connsiteY5" fmla="*/ 984250 h 1181100"/>
                  <a:gd name="connsiteX6" fmla="*/ 165100 w 441325"/>
                  <a:gd name="connsiteY6" fmla="*/ 984250 h 1181100"/>
                  <a:gd name="connsiteX7" fmla="*/ 165100 w 441325"/>
                  <a:gd name="connsiteY7" fmla="*/ 625475 h 1181100"/>
                  <a:gd name="connsiteX8" fmla="*/ 231775 w 441325"/>
                  <a:gd name="connsiteY8" fmla="*/ 625475 h 1181100"/>
                  <a:gd name="connsiteX9" fmla="*/ 225425 w 441325"/>
                  <a:gd name="connsiteY9" fmla="*/ 165100 h 1181100"/>
                  <a:gd name="connsiteX10" fmla="*/ 279400 w 441325"/>
                  <a:gd name="connsiteY10" fmla="*/ 165100 h 1181100"/>
                  <a:gd name="connsiteX11" fmla="*/ 276225 w 441325"/>
                  <a:gd name="connsiteY11" fmla="*/ 0 h 1181100"/>
                  <a:gd name="connsiteX12" fmla="*/ 333375 w 441325"/>
                  <a:gd name="connsiteY12" fmla="*/ 3175 h 1181100"/>
                  <a:gd name="connsiteX13" fmla="*/ 333375 w 441325"/>
                  <a:gd name="connsiteY13" fmla="*/ 631825 h 1181100"/>
                  <a:gd name="connsiteX14" fmla="*/ 390525 w 441325"/>
                  <a:gd name="connsiteY14" fmla="*/ 631825 h 1181100"/>
                  <a:gd name="connsiteX15" fmla="*/ 387350 w 441325"/>
                  <a:gd name="connsiteY15" fmla="*/ 904875 h 1181100"/>
                  <a:gd name="connsiteX16" fmla="*/ 441325 w 441325"/>
                  <a:gd name="connsiteY16" fmla="*/ 904875 h 1181100"/>
                  <a:gd name="connsiteX17" fmla="*/ 441325 w 441325"/>
                  <a:gd name="connsiteY17" fmla="*/ 1181100 h 1181100"/>
                  <a:gd name="connsiteX18" fmla="*/ 0 w 441325"/>
                  <a:gd name="connsiteY18" fmla="*/ 1177925 h 1181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41325" h="1181100">
                    <a:moveTo>
                      <a:pt x="0" y="1177925"/>
                    </a:moveTo>
                    <a:lnTo>
                      <a:pt x="3175" y="1136650"/>
                    </a:lnTo>
                    <a:lnTo>
                      <a:pt x="60325" y="1136650"/>
                    </a:lnTo>
                    <a:lnTo>
                      <a:pt x="60325" y="1057275"/>
                    </a:lnTo>
                    <a:lnTo>
                      <a:pt x="114300" y="1057275"/>
                    </a:lnTo>
                    <a:lnTo>
                      <a:pt x="114300" y="984250"/>
                    </a:lnTo>
                    <a:lnTo>
                      <a:pt x="165100" y="984250"/>
                    </a:lnTo>
                    <a:lnTo>
                      <a:pt x="165100" y="625475"/>
                    </a:lnTo>
                    <a:lnTo>
                      <a:pt x="231775" y="625475"/>
                    </a:lnTo>
                    <a:cubicBezTo>
                      <a:pt x="229658" y="472017"/>
                      <a:pt x="227542" y="318558"/>
                      <a:pt x="225425" y="165100"/>
                    </a:cubicBezTo>
                    <a:lnTo>
                      <a:pt x="279400" y="165100"/>
                    </a:lnTo>
                    <a:cubicBezTo>
                      <a:pt x="278342" y="110067"/>
                      <a:pt x="277283" y="55033"/>
                      <a:pt x="276225" y="0"/>
                    </a:cubicBezTo>
                    <a:lnTo>
                      <a:pt x="333375" y="3175"/>
                    </a:lnTo>
                    <a:lnTo>
                      <a:pt x="333375" y="631825"/>
                    </a:lnTo>
                    <a:lnTo>
                      <a:pt x="390525" y="631825"/>
                    </a:lnTo>
                    <a:cubicBezTo>
                      <a:pt x="389467" y="722842"/>
                      <a:pt x="388408" y="813858"/>
                      <a:pt x="387350" y="904875"/>
                    </a:cubicBezTo>
                    <a:lnTo>
                      <a:pt x="441325" y="904875"/>
                    </a:lnTo>
                    <a:lnTo>
                      <a:pt x="441325" y="1181100"/>
                    </a:lnTo>
                    <a:lnTo>
                      <a:pt x="0" y="1177925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7" name="Freeform 186"/>
              <p:cNvSpPr/>
              <p:nvPr/>
            </p:nvSpPr>
            <p:spPr>
              <a:xfrm>
                <a:off x="2727325" y="3209925"/>
                <a:ext cx="492125" cy="1136650"/>
              </a:xfrm>
              <a:custGeom>
                <a:avLst/>
                <a:gdLst>
                  <a:gd name="connsiteX0" fmla="*/ 0 w 492125"/>
                  <a:gd name="connsiteY0" fmla="*/ 1136650 h 1136650"/>
                  <a:gd name="connsiteX1" fmla="*/ 0 w 492125"/>
                  <a:gd name="connsiteY1" fmla="*/ 1054100 h 1136650"/>
                  <a:gd name="connsiteX2" fmla="*/ 57150 w 492125"/>
                  <a:gd name="connsiteY2" fmla="*/ 1054100 h 1136650"/>
                  <a:gd name="connsiteX3" fmla="*/ 57150 w 492125"/>
                  <a:gd name="connsiteY3" fmla="*/ 977900 h 1136650"/>
                  <a:gd name="connsiteX4" fmla="*/ 114300 w 492125"/>
                  <a:gd name="connsiteY4" fmla="*/ 974725 h 1136650"/>
                  <a:gd name="connsiteX5" fmla="*/ 114300 w 492125"/>
                  <a:gd name="connsiteY5" fmla="*/ 822325 h 1136650"/>
                  <a:gd name="connsiteX6" fmla="*/ 168275 w 492125"/>
                  <a:gd name="connsiteY6" fmla="*/ 822325 h 1136650"/>
                  <a:gd name="connsiteX7" fmla="*/ 165100 w 492125"/>
                  <a:gd name="connsiteY7" fmla="*/ 663575 h 1136650"/>
                  <a:gd name="connsiteX8" fmla="*/ 219075 w 492125"/>
                  <a:gd name="connsiteY8" fmla="*/ 666750 h 1136650"/>
                  <a:gd name="connsiteX9" fmla="*/ 222250 w 492125"/>
                  <a:gd name="connsiteY9" fmla="*/ 0 h 1136650"/>
                  <a:gd name="connsiteX10" fmla="*/ 276225 w 492125"/>
                  <a:gd name="connsiteY10" fmla="*/ 0 h 1136650"/>
                  <a:gd name="connsiteX11" fmla="*/ 276225 w 492125"/>
                  <a:gd name="connsiteY11" fmla="*/ 390525 h 1136650"/>
                  <a:gd name="connsiteX12" fmla="*/ 330200 w 492125"/>
                  <a:gd name="connsiteY12" fmla="*/ 387350 h 1136650"/>
                  <a:gd name="connsiteX13" fmla="*/ 330200 w 492125"/>
                  <a:gd name="connsiteY13" fmla="*/ 349250 h 1136650"/>
                  <a:gd name="connsiteX14" fmla="*/ 387350 w 492125"/>
                  <a:gd name="connsiteY14" fmla="*/ 349250 h 1136650"/>
                  <a:gd name="connsiteX15" fmla="*/ 387350 w 492125"/>
                  <a:gd name="connsiteY15" fmla="*/ 981075 h 1136650"/>
                  <a:gd name="connsiteX16" fmla="*/ 434975 w 492125"/>
                  <a:gd name="connsiteY16" fmla="*/ 977900 h 1136650"/>
                  <a:gd name="connsiteX17" fmla="*/ 431800 w 492125"/>
                  <a:gd name="connsiteY17" fmla="*/ 1054100 h 1136650"/>
                  <a:gd name="connsiteX18" fmla="*/ 492125 w 492125"/>
                  <a:gd name="connsiteY18" fmla="*/ 1054100 h 1136650"/>
                  <a:gd name="connsiteX19" fmla="*/ 492125 w 492125"/>
                  <a:gd name="connsiteY19" fmla="*/ 1136650 h 1136650"/>
                  <a:gd name="connsiteX20" fmla="*/ 0 w 492125"/>
                  <a:gd name="connsiteY20" fmla="*/ 1136650 h 1136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92125" h="1136650">
                    <a:moveTo>
                      <a:pt x="0" y="1136650"/>
                    </a:moveTo>
                    <a:lnTo>
                      <a:pt x="0" y="1054100"/>
                    </a:lnTo>
                    <a:lnTo>
                      <a:pt x="57150" y="1054100"/>
                    </a:lnTo>
                    <a:lnTo>
                      <a:pt x="57150" y="977900"/>
                    </a:lnTo>
                    <a:lnTo>
                      <a:pt x="114300" y="974725"/>
                    </a:lnTo>
                    <a:lnTo>
                      <a:pt x="114300" y="822325"/>
                    </a:lnTo>
                    <a:lnTo>
                      <a:pt x="168275" y="822325"/>
                    </a:lnTo>
                    <a:cubicBezTo>
                      <a:pt x="167217" y="769408"/>
                      <a:pt x="166158" y="716492"/>
                      <a:pt x="165100" y="663575"/>
                    </a:cubicBezTo>
                    <a:lnTo>
                      <a:pt x="219075" y="666750"/>
                    </a:lnTo>
                    <a:cubicBezTo>
                      <a:pt x="220133" y="444500"/>
                      <a:pt x="221192" y="222250"/>
                      <a:pt x="222250" y="0"/>
                    </a:cubicBezTo>
                    <a:lnTo>
                      <a:pt x="276225" y="0"/>
                    </a:lnTo>
                    <a:lnTo>
                      <a:pt x="276225" y="390525"/>
                    </a:lnTo>
                    <a:lnTo>
                      <a:pt x="330200" y="387350"/>
                    </a:lnTo>
                    <a:lnTo>
                      <a:pt x="330200" y="349250"/>
                    </a:lnTo>
                    <a:lnTo>
                      <a:pt x="387350" y="349250"/>
                    </a:lnTo>
                    <a:lnTo>
                      <a:pt x="387350" y="981075"/>
                    </a:lnTo>
                    <a:lnTo>
                      <a:pt x="434975" y="977900"/>
                    </a:lnTo>
                    <a:lnTo>
                      <a:pt x="431800" y="1054100"/>
                    </a:lnTo>
                    <a:lnTo>
                      <a:pt x="492125" y="1054100"/>
                    </a:lnTo>
                    <a:lnTo>
                      <a:pt x="492125" y="1136650"/>
                    </a:lnTo>
                    <a:lnTo>
                      <a:pt x="0" y="113665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8" name="Freeform 187"/>
              <p:cNvSpPr/>
              <p:nvPr/>
            </p:nvSpPr>
            <p:spPr>
              <a:xfrm>
                <a:off x="3651250" y="3209925"/>
                <a:ext cx="330200" cy="1136650"/>
              </a:xfrm>
              <a:custGeom>
                <a:avLst/>
                <a:gdLst>
                  <a:gd name="connsiteX0" fmla="*/ 0 w 330200"/>
                  <a:gd name="connsiteY0" fmla="*/ 1136650 h 1136650"/>
                  <a:gd name="connsiteX1" fmla="*/ 3175 w 330200"/>
                  <a:gd name="connsiteY1" fmla="*/ 1019175 h 1136650"/>
                  <a:gd name="connsiteX2" fmla="*/ 57150 w 330200"/>
                  <a:gd name="connsiteY2" fmla="*/ 1019175 h 1136650"/>
                  <a:gd name="connsiteX3" fmla="*/ 57150 w 330200"/>
                  <a:gd name="connsiteY3" fmla="*/ 390525 h 1136650"/>
                  <a:gd name="connsiteX4" fmla="*/ 111125 w 330200"/>
                  <a:gd name="connsiteY4" fmla="*/ 390525 h 1136650"/>
                  <a:gd name="connsiteX5" fmla="*/ 104775 w 330200"/>
                  <a:gd name="connsiteY5" fmla="*/ 0 h 1136650"/>
                  <a:gd name="connsiteX6" fmla="*/ 168275 w 330200"/>
                  <a:gd name="connsiteY6" fmla="*/ 0 h 1136650"/>
                  <a:gd name="connsiteX7" fmla="*/ 168275 w 330200"/>
                  <a:gd name="connsiteY7" fmla="*/ 82550 h 1136650"/>
                  <a:gd name="connsiteX8" fmla="*/ 225425 w 330200"/>
                  <a:gd name="connsiteY8" fmla="*/ 79375 h 1136650"/>
                  <a:gd name="connsiteX9" fmla="*/ 215900 w 330200"/>
                  <a:gd name="connsiteY9" fmla="*/ 552450 h 1136650"/>
                  <a:gd name="connsiteX10" fmla="*/ 276225 w 330200"/>
                  <a:gd name="connsiteY10" fmla="*/ 552450 h 1136650"/>
                  <a:gd name="connsiteX11" fmla="*/ 276225 w 330200"/>
                  <a:gd name="connsiteY11" fmla="*/ 901700 h 1136650"/>
                  <a:gd name="connsiteX12" fmla="*/ 330200 w 330200"/>
                  <a:gd name="connsiteY12" fmla="*/ 901700 h 1136650"/>
                  <a:gd name="connsiteX13" fmla="*/ 330200 w 330200"/>
                  <a:gd name="connsiteY13" fmla="*/ 1136650 h 1136650"/>
                  <a:gd name="connsiteX14" fmla="*/ 0 w 330200"/>
                  <a:gd name="connsiteY14" fmla="*/ 1136650 h 1136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0200" h="1136650">
                    <a:moveTo>
                      <a:pt x="0" y="1136650"/>
                    </a:moveTo>
                    <a:cubicBezTo>
                      <a:pt x="1058" y="1097492"/>
                      <a:pt x="2117" y="1058333"/>
                      <a:pt x="3175" y="1019175"/>
                    </a:cubicBezTo>
                    <a:lnTo>
                      <a:pt x="57150" y="1019175"/>
                    </a:lnTo>
                    <a:lnTo>
                      <a:pt x="57150" y="390525"/>
                    </a:lnTo>
                    <a:lnTo>
                      <a:pt x="111125" y="390525"/>
                    </a:lnTo>
                    <a:lnTo>
                      <a:pt x="104775" y="0"/>
                    </a:lnTo>
                    <a:lnTo>
                      <a:pt x="168275" y="0"/>
                    </a:lnTo>
                    <a:lnTo>
                      <a:pt x="168275" y="82550"/>
                    </a:lnTo>
                    <a:lnTo>
                      <a:pt x="225425" y="79375"/>
                    </a:lnTo>
                    <a:lnTo>
                      <a:pt x="215900" y="552450"/>
                    </a:lnTo>
                    <a:lnTo>
                      <a:pt x="276225" y="552450"/>
                    </a:lnTo>
                    <a:lnTo>
                      <a:pt x="276225" y="901700"/>
                    </a:lnTo>
                    <a:lnTo>
                      <a:pt x="330200" y="901700"/>
                    </a:lnTo>
                    <a:lnTo>
                      <a:pt x="330200" y="1136650"/>
                    </a:lnTo>
                    <a:lnTo>
                      <a:pt x="0" y="1136650"/>
                    </a:lnTo>
                    <a:close/>
                  </a:path>
                </a:pathLst>
              </a:custGeom>
              <a:solidFill>
                <a:srgbClr val="FF8832">
                  <a:alpha val="65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89" name="Freeform 188"/>
              <p:cNvSpPr/>
              <p:nvPr/>
            </p:nvSpPr>
            <p:spPr>
              <a:xfrm>
                <a:off x="4035425" y="4298950"/>
                <a:ext cx="57150" cy="47625"/>
              </a:xfrm>
              <a:custGeom>
                <a:avLst/>
                <a:gdLst>
                  <a:gd name="connsiteX0" fmla="*/ 0 w 57150"/>
                  <a:gd name="connsiteY0" fmla="*/ 47625 h 47625"/>
                  <a:gd name="connsiteX1" fmla="*/ 0 w 57150"/>
                  <a:gd name="connsiteY1" fmla="*/ 0 h 47625"/>
                  <a:gd name="connsiteX2" fmla="*/ 57150 w 57150"/>
                  <a:gd name="connsiteY2" fmla="*/ 0 h 47625"/>
                  <a:gd name="connsiteX3" fmla="*/ 57150 w 57150"/>
                  <a:gd name="connsiteY3" fmla="*/ 47625 h 47625"/>
                  <a:gd name="connsiteX4" fmla="*/ 0 w 57150"/>
                  <a:gd name="connsiteY4" fmla="*/ 47625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150" h="47625">
                    <a:moveTo>
                      <a:pt x="0" y="47625"/>
                    </a:moveTo>
                    <a:lnTo>
                      <a:pt x="0" y="0"/>
                    </a:lnTo>
                    <a:lnTo>
                      <a:pt x="57150" y="0"/>
                    </a:lnTo>
                    <a:lnTo>
                      <a:pt x="57150" y="47625"/>
                    </a:lnTo>
                    <a:lnTo>
                      <a:pt x="0" y="47625"/>
                    </a:lnTo>
                    <a:close/>
                  </a:path>
                </a:pathLst>
              </a:custGeom>
              <a:solidFill>
                <a:srgbClr val="FF8832">
                  <a:alpha val="65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90" name="Freeform 189"/>
              <p:cNvSpPr/>
              <p:nvPr/>
            </p:nvSpPr>
            <p:spPr>
              <a:xfrm>
                <a:off x="2774950" y="1597025"/>
                <a:ext cx="330200" cy="904875"/>
              </a:xfrm>
              <a:custGeom>
                <a:avLst/>
                <a:gdLst>
                  <a:gd name="connsiteX0" fmla="*/ 330200 w 330200"/>
                  <a:gd name="connsiteY0" fmla="*/ 904875 h 904875"/>
                  <a:gd name="connsiteX1" fmla="*/ 330200 w 330200"/>
                  <a:gd name="connsiteY1" fmla="*/ 739775 h 904875"/>
                  <a:gd name="connsiteX2" fmla="*/ 301625 w 330200"/>
                  <a:gd name="connsiteY2" fmla="*/ 739775 h 904875"/>
                  <a:gd name="connsiteX3" fmla="*/ 304800 w 330200"/>
                  <a:gd name="connsiteY3" fmla="*/ 584200 h 904875"/>
                  <a:gd name="connsiteX4" fmla="*/ 273050 w 330200"/>
                  <a:gd name="connsiteY4" fmla="*/ 584200 h 904875"/>
                  <a:gd name="connsiteX5" fmla="*/ 276225 w 330200"/>
                  <a:gd name="connsiteY5" fmla="*/ 104775 h 904875"/>
                  <a:gd name="connsiteX6" fmla="*/ 234950 w 330200"/>
                  <a:gd name="connsiteY6" fmla="*/ 111125 h 904875"/>
                  <a:gd name="connsiteX7" fmla="*/ 241300 w 330200"/>
                  <a:gd name="connsiteY7" fmla="*/ 587375 h 904875"/>
                  <a:gd name="connsiteX8" fmla="*/ 212725 w 330200"/>
                  <a:gd name="connsiteY8" fmla="*/ 584200 h 904875"/>
                  <a:gd name="connsiteX9" fmla="*/ 212725 w 330200"/>
                  <a:gd name="connsiteY9" fmla="*/ 638175 h 904875"/>
                  <a:gd name="connsiteX10" fmla="*/ 180975 w 330200"/>
                  <a:gd name="connsiteY10" fmla="*/ 638175 h 904875"/>
                  <a:gd name="connsiteX11" fmla="*/ 184150 w 330200"/>
                  <a:gd name="connsiteY11" fmla="*/ 101600 h 904875"/>
                  <a:gd name="connsiteX12" fmla="*/ 155575 w 330200"/>
                  <a:gd name="connsiteY12" fmla="*/ 101600 h 904875"/>
                  <a:gd name="connsiteX13" fmla="*/ 155575 w 330200"/>
                  <a:gd name="connsiteY13" fmla="*/ 0 h 904875"/>
                  <a:gd name="connsiteX14" fmla="*/ 120650 w 330200"/>
                  <a:gd name="connsiteY14" fmla="*/ 0 h 904875"/>
                  <a:gd name="connsiteX15" fmla="*/ 123825 w 330200"/>
                  <a:gd name="connsiteY15" fmla="*/ 323850 h 904875"/>
                  <a:gd name="connsiteX16" fmla="*/ 95250 w 330200"/>
                  <a:gd name="connsiteY16" fmla="*/ 323850 h 904875"/>
                  <a:gd name="connsiteX17" fmla="*/ 95250 w 330200"/>
                  <a:gd name="connsiteY17" fmla="*/ 266700 h 904875"/>
                  <a:gd name="connsiteX18" fmla="*/ 66675 w 330200"/>
                  <a:gd name="connsiteY18" fmla="*/ 266700 h 904875"/>
                  <a:gd name="connsiteX19" fmla="*/ 66675 w 330200"/>
                  <a:gd name="connsiteY19" fmla="*/ 581025 h 904875"/>
                  <a:gd name="connsiteX20" fmla="*/ 31750 w 330200"/>
                  <a:gd name="connsiteY20" fmla="*/ 584200 h 904875"/>
                  <a:gd name="connsiteX21" fmla="*/ 28575 w 330200"/>
                  <a:gd name="connsiteY21" fmla="*/ 746125 h 904875"/>
                  <a:gd name="connsiteX22" fmla="*/ 28575 w 330200"/>
                  <a:gd name="connsiteY22" fmla="*/ 746125 h 904875"/>
                  <a:gd name="connsiteX23" fmla="*/ 0 w 330200"/>
                  <a:gd name="connsiteY23" fmla="*/ 742950 h 904875"/>
                  <a:gd name="connsiteX24" fmla="*/ 0 w 330200"/>
                  <a:gd name="connsiteY24" fmla="*/ 898525 h 904875"/>
                  <a:gd name="connsiteX25" fmla="*/ 330200 w 330200"/>
                  <a:gd name="connsiteY25" fmla="*/ 904875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30200" h="904875">
                    <a:moveTo>
                      <a:pt x="330200" y="904875"/>
                    </a:moveTo>
                    <a:lnTo>
                      <a:pt x="330200" y="739775"/>
                    </a:lnTo>
                    <a:lnTo>
                      <a:pt x="301625" y="739775"/>
                    </a:lnTo>
                    <a:cubicBezTo>
                      <a:pt x="302683" y="687917"/>
                      <a:pt x="303742" y="636058"/>
                      <a:pt x="304800" y="584200"/>
                    </a:cubicBezTo>
                    <a:lnTo>
                      <a:pt x="273050" y="584200"/>
                    </a:lnTo>
                    <a:cubicBezTo>
                      <a:pt x="274108" y="424392"/>
                      <a:pt x="275167" y="264583"/>
                      <a:pt x="276225" y="104775"/>
                    </a:cubicBezTo>
                    <a:lnTo>
                      <a:pt x="234950" y="111125"/>
                    </a:lnTo>
                    <a:cubicBezTo>
                      <a:pt x="237067" y="269875"/>
                      <a:pt x="239183" y="428625"/>
                      <a:pt x="241300" y="587375"/>
                    </a:cubicBezTo>
                    <a:lnTo>
                      <a:pt x="212725" y="584200"/>
                    </a:lnTo>
                    <a:lnTo>
                      <a:pt x="212725" y="638175"/>
                    </a:lnTo>
                    <a:lnTo>
                      <a:pt x="180975" y="638175"/>
                    </a:lnTo>
                    <a:cubicBezTo>
                      <a:pt x="182033" y="459317"/>
                      <a:pt x="183092" y="280458"/>
                      <a:pt x="184150" y="101600"/>
                    </a:cubicBezTo>
                    <a:lnTo>
                      <a:pt x="155575" y="101600"/>
                    </a:lnTo>
                    <a:lnTo>
                      <a:pt x="155575" y="0"/>
                    </a:lnTo>
                    <a:lnTo>
                      <a:pt x="120650" y="0"/>
                    </a:lnTo>
                    <a:cubicBezTo>
                      <a:pt x="121708" y="107950"/>
                      <a:pt x="122767" y="215900"/>
                      <a:pt x="123825" y="323850"/>
                    </a:cubicBezTo>
                    <a:lnTo>
                      <a:pt x="95250" y="323850"/>
                    </a:lnTo>
                    <a:lnTo>
                      <a:pt x="95250" y="266700"/>
                    </a:lnTo>
                    <a:lnTo>
                      <a:pt x="66675" y="266700"/>
                    </a:lnTo>
                    <a:lnTo>
                      <a:pt x="66675" y="581025"/>
                    </a:lnTo>
                    <a:lnTo>
                      <a:pt x="31750" y="584200"/>
                    </a:lnTo>
                    <a:cubicBezTo>
                      <a:pt x="30692" y="638175"/>
                      <a:pt x="29633" y="692150"/>
                      <a:pt x="28575" y="746125"/>
                    </a:cubicBezTo>
                    <a:lnTo>
                      <a:pt x="28575" y="746125"/>
                    </a:lnTo>
                    <a:lnTo>
                      <a:pt x="0" y="742950"/>
                    </a:lnTo>
                    <a:lnTo>
                      <a:pt x="0" y="898525"/>
                    </a:lnTo>
                    <a:lnTo>
                      <a:pt x="330200" y="904875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91" name="Freeform 190"/>
              <p:cNvSpPr/>
              <p:nvPr/>
            </p:nvSpPr>
            <p:spPr>
              <a:xfrm>
                <a:off x="3105150" y="1431925"/>
                <a:ext cx="339725" cy="1063625"/>
              </a:xfrm>
              <a:custGeom>
                <a:avLst/>
                <a:gdLst>
                  <a:gd name="connsiteX0" fmla="*/ 0 w 339725"/>
                  <a:gd name="connsiteY0" fmla="*/ 1060450 h 1063625"/>
                  <a:gd name="connsiteX1" fmla="*/ 0 w 339725"/>
                  <a:gd name="connsiteY1" fmla="*/ 850900 h 1063625"/>
                  <a:gd name="connsiteX2" fmla="*/ 28575 w 339725"/>
                  <a:gd name="connsiteY2" fmla="*/ 850900 h 1063625"/>
                  <a:gd name="connsiteX3" fmla="*/ 28575 w 339725"/>
                  <a:gd name="connsiteY3" fmla="*/ 911225 h 1063625"/>
                  <a:gd name="connsiteX4" fmla="*/ 66675 w 339725"/>
                  <a:gd name="connsiteY4" fmla="*/ 908050 h 1063625"/>
                  <a:gd name="connsiteX5" fmla="*/ 60325 w 339725"/>
                  <a:gd name="connsiteY5" fmla="*/ 533400 h 1063625"/>
                  <a:gd name="connsiteX6" fmla="*/ 88900 w 339725"/>
                  <a:gd name="connsiteY6" fmla="*/ 533400 h 1063625"/>
                  <a:gd name="connsiteX7" fmla="*/ 92075 w 339725"/>
                  <a:gd name="connsiteY7" fmla="*/ 222250 h 1063625"/>
                  <a:gd name="connsiteX8" fmla="*/ 146050 w 339725"/>
                  <a:gd name="connsiteY8" fmla="*/ 222250 h 1063625"/>
                  <a:gd name="connsiteX9" fmla="*/ 142875 w 339725"/>
                  <a:gd name="connsiteY9" fmla="*/ 0 h 1063625"/>
                  <a:gd name="connsiteX10" fmla="*/ 184150 w 339725"/>
                  <a:gd name="connsiteY10" fmla="*/ 0 h 1063625"/>
                  <a:gd name="connsiteX11" fmla="*/ 180975 w 339725"/>
                  <a:gd name="connsiteY11" fmla="*/ 542925 h 1063625"/>
                  <a:gd name="connsiteX12" fmla="*/ 180975 w 339725"/>
                  <a:gd name="connsiteY12" fmla="*/ 542925 h 1063625"/>
                  <a:gd name="connsiteX13" fmla="*/ 219075 w 339725"/>
                  <a:gd name="connsiteY13" fmla="*/ 539750 h 1063625"/>
                  <a:gd name="connsiteX14" fmla="*/ 209550 w 339725"/>
                  <a:gd name="connsiteY14" fmla="*/ 587375 h 1063625"/>
                  <a:gd name="connsiteX15" fmla="*/ 241300 w 339725"/>
                  <a:gd name="connsiteY15" fmla="*/ 587375 h 1063625"/>
                  <a:gd name="connsiteX16" fmla="*/ 238125 w 339725"/>
                  <a:gd name="connsiteY16" fmla="*/ 860425 h 1063625"/>
                  <a:gd name="connsiteX17" fmla="*/ 273050 w 339725"/>
                  <a:gd name="connsiteY17" fmla="*/ 860425 h 1063625"/>
                  <a:gd name="connsiteX18" fmla="*/ 266700 w 339725"/>
                  <a:gd name="connsiteY18" fmla="*/ 688975 h 1063625"/>
                  <a:gd name="connsiteX19" fmla="*/ 311150 w 339725"/>
                  <a:gd name="connsiteY19" fmla="*/ 692150 h 1063625"/>
                  <a:gd name="connsiteX20" fmla="*/ 298450 w 339725"/>
                  <a:gd name="connsiteY20" fmla="*/ 1012825 h 1063625"/>
                  <a:gd name="connsiteX21" fmla="*/ 339725 w 339725"/>
                  <a:gd name="connsiteY21" fmla="*/ 1012825 h 1063625"/>
                  <a:gd name="connsiteX22" fmla="*/ 339725 w 339725"/>
                  <a:gd name="connsiteY22" fmla="*/ 1063625 h 1063625"/>
                  <a:gd name="connsiteX23" fmla="*/ 0 w 339725"/>
                  <a:gd name="connsiteY23" fmla="*/ 1060450 h 1063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39725" h="1063625">
                    <a:moveTo>
                      <a:pt x="0" y="1060450"/>
                    </a:moveTo>
                    <a:lnTo>
                      <a:pt x="0" y="850900"/>
                    </a:lnTo>
                    <a:lnTo>
                      <a:pt x="28575" y="850900"/>
                    </a:lnTo>
                    <a:lnTo>
                      <a:pt x="28575" y="911225"/>
                    </a:lnTo>
                    <a:lnTo>
                      <a:pt x="66675" y="908050"/>
                    </a:lnTo>
                    <a:lnTo>
                      <a:pt x="60325" y="533400"/>
                    </a:lnTo>
                    <a:lnTo>
                      <a:pt x="88900" y="533400"/>
                    </a:lnTo>
                    <a:cubicBezTo>
                      <a:pt x="89958" y="429683"/>
                      <a:pt x="91017" y="325967"/>
                      <a:pt x="92075" y="222250"/>
                    </a:cubicBezTo>
                    <a:lnTo>
                      <a:pt x="146050" y="222250"/>
                    </a:lnTo>
                    <a:cubicBezTo>
                      <a:pt x="144992" y="148167"/>
                      <a:pt x="143933" y="74083"/>
                      <a:pt x="142875" y="0"/>
                    </a:cubicBezTo>
                    <a:lnTo>
                      <a:pt x="184150" y="0"/>
                    </a:lnTo>
                    <a:cubicBezTo>
                      <a:pt x="183092" y="180975"/>
                      <a:pt x="182033" y="361950"/>
                      <a:pt x="180975" y="542925"/>
                    </a:cubicBezTo>
                    <a:lnTo>
                      <a:pt x="180975" y="542925"/>
                    </a:lnTo>
                    <a:lnTo>
                      <a:pt x="219075" y="539750"/>
                    </a:lnTo>
                    <a:lnTo>
                      <a:pt x="209550" y="587375"/>
                    </a:lnTo>
                    <a:lnTo>
                      <a:pt x="241300" y="587375"/>
                    </a:lnTo>
                    <a:cubicBezTo>
                      <a:pt x="240242" y="678392"/>
                      <a:pt x="239183" y="769408"/>
                      <a:pt x="238125" y="860425"/>
                    </a:cubicBezTo>
                    <a:lnTo>
                      <a:pt x="273050" y="860425"/>
                    </a:lnTo>
                    <a:lnTo>
                      <a:pt x="266700" y="688975"/>
                    </a:lnTo>
                    <a:lnTo>
                      <a:pt x="311150" y="692150"/>
                    </a:lnTo>
                    <a:lnTo>
                      <a:pt x="298450" y="1012825"/>
                    </a:lnTo>
                    <a:lnTo>
                      <a:pt x="339725" y="1012825"/>
                    </a:lnTo>
                    <a:lnTo>
                      <a:pt x="339725" y="1063625"/>
                    </a:lnTo>
                    <a:lnTo>
                      <a:pt x="0" y="106045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92" name="Freeform 191"/>
              <p:cNvSpPr/>
              <p:nvPr/>
            </p:nvSpPr>
            <p:spPr>
              <a:xfrm>
                <a:off x="3724275" y="1327150"/>
                <a:ext cx="396875" cy="1171575"/>
              </a:xfrm>
              <a:custGeom>
                <a:avLst/>
                <a:gdLst>
                  <a:gd name="connsiteX0" fmla="*/ 0 w 396875"/>
                  <a:gd name="connsiteY0" fmla="*/ 1171575 h 1171575"/>
                  <a:gd name="connsiteX1" fmla="*/ 0 w 396875"/>
                  <a:gd name="connsiteY1" fmla="*/ 1063625 h 1171575"/>
                  <a:gd name="connsiteX2" fmla="*/ 34925 w 396875"/>
                  <a:gd name="connsiteY2" fmla="*/ 1063625 h 1171575"/>
                  <a:gd name="connsiteX3" fmla="*/ 38100 w 396875"/>
                  <a:gd name="connsiteY3" fmla="*/ 1114425 h 1171575"/>
                  <a:gd name="connsiteX4" fmla="*/ 123825 w 396875"/>
                  <a:gd name="connsiteY4" fmla="*/ 1114425 h 1171575"/>
                  <a:gd name="connsiteX5" fmla="*/ 123825 w 396875"/>
                  <a:gd name="connsiteY5" fmla="*/ 800100 h 1171575"/>
                  <a:gd name="connsiteX6" fmla="*/ 152400 w 396875"/>
                  <a:gd name="connsiteY6" fmla="*/ 800100 h 1171575"/>
                  <a:gd name="connsiteX7" fmla="*/ 149225 w 396875"/>
                  <a:gd name="connsiteY7" fmla="*/ 377825 h 1171575"/>
                  <a:gd name="connsiteX8" fmla="*/ 187325 w 396875"/>
                  <a:gd name="connsiteY8" fmla="*/ 377825 h 1171575"/>
                  <a:gd name="connsiteX9" fmla="*/ 180975 w 396875"/>
                  <a:gd name="connsiteY9" fmla="*/ 492125 h 1171575"/>
                  <a:gd name="connsiteX10" fmla="*/ 212725 w 396875"/>
                  <a:gd name="connsiteY10" fmla="*/ 492125 h 1171575"/>
                  <a:gd name="connsiteX11" fmla="*/ 212725 w 396875"/>
                  <a:gd name="connsiteY11" fmla="*/ 0 h 1171575"/>
                  <a:gd name="connsiteX12" fmla="*/ 241300 w 396875"/>
                  <a:gd name="connsiteY12" fmla="*/ 0 h 1171575"/>
                  <a:gd name="connsiteX13" fmla="*/ 241300 w 396875"/>
                  <a:gd name="connsiteY13" fmla="*/ 276225 h 1171575"/>
                  <a:gd name="connsiteX14" fmla="*/ 273050 w 396875"/>
                  <a:gd name="connsiteY14" fmla="*/ 276225 h 1171575"/>
                  <a:gd name="connsiteX15" fmla="*/ 269875 w 396875"/>
                  <a:gd name="connsiteY15" fmla="*/ 596900 h 1171575"/>
                  <a:gd name="connsiteX16" fmla="*/ 301625 w 396875"/>
                  <a:gd name="connsiteY16" fmla="*/ 596900 h 1171575"/>
                  <a:gd name="connsiteX17" fmla="*/ 301625 w 396875"/>
                  <a:gd name="connsiteY17" fmla="*/ 1019175 h 1171575"/>
                  <a:gd name="connsiteX18" fmla="*/ 330200 w 396875"/>
                  <a:gd name="connsiteY18" fmla="*/ 1016000 h 1171575"/>
                  <a:gd name="connsiteX19" fmla="*/ 330200 w 396875"/>
                  <a:gd name="connsiteY19" fmla="*/ 901700 h 1171575"/>
                  <a:gd name="connsiteX20" fmla="*/ 365125 w 396875"/>
                  <a:gd name="connsiteY20" fmla="*/ 904875 h 1171575"/>
                  <a:gd name="connsiteX21" fmla="*/ 365125 w 396875"/>
                  <a:gd name="connsiteY21" fmla="*/ 1069975 h 1171575"/>
                  <a:gd name="connsiteX22" fmla="*/ 396875 w 396875"/>
                  <a:gd name="connsiteY22" fmla="*/ 1069975 h 1171575"/>
                  <a:gd name="connsiteX23" fmla="*/ 396875 w 396875"/>
                  <a:gd name="connsiteY23" fmla="*/ 1168400 h 1171575"/>
                  <a:gd name="connsiteX24" fmla="*/ 0 w 396875"/>
                  <a:gd name="connsiteY24" fmla="*/ 1171575 h 1171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96875" h="1171575">
                    <a:moveTo>
                      <a:pt x="0" y="1171575"/>
                    </a:moveTo>
                    <a:lnTo>
                      <a:pt x="0" y="1063625"/>
                    </a:lnTo>
                    <a:lnTo>
                      <a:pt x="34925" y="1063625"/>
                    </a:lnTo>
                    <a:lnTo>
                      <a:pt x="38100" y="1114425"/>
                    </a:lnTo>
                    <a:lnTo>
                      <a:pt x="123825" y="1114425"/>
                    </a:lnTo>
                    <a:lnTo>
                      <a:pt x="123825" y="800100"/>
                    </a:lnTo>
                    <a:lnTo>
                      <a:pt x="152400" y="800100"/>
                    </a:lnTo>
                    <a:cubicBezTo>
                      <a:pt x="151342" y="659342"/>
                      <a:pt x="150283" y="518583"/>
                      <a:pt x="149225" y="377825"/>
                    </a:cubicBezTo>
                    <a:lnTo>
                      <a:pt x="187325" y="377825"/>
                    </a:lnTo>
                    <a:lnTo>
                      <a:pt x="180975" y="492125"/>
                    </a:lnTo>
                    <a:lnTo>
                      <a:pt x="212725" y="492125"/>
                    </a:lnTo>
                    <a:lnTo>
                      <a:pt x="212725" y="0"/>
                    </a:lnTo>
                    <a:lnTo>
                      <a:pt x="241300" y="0"/>
                    </a:lnTo>
                    <a:lnTo>
                      <a:pt x="241300" y="276225"/>
                    </a:lnTo>
                    <a:lnTo>
                      <a:pt x="273050" y="276225"/>
                    </a:lnTo>
                    <a:cubicBezTo>
                      <a:pt x="271992" y="383117"/>
                      <a:pt x="270933" y="490008"/>
                      <a:pt x="269875" y="596900"/>
                    </a:cubicBezTo>
                    <a:lnTo>
                      <a:pt x="301625" y="596900"/>
                    </a:lnTo>
                    <a:lnTo>
                      <a:pt x="301625" y="1019175"/>
                    </a:lnTo>
                    <a:lnTo>
                      <a:pt x="330200" y="1016000"/>
                    </a:lnTo>
                    <a:lnTo>
                      <a:pt x="330200" y="901700"/>
                    </a:lnTo>
                    <a:lnTo>
                      <a:pt x="365125" y="904875"/>
                    </a:lnTo>
                    <a:lnTo>
                      <a:pt x="365125" y="1069975"/>
                    </a:lnTo>
                    <a:lnTo>
                      <a:pt x="396875" y="1069975"/>
                    </a:lnTo>
                    <a:lnTo>
                      <a:pt x="396875" y="1168400"/>
                    </a:lnTo>
                    <a:lnTo>
                      <a:pt x="0" y="1171575"/>
                    </a:lnTo>
                    <a:close/>
                  </a:path>
                </a:pathLst>
              </a:custGeom>
              <a:solidFill>
                <a:srgbClr val="FF8832">
                  <a:alpha val="7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160" name="Rectangle 159"/>
            <p:cNvSpPr/>
            <p:nvPr/>
          </p:nvSpPr>
          <p:spPr>
            <a:xfrm>
              <a:off x="3775075" y="2978150"/>
              <a:ext cx="36576" cy="36576"/>
            </a:xfrm>
            <a:prstGeom prst="rect">
              <a:avLst/>
            </a:prstGeom>
            <a:solidFill>
              <a:srgbClr val="FF8832">
                <a:alpha val="6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913760" y="1144080"/>
              <a:ext cx="36576" cy="36576"/>
            </a:xfrm>
            <a:prstGeom prst="rect">
              <a:avLst/>
            </a:prstGeom>
            <a:solidFill>
              <a:srgbClr val="FF8832">
                <a:alpha val="6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 flipH="1" flipV="1">
              <a:off x="911607" y="1143000"/>
              <a:ext cx="36576" cy="36576"/>
            </a:xfrm>
            <a:prstGeom prst="rect">
              <a:avLst/>
            </a:prstGeom>
            <a:solidFill>
              <a:srgbClr val="FF8832">
                <a:alpha val="6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 flipH="1" flipV="1">
              <a:off x="1943099" y="2978532"/>
              <a:ext cx="36576" cy="36576"/>
            </a:xfrm>
            <a:prstGeom prst="rect">
              <a:avLst/>
            </a:prstGeom>
            <a:solidFill>
              <a:srgbClr val="FF8832">
                <a:alpha val="6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 flipH="1" flipV="1">
              <a:off x="1563624" y="1143000"/>
              <a:ext cx="36576" cy="36576"/>
            </a:xfrm>
            <a:prstGeom prst="rect">
              <a:avLst/>
            </a:pr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 flipH="1" flipV="1">
              <a:off x="3227832" y="1143000"/>
              <a:ext cx="36576" cy="36576"/>
            </a:xfrm>
            <a:prstGeom prst="rect">
              <a:avLst/>
            </a:pr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 flipH="1" flipV="1">
              <a:off x="1536064" y="2978914"/>
              <a:ext cx="36576" cy="36576"/>
            </a:xfrm>
            <a:prstGeom prst="rect">
              <a:avLst/>
            </a:pr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 flipH="1" flipV="1">
              <a:off x="3383280" y="2980944"/>
              <a:ext cx="36576" cy="36576"/>
            </a:xfrm>
            <a:prstGeom prst="rect">
              <a:avLst/>
            </a:pr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 flipH="1" flipV="1">
              <a:off x="1956815" y="1139825"/>
              <a:ext cx="36576" cy="36576"/>
            </a:xfrm>
            <a:prstGeom prst="rect">
              <a:avLst/>
            </a:prstGeom>
            <a:solidFill>
              <a:schemeClr val="accent5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 flipH="1" flipV="1">
              <a:off x="2904119" y="1146557"/>
              <a:ext cx="36576" cy="36576"/>
            </a:xfrm>
            <a:prstGeom prst="rect">
              <a:avLst/>
            </a:prstGeom>
            <a:solidFill>
              <a:schemeClr val="accent5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 flipH="1" flipV="1">
              <a:off x="2953512" y="2978150"/>
              <a:ext cx="36576" cy="36576"/>
            </a:xfrm>
            <a:prstGeom prst="rect">
              <a:avLst/>
            </a:prstGeom>
            <a:solidFill>
              <a:schemeClr val="accent5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 flipH="1" flipV="1">
              <a:off x="1059815" y="2980183"/>
              <a:ext cx="36576" cy="36576"/>
            </a:xfrm>
            <a:prstGeom prst="rect">
              <a:avLst/>
            </a:prstGeom>
            <a:solidFill>
              <a:schemeClr val="accent5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 flipH="1" flipV="1">
              <a:off x="2715768" y="2449831"/>
              <a:ext cx="36576" cy="45719"/>
            </a:xfrm>
            <a:prstGeom prst="rect">
              <a:avLst/>
            </a:prstGeom>
            <a:solidFill>
              <a:schemeClr val="accent5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148" name="TextBox 2"/>
          <p:cNvSpPr txBox="1"/>
          <p:nvPr/>
        </p:nvSpPr>
        <p:spPr>
          <a:xfrm>
            <a:off x="4617372" y="2564192"/>
            <a:ext cx="428794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Gill Sans Light"/>
                <a:cs typeface="Gill Sans Light"/>
              </a:rPr>
              <a:t>    Compare feedbacks and climate sensitivity from</a:t>
            </a:r>
          </a:p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1450 years of </a:t>
            </a:r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Gill Sans Light"/>
                <a:cs typeface="Gill Sans Light"/>
              </a:rPr>
              <a:t>fully coupled </a:t>
            </a:r>
            <a:r>
              <a:rPr lang="en-US" sz="1100" dirty="0">
                <a:latin typeface="Gill Sans Light"/>
                <a:cs typeface="Gill Sans Light"/>
              </a:rPr>
              <a:t>simulations with CCSM3 and </a:t>
            </a:r>
          </a:p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60 years of </a:t>
            </a:r>
            <a:r>
              <a:rPr lang="en-US" sz="1100" dirty="0">
                <a:solidFill>
                  <a:srgbClr val="E46C0A"/>
                </a:solidFill>
                <a:latin typeface="Gill Sans Light"/>
                <a:cs typeface="Gill Sans Light"/>
              </a:rPr>
              <a:t>slab ocean </a:t>
            </a:r>
            <a:r>
              <a:rPr lang="en-US" sz="1100" dirty="0">
                <a:latin typeface="Gill Sans Light"/>
                <a:cs typeface="Gill Sans Light"/>
              </a:rPr>
              <a:t>simulations with CAM3</a:t>
            </a:r>
          </a:p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each forced with 3 consecutive doublings of CO</a:t>
            </a:r>
            <a:r>
              <a:rPr lang="en-US" sz="1100" baseline="-25000" dirty="0">
                <a:latin typeface="Gill Sans Light"/>
                <a:cs typeface="Gill Sans Light"/>
              </a:rPr>
              <a:t>2</a:t>
            </a:r>
            <a:r>
              <a:rPr lang="en-US" sz="1100" dirty="0">
                <a:latin typeface="Gill Sans Light"/>
                <a:cs typeface="Gill Sans Light"/>
              </a:rPr>
              <a:t> concentrations</a:t>
            </a:r>
          </a:p>
          <a:p>
            <a:pPr marL="153859" indent="-153859">
              <a:buFont typeface="Arial"/>
              <a:buChar char="•"/>
            </a:pPr>
            <a:endParaRPr lang="en-US" sz="700" dirty="0">
              <a:latin typeface="Gill Sans Light"/>
              <a:cs typeface="Gill Sans Light"/>
            </a:endParaRPr>
          </a:p>
          <a:p>
            <a:r>
              <a:rPr lang="en-US" sz="1100" dirty="0">
                <a:latin typeface="Gill Sans Light"/>
                <a:cs typeface="Gill Sans Light"/>
              </a:rPr>
              <a:t>    Feedback evaluation method: </a:t>
            </a:r>
            <a:r>
              <a:rPr lang="en-US" sz="1100" dirty="0">
                <a:solidFill>
                  <a:srgbClr val="E46C0A"/>
                </a:solidFill>
                <a:latin typeface="Gill Sans Light"/>
                <a:cs typeface="Gill Sans Light"/>
              </a:rPr>
              <a:t>radiative kernel technique</a:t>
            </a:r>
          </a:p>
          <a:p>
            <a:r>
              <a:rPr lang="en-US" sz="1100" dirty="0">
                <a:latin typeface="Gill Sans Light"/>
                <a:cs typeface="Gill Sans Light"/>
              </a:rPr>
              <a:t> </a:t>
            </a:r>
            <a:r>
              <a:rPr lang="en-US" sz="1100" dirty="0">
                <a:latin typeface="Gill Sans Light"/>
                <a:cs typeface="Gill Sans Light"/>
              </a:rPr>
              <a:t>   </a:t>
            </a:r>
          </a:p>
        </p:txBody>
      </p:sp>
      <p:sp>
        <p:nvSpPr>
          <p:cNvPr id="149" name="TextBox 88"/>
          <p:cNvSpPr txBox="1"/>
          <p:nvPr/>
        </p:nvSpPr>
        <p:spPr>
          <a:xfrm>
            <a:off x="4552787" y="1164289"/>
            <a:ext cx="42373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Evaluate impact of 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Gill Sans Light"/>
                <a:cs typeface="Gill Sans Light"/>
              </a:rPr>
              <a:t>forcing magnitude </a:t>
            </a:r>
            <a:r>
              <a:rPr lang="en-US" sz="1100" dirty="0">
                <a:latin typeface="Gill Sans Light"/>
                <a:cs typeface="Gill Sans Light"/>
              </a:rPr>
              <a:t>on individual feedbacks and climate sensitivity</a:t>
            </a:r>
          </a:p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Investigate role of model 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  <a:latin typeface="Gill Sans Light"/>
                <a:cs typeface="Gill Sans Light"/>
              </a:rPr>
              <a:t>ocean dynamics </a:t>
            </a:r>
            <a:r>
              <a:rPr lang="en-US" sz="1100" dirty="0">
                <a:latin typeface="Gill Sans Light"/>
                <a:cs typeface="Gill Sans Light"/>
              </a:rPr>
              <a:t>i</a:t>
            </a:r>
            <a:r>
              <a:rPr lang="en-US" sz="1100" dirty="0">
                <a:latin typeface="Gill Sans Light"/>
                <a:cs typeface="Gill Sans Light"/>
              </a:rPr>
              <a:t>n such analyses</a:t>
            </a:r>
          </a:p>
        </p:txBody>
      </p:sp>
      <p:sp>
        <p:nvSpPr>
          <p:cNvPr id="150" name="TextBox 89"/>
          <p:cNvSpPr txBox="1"/>
          <p:nvPr/>
        </p:nvSpPr>
        <p:spPr>
          <a:xfrm>
            <a:off x="4617370" y="4608842"/>
            <a:ext cx="44114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Climate sensitivity in both model versions </a:t>
            </a:r>
            <a:r>
              <a:rPr lang="en-US" sz="1100" dirty="0">
                <a:solidFill>
                  <a:srgbClr val="E46C0A"/>
                </a:solidFill>
                <a:latin typeface="Gill Sans Light"/>
                <a:cs typeface="Gill Sans Light"/>
              </a:rPr>
              <a:t>increases by &gt;20%</a:t>
            </a:r>
          </a:p>
          <a:p>
            <a:r>
              <a:rPr lang="en-US" sz="1100" dirty="0">
                <a:latin typeface="Gill Sans Light"/>
                <a:cs typeface="Gill Sans Light"/>
              </a:rPr>
              <a:t>    between 2xCO</a:t>
            </a:r>
            <a:r>
              <a:rPr lang="en-US" sz="1100" baseline="-25000" dirty="0">
                <a:latin typeface="Gill Sans Light"/>
                <a:cs typeface="Gill Sans Light"/>
              </a:rPr>
              <a:t>2</a:t>
            </a:r>
            <a:r>
              <a:rPr lang="en-US" sz="1100" dirty="0">
                <a:latin typeface="Gill Sans Light"/>
                <a:cs typeface="Gill Sans Light"/>
              </a:rPr>
              <a:t> – CNTL and 8xCO</a:t>
            </a:r>
            <a:r>
              <a:rPr lang="en-US" sz="1100" baseline="-25000" dirty="0">
                <a:latin typeface="Gill Sans Light"/>
                <a:cs typeface="Gill Sans Light"/>
              </a:rPr>
              <a:t>2</a:t>
            </a:r>
            <a:r>
              <a:rPr lang="en-US" sz="1100" dirty="0">
                <a:latin typeface="Gill Sans Light"/>
                <a:cs typeface="Gill Sans Light"/>
              </a:rPr>
              <a:t> – 4xCO</a:t>
            </a:r>
            <a:r>
              <a:rPr lang="en-US" sz="1100" baseline="-25000" dirty="0">
                <a:latin typeface="Gill Sans Light"/>
                <a:cs typeface="Gill Sans Light"/>
              </a:rPr>
              <a:t>2</a:t>
            </a:r>
            <a:r>
              <a:rPr lang="en-US" sz="1100" dirty="0">
                <a:latin typeface="Gill Sans Light"/>
                <a:cs typeface="Gill Sans Light"/>
              </a:rPr>
              <a:t> </a:t>
            </a:r>
          </a:p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Due to increases in </a:t>
            </a:r>
            <a:r>
              <a:rPr lang="en-US" sz="1100" dirty="0">
                <a:solidFill>
                  <a:srgbClr val="E46C0A"/>
                </a:solidFill>
                <a:latin typeface="Gill Sans Light"/>
                <a:cs typeface="Gill Sans Light"/>
              </a:rPr>
              <a:t>positive water vapor and cloud feedbacks</a:t>
            </a:r>
          </a:p>
          <a:p>
            <a:pPr marL="153859" indent="-153859">
              <a:buFont typeface="Arial"/>
              <a:buChar char="•"/>
            </a:pPr>
            <a:r>
              <a:rPr lang="en-US" sz="1100" dirty="0">
                <a:latin typeface="Gill Sans Light"/>
                <a:cs typeface="Gill Sans Light"/>
              </a:rPr>
              <a:t>These results contradict other studies, emphasizing the danger in</a:t>
            </a:r>
          </a:p>
          <a:p>
            <a:r>
              <a:rPr lang="en-US" sz="1100" dirty="0">
                <a:latin typeface="Gill Sans Light"/>
                <a:cs typeface="Gill Sans Light"/>
              </a:rPr>
              <a:t>    using only one GCM</a:t>
            </a:r>
          </a:p>
          <a:p>
            <a:r>
              <a:rPr lang="en-US" sz="1100" dirty="0">
                <a:latin typeface="Gill Sans Light"/>
                <a:cs typeface="Gill Sans Light"/>
              </a:rPr>
              <a:t>   </a:t>
            </a:r>
          </a:p>
        </p:txBody>
      </p:sp>
      <p:grpSp>
        <p:nvGrpSpPr>
          <p:cNvPr id="151" name="Group 150"/>
          <p:cNvGrpSpPr/>
          <p:nvPr/>
        </p:nvGrpSpPr>
        <p:grpSpPr>
          <a:xfrm>
            <a:off x="467075" y="4658477"/>
            <a:ext cx="4193445" cy="353372"/>
            <a:chOff x="652245" y="4748299"/>
            <a:chExt cx="3947159" cy="350774"/>
          </a:xfrm>
        </p:grpSpPr>
        <p:sp>
          <p:nvSpPr>
            <p:cNvPr id="152" name="Rectangle 151"/>
            <p:cNvSpPr/>
            <p:nvPr/>
          </p:nvSpPr>
          <p:spPr>
            <a:xfrm>
              <a:off x="652245" y="4748299"/>
              <a:ext cx="3556882" cy="350774"/>
            </a:xfrm>
            <a:prstGeom prst="rect">
              <a:avLst/>
            </a:prstGeom>
            <a:noFill/>
            <a:ln w="6350" cmpd="sng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727075" y="4845050"/>
              <a:ext cx="152400" cy="120650"/>
            </a:xfrm>
            <a:prstGeom prst="rect">
              <a:avLst/>
            </a:prstGeom>
            <a:solidFill>
              <a:schemeClr val="accent5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914369" y="4845050"/>
              <a:ext cx="152400" cy="120650"/>
            </a:xfrm>
            <a:prstGeom prst="rect">
              <a:avLst/>
            </a:pr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145888" y="4845050"/>
              <a:ext cx="152400" cy="120650"/>
            </a:xfrm>
            <a:prstGeom prst="rect">
              <a:avLst/>
            </a:prstGeom>
            <a:solidFill>
              <a:srgbClr val="FF8832">
                <a:alpha val="6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6" name="TextBox 83"/>
            <p:cNvSpPr txBox="1"/>
            <p:nvPr/>
          </p:nvSpPr>
          <p:spPr>
            <a:xfrm>
              <a:off x="874495" y="4748299"/>
              <a:ext cx="1276349" cy="25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700" dirty="0">
                  <a:latin typeface="Arial"/>
                  <a:cs typeface="Arial"/>
                </a:rPr>
                <a:t>2xCO</a:t>
              </a:r>
              <a:r>
                <a:rPr lang="en-US" sz="700" baseline="-25000" dirty="0">
                  <a:latin typeface="Arial"/>
                  <a:cs typeface="Arial"/>
                </a:rPr>
                <a:t>2</a:t>
              </a:r>
              <a:r>
                <a:rPr lang="en-US" sz="700" dirty="0">
                  <a:latin typeface="Arial"/>
                  <a:cs typeface="Arial"/>
                </a:rPr>
                <a:t> – CNTL</a:t>
              </a:r>
            </a:p>
          </p:txBody>
        </p:sp>
        <p:sp>
          <p:nvSpPr>
            <p:cNvPr id="157" name="TextBox 93"/>
            <p:cNvSpPr txBox="1"/>
            <p:nvPr/>
          </p:nvSpPr>
          <p:spPr>
            <a:xfrm>
              <a:off x="2060797" y="4748299"/>
              <a:ext cx="1276349" cy="25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700" dirty="0">
                  <a:latin typeface="Arial"/>
                  <a:cs typeface="Arial"/>
                </a:rPr>
                <a:t>4xCO</a:t>
              </a:r>
              <a:r>
                <a:rPr lang="en-US" sz="700" baseline="-25000" dirty="0">
                  <a:latin typeface="Arial"/>
                  <a:cs typeface="Arial"/>
                </a:rPr>
                <a:t>2</a:t>
              </a:r>
              <a:r>
                <a:rPr lang="en-US" sz="700" dirty="0">
                  <a:latin typeface="Arial"/>
                  <a:cs typeface="Arial"/>
                </a:rPr>
                <a:t> – 2xCO</a:t>
              </a:r>
              <a:r>
                <a:rPr lang="en-US" sz="700" baseline="-25000" dirty="0"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58" name="TextBox 94"/>
            <p:cNvSpPr txBox="1"/>
            <p:nvPr/>
          </p:nvSpPr>
          <p:spPr>
            <a:xfrm>
              <a:off x="3323055" y="4748299"/>
              <a:ext cx="1276349" cy="252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sz="700" dirty="0">
                  <a:latin typeface="Arial"/>
                  <a:cs typeface="Arial"/>
                </a:rPr>
                <a:t>8xCO</a:t>
              </a:r>
              <a:r>
                <a:rPr lang="en-US" sz="700" baseline="-25000" dirty="0">
                  <a:latin typeface="Arial"/>
                  <a:cs typeface="Arial"/>
                </a:rPr>
                <a:t>2</a:t>
              </a:r>
              <a:r>
                <a:rPr lang="en-US" sz="700" dirty="0">
                  <a:latin typeface="Arial"/>
                  <a:cs typeface="Arial"/>
                </a:rPr>
                <a:t> – 4xCO</a:t>
              </a:r>
              <a:r>
                <a:rPr lang="en-US" sz="700" baseline="-25000" dirty="0">
                  <a:latin typeface="Arial"/>
                  <a:cs typeface="Arial"/>
                </a:rPr>
                <a:t>2</a:t>
              </a:r>
              <a:endParaRPr lang="en-US" sz="700" baseline="-25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948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228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2014-12-09T20:19:54Z</dcterms:created>
  <dcterms:modified xsi:type="dcterms:W3CDTF">2014-12-09T20:23:24Z</dcterms:modified>
</cp:coreProperties>
</file>