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7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40023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3"/>
            <a:ext cx="8229600" cy="4525963"/>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51696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10218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18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lIns="91399" tIns="45700" rIns="91399" bIns="45700" anchor="t"/>
          <a:lstStyle>
            <a:lvl1pPr algn="l">
              <a:defRPr sz="39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lIns="91399" tIns="45700" rIns="91399" bIns="45700" anchor="b"/>
          <a:lstStyle>
            <a:lvl1pPr marL="0" indent="0">
              <a:buNone/>
              <a:defRPr sz="2000">
                <a:solidFill>
                  <a:schemeClr val="tx1">
                    <a:tint val="75000"/>
                  </a:schemeClr>
                </a:solidFill>
              </a:defRPr>
            </a:lvl1pPr>
            <a:lvl2pPr marL="456996" indent="0">
              <a:buNone/>
              <a:defRPr sz="1800">
                <a:solidFill>
                  <a:schemeClr val="tx1">
                    <a:tint val="75000"/>
                  </a:schemeClr>
                </a:solidFill>
              </a:defRPr>
            </a:lvl2pPr>
            <a:lvl3pPr marL="913996" indent="0">
              <a:buNone/>
              <a:defRPr sz="1600">
                <a:solidFill>
                  <a:schemeClr val="tx1">
                    <a:tint val="75000"/>
                  </a:schemeClr>
                </a:solidFill>
              </a:defRPr>
            </a:lvl3pPr>
            <a:lvl4pPr marL="1370992" indent="0">
              <a:buNone/>
              <a:defRPr sz="1400">
                <a:solidFill>
                  <a:schemeClr val="tx1">
                    <a:tint val="75000"/>
                  </a:schemeClr>
                </a:solidFill>
              </a:defRPr>
            </a:lvl4pPr>
            <a:lvl5pPr marL="1827989" indent="0">
              <a:buNone/>
              <a:defRPr sz="1400">
                <a:solidFill>
                  <a:schemeClr val="tx1">
                    <a:tint val="75000"/>
                  </a:schemeClr>
                </a:solidFill>
              </a:defRPr>
            </a:lvl5pPr>
            <a:lvl6pPr marL="2284988" indent="0">
              <a:buNone/>
              <a:defRPr sz="1400">
                <a:solidFill>
                  <a:schemeClr val="tx1">
                    <a:tint val="75000"/>
                  </a:schemeClr>
                </a:solidFill>
              </a:defRPr>
            </a:lvl6pPr>
            <a:lvl7pPr marL="2741984" indent="0">
              <a:buNone/>
              <a:defRPr sz="1400">
                <a:solidFill>
                  <a:schemeClr val="tx1">
                    <a:tint val="75000"/>
                  </a:schemeClr>
                </a:solidFill>
              </a:defRPr>
            </a:lvl7pPr>
            <a:lvl8pPr marL="3198982" indent="0">
              <a:buNone/>
              <a:defRPr sz="1400">
                <a:solidFill>
                  <a:schemeClr val="tx1">
                    <a:tint val="75000"/>
                  </a:schemeClr>
                </a:solidFill>
              </a:defRPr>
            </a:lvl8pPr>
            <a:lvl9pPr marL="365598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631390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418748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8793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970987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401702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lIns="91399" tIns="45700" rIns="91399" bIns="4570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177876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8"/>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lIns="91399" tIns="45700" rIns="91399" bIns="45700"/>
          <a:lstStyle>
            <a:lvl1pPr marL="0" indent="0">
              <a:buNone/>
              <a:defRPr sz="3200"/>
            </a:lvl1pPr>
            <a:lvl2pPr marL="456996" indent="0">
              <a:buNone/>
              <a:defRPr sz="2800"/>
            </a:lvl2pPr>
            <a:lvl3pPr marL="913996" indent="0">
              <a:buNone/>
              <a:defRPr sz="2400"/>
            </a:lvl3pPr>
            <a:lvl4pPr marL="1370992" indent="0">
              <a:buNone/>
              <a:defRPr sz="2000"/>
            </a:lvl4pPr>
            <a:lvl5pPr marL="1827989" indent="0">
              <a:buNone/>
              <a:defRPr sz="2000"/>
            </a:lvl5pPr>
            <a:lvl6pPr marL="2284988" indent="0">
              <a:buNone/>
              <a:defRPr sz="2000"/>
            </a:lvl6pPr>
            <a:lvl7pPr marL="2741984" indent="0">
              <a:buNone/>
              <a:defRPr sz="2000"/>
            </a:lvl7pPr>
            <a:lvl8pPr marL="3198982" indent="0">
              <a:buNone/>
              <a:defRPr sz="2000"/>
            </a:lvl8pPr>
            <a:lvl9pPr marL="365598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40"/>
            <a:ext cx="5486400" cy="804862"/>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113100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612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456996" rtl="0" eaLnBrk="1" latinLnBrk="0" hangingPunct="1">
        <a:spcBef>
          <a:spcPct val="0"/>
        </a:spcBef>
        <a:buNone/>
        <a:defRPr sz="4400" kern="1200">
          <a:solidFill>
            <a:schemeClr val="tx1"/>
          </a:solidFill>
          <a:latin typeface="+mj-lt"/>
          <a:ea typeface="+mj-ea"/>
          <a:cs typeface="+mj-cs"/>
        </a:defRPr>
      </a:lvl1pPr>
    </p:titleStyle>
    <p:bodyStyle>
      <a:lvl1pPr marL="342748" indent="-342748" algn="l" defTabSz="456996" rtl="0" eaLnBrk="1" latinLnBrk="0" hangingPunct="1">
        <a:spcBef>
          <a:spcPct val="20000"/>
        </a:spcBef>
        <a:buFont typeface="Arial"/>
        <a:buChar char="•"/>
        <a:defRPr sz="3200" kern="1200">
          <a:solidFill>
            <a:schemeClr val="tx1"/>
          </a:solidFill>
          <a:latin typeface="+mn-lt"/>
          <a:ea typeface="+mn-ea"/>
          <a:cs typeface="+mn-cs"/>
        </a:defRPr>
      </a:lvl1pPr>
      <a:lvl2pPr marL="742621" indent="-285624" algn="l" defTabSz="456996" rtl="0" eaLnBrk="1" latinLnBrk="0" hangingPunct="1">
        <a:spcBef>
          <a:spcPct val="20000"/>
        </a:spcBef>
        <a:buFont typeface="Arial"/>
        <a:buChar char="–"/>
        <a:defRPr sz="2800" kern="1200">
          <a:solidFill>
            <a:schemeClr val="tx1"/>
          </a:solidFill>
          <a:latin typeface="+mn-lt"/>
          <a:ea typeface="+mn-ea"/>
          <a:cs typeface="+mn-cs"/>
        </a:defRPr>
      </a:lvl2pPr>
      <a:lvl3pPr marL="1142493" indent="-228500" algn="l" defTabSz="456996" rtl="0" eaLnBrk="1" latinLnBrk="0" hangingPunct="1">
        <a:spcBef>
          <a:spcPct val="20000"/>
        </a:spcBef>
        <a:buFont typeface="Arial"/>
        <a:buChar char="•"/>
        <a:defRPr sz="2400" kern="1200">
          <a:solidFill>
            <a:schemeClr val="tx1"/>
          </a:solidFill>
          <a:latin typeface="+mn-lt"/>
          <a:ea typeface="+mn-ea"/>
          <a:cs typeface="+mn-cs"/>
        </a:defRPr>
      </a:lvl3pPr>
      <a:lvl4pPr marL="1599492" indent="-228500" algn="l" defTabSz="456996" rtl="0" eaLnBrk="1" latinLnBrk="0" hangingPunct="1">
        <a:spcBef>
          <a:spcPct val="20000"/>
        </a:spcBef>
        <a:buFont typeface="Arial"/>
        <a:buChar char="–"/>
        <a:defRPr sz="2000" kern="1200">
          <a:solidFill>
            <a:schemeClr val="tx1"/>
          </a:solidFill>
          <a:latin typeface="+mn-lt"/>
          <a:ea typeface="+mn-ea"/>
          <a:cs typeface="+mn-cs"/>
        </a:defRPr>
      </a:lvl4pPr>
      <a:lvl5pPr marL="2056488" indent="-228500" algn="l" defTabSz="456996" rtl="0" eaLnBrk="1" latinLnBrk="0" hangingPunct="1">
        <a:spcBef>
          <a:spcPct val="20000"/>
        </a:spcBef>
        <a:buFont typeface="Arial"/>
        <a:buChar char="»"/>
        <a:defRPr sz="2000" kern="1200">
          <a:solidFill>
            <a:schemeClr val="tx1"/>
          </a:solidFill>
          <a:latin typeface="+mn-lt"/>
          <a:ea typeface="+mn-ea"/>
          <a:cs typeface="+mn-cs"/>
        </a:defRPr>
      </a:lvl5pPr>
      <a:lvl6pPr marL="2513485" indent="-228500" algn="l" defTabSz="456996" rtl="0" eaLnBrk="1" latinLnBrk="0" hangingPunct="1">
        <a:spcBef>
          <a:spcPct val="20000"/>
        </a:spcBef>
        <a:buFont typeface="Arial"/>
        <a:buChar char="•"/>
        <a:defRPr sz="2000" kern="1200">
          <a:solidFill>
            <a:schemeClr val="tx1"/>
          </a:solidFill>
          <a:latin typeface="+mn-lt"/>
          <a:ea typeface="+mn-ea"/>
          <a:cs typeface="+mn-cs"/>
        </a:defRPr>
      </a:lvl6pPr>
      <a:lvl7pPr marL="2970484" indent="-228500" algn="l" defTabSz="456996" rtl="0" eaLnBrk="1" latinLnBrk="0" hangingPunct="1">
        <a:spcBef>
          <a:spcPct val="20000"/>
        </a:spcBef>
        <a:buFont typeface="Arial"/>
        <a:buChar char="•"/>
        <a:defRPr sz="2000" kern="1200">
          <a:solidFill>
            <a:schemeClr val="tx1"/>
          </a:solidFill>
          <a:latin typeface="+mn-lt"/>
          <a:ea typeface="+mn-ea"/>
          <a:cs typeface="+mn-cs"/>
        </a:defRPr>
      </a:lvl7pPr>
      <a:lvl8pPr marL="3427480" indent="-228500" algn="l" defTabSz="456996" rtl="0" eaLnBrk="1" latinLnBrk="0" hangingPunct="1">
        <a:spcBef>
          <a:spcPct val="20000"/>
        </a:spcBef>
        <a:buFont typeface="Arial"/>
        <a:buChar char="•"/>
        <a:defRPr sz="2000" kern="1200">
          <a:solidFill>
            <a:schemeClr val="tx1"/>
          </a:solidFill>
          <a:latin typeface="+mn-lt"/>
          <a:ea typeface="+mn-ea"/>
          <a:cs typeface="+mn-cs"/>
        </a:defRPr>
      </a:lvl8pPr>
      <a:lvl9pPr marL="3884478" indent="-228500" algn="l" defTabSz="45699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96" rtl="0" eaLnBrk="1" latinLnBrk="0" hangingPunct="1">
        <a:defRPr sz="1800" kern="1200">
          <a:solidFill>
            <a:schemeClr val="tx1"/>
          </a:solidFill>
          <a:latin typeface="+mn-lt"/>
          <a:ea typeface="+mn-ea"/>
          <a:cs typeface="+mn-cs"/>
        </a:defRPr>
      </a:lvl1pPr>
      <a:lvl2pPr marL="456996" algn="l" defTabSz="456996" rtl="0" eaLnBrk="1" latinLnBrk="0" hangingPunct="1">
        <a:defRPr sz="1800" kern="1200">
          <a:solidFill>
            <a:schemeClr val="tx1"/>
          </a:solidFill>
          <a:latin typeface="+mn-lt"/>
          <a:ea typeface="+mn-ea"/>
          <a:cs typeface="+mn-cs"/>
        </a:defRPr>
      </a:lvl2pPr>
      <a:lvl3pPr marL="913996" algn="l" defTabSz="456996" rtl="0" eaLnBrk="1" latinLnBrk="0" hangingPunct="1">
        <a:defRPr sz="1800" kern="1200">
          <a:solidFill>
            <a:schemeClr val="tx1"/>
          </a:solidFill>
          <a:latin typeface="+mn-lt"/>
          <a:ea typeface="+mn-ea"/>
          <a:cs typeface="+mn-cs"/>
        </a:defRPr>
      </a:lvl3pPr>
      <a:lvl4pPr marL="1370992" algn="l" defTabSz="456996" rtl="0" eaLnBrk="1" latinLnBrk="0" hangingPunct="1">
        <a:defRPr sz="1800" kern="1200">
          <a:solidFill>
            <a:schemeClr val="tx1"/>
          </a:solidFill>
          <a:latin typeface="+mn-lt"/>
          <a:ea typeface="+mn-ea"/>
          <a:cs typeface="+mn-cs"/>
        </a:defRPr>
      </a:lvl4pPr>
      <a:lvl5pPr marL="1827989" algn="l" defTabSz="456996" rtl="0" eaLnBrk="1" latinLnBrk="0" hangingPunct="1">
        <a:defRPr sz="1800" kern="1200">
          <a:solidFill>
            <a:schemeClr val="tx1"/>
          </a:solidFill>
          <a:latin typeface="+mn-lt"/>
          <a:ea typeface="+mn-ea"/>
          <a:cs typeface="+mn-cs"/>
        </a:defRPr>
      </a:lvl5pPr>
      <a:lvl6pPr marL="2284988" algn="l" defTabSz="456996" rtl="0" eaLnBrk="1" latinLnBrk="0" hangingPunct="1">
        <a:defRPr sz="1800" kern="1200">
          <a:solidFill>
            <a:schemeClr val="tx1"/>
          </a:solidFill>
          <a:latin typeface="+mn-lt"/>
          <a:ea typeface="+mn-ea"/>
          <a:cs typeface="+mn-cs"/>
        </a:defRPr>
      </a:lvl6pPr>
      <a:lvl7pPr marL="2741984" algn="l" defTabSz="456996" rtl="0" eaLnBrk="1" latinLnBrk="0" hangingPunct="1">
        <a:defRPr sz="1800" kern="1200">
          <a:solidFill>
            <a:schemeClr val="tx1"/>
          </a:solidFill>
          <a:latin typeface="+mn-lt"/>
          <a:ea typeface="+mn-ea"/>
          <a:cs typeface="+mn-cs"/>
        </a:defRPr>
      </a:lvl7pPr>
      <a:lvl8pPr marL="3198982" algn="l" defTabSz="456996" rtl="0" eaLnBrk="1" latinLnBrk="0" hangingPunct="1">
        <a:defRPr sz="1800" kern="1200">
          <a:solidFill>
            <a:schemeClr val="tx1"/>
          </a:solidFill>
          <a:latin typeface="+mn-lt"/>
          <a:ea typeface="+mn-ea"/>
          <a:cs typeface="+mn-cs"/>
        </a:defRPr>
      </a:lvl8pPr>
      <a:lvl9pPr marL="3655980" algn="l" defTabSz="4569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
          <p:cNvSpPr>
            <a:spLocks noChangeArrowheads="1"/>
          </p:cNvSpPr>
          <p:nvPr/>
        </p:nvSpPr>
        <p:spPr bwMode="auto">
          <a:xfrm>
            <a:off x="138546" y="1075766"/>
            <a:ext cx="4362739" cy="2278711"/>
          </a:xfrm>
          <a:prstGeom prst="rect">
            <a:avLst/>
          </a:prstGeom>
          <a:noFill/>
          <a:ln w="9360">
            <a:noFill/>
            <a:miter lim="800000"/>
            <a:headEnd/>
            <a:tailEnd/>
          </a:ln>
        </p:spPr>
        <p:txBody>
          <a:bodyPr wrap="square" lIns="82048" tIns="82048" rIns="82048" bIns="41025">
            <a:spAutoFit/>
          </a:bodyPr>
          <a:lstStyle/>
          <a:p>
            <a:pPr algn="just" defTabSz="456943">
              <a:tabLst>
                <a:tab pos="649552" algn="l"/>
                <a:tab pos="1299104" algn="l"/>
                <a:tab pos="1948657" algn="l"/>
                <a:tab pos="2598207" algn="l"/>
                <a:tab pos="3247759" algn="l"/>
                <a:tab pos="3897311" algn="l"/>
              </a:tabLst>
            </a:pPr>
            <a:r>
              <a:rPr lang="en-US" sz="1400" dirty="0">
                <a:solidFill>
                  <a:srgbClr val="0070C0"/>
                </a:solidFill>
              </a:rPr>
              <a:t>Sea level rise (SLR) is an inescapable consequence of increasing greenhouse gas concentrations, with potentially harmful effects on human populations in coastal and island regions. Observational evidence indicates that global sea level has risen in the 20</a:t>
            </a:r>
            <a:r>
              <a:rPr lang="en-US" sz="1400" baseline="30000" dirty="0">
                <a:solidFill>
                  <a:srgbClr val="0070C0"/>
                </a:solidFill>
              </a:rPr>
              <a:t>th</a:t>
            </a:r>
            <a:r>
              <a:rPr lang="en-US" sz="1400" dirty="0">
                <a:solidFill>
                  <a:srgbClr val="0070C0"/>
                </a:solidFill>
              </a:rPr>
              <a:t> century, and climate models project an acceleration of this trend in the coming decades. Here we will assess the uncertainty in the projected regional SLR due to the internal climate variability alone using a 40-member ensemble simulations of CCSM3.</a:t>
            </a:r>
          </a:p>
        </p:txBody>
      </p:sp>
      <p:sp>
        <p:nvSpPr>
          <p:cNvPr id="17" name="Rectangle 2"/>
          <p:cNvSpPr>
            <a:spLocks noChangeArrowheads="1"/>
          </p:cNvSpPr>
          <p:nvPr/>
        </p:nvSpPr>
        <p:spPr bwMode="auto">
          <a:xfrm>
            <a:off x="404092" y="3316941"/>
            <a:ext cx="167409" cy="326372"/>
          </a:xfrm>
          <a:prstGeom prst="rect">
            <a:avLst/>
          </a:prstGeom>
          <a:noFill/>
          <a:ln w="9360">
            <a:noFill/>
            <a:miter lim="800000"/>
            <a:headEnd/>
            <a:tailEnd/>
          </a:ln>
        </p:spPr>
        <p:txBody>
          <a:bodyPr wrap="none" lIns="82048" tIns="41025" rIns="82048" bIns="41025" anchor="ctr"/>
          <a:lstStyle/>
          <a:p>
            <a:pPr defTabSz="456943"/>
            <a:endParaRPr lang="en-US">
              <a:solidFill>
                <a:prstClr val="black"/>
              </a:solidFill>
            </a:endParaRPr>
          </a:p>
        </p:txBody>
      </p:sp>
      <p:sp>
        <p:nvSpPr>
          <p:cNvPr id="18" name="Rectangle 3"/>
          <p:cNvSpPr>
            <a:spLocks noChangeArrowheads="1"/>
          </p:cNvSpPr>
          <p:nvPr/>
        </p:nvSpPr>
        <p:spPr bwMode="auto">
          <a:xfrm>
            <a:off x="0" y="1"/>
            <a:ext cx="8312727" cy="893730"/>
          </a:xfrm>
          <a:prstGeom prst="rect">
            <a:avLst/>
          </a:prstGeom>
          <a:noFill/>
          <a:ln w="9360">
            <a:noFill/>
            <a:miter lim="800000"/>
            <a:headEnd/>
            <a:tailEnd/>
          </a:ln>
        </p:spPr>
        <p:txBody>
          <a:bodyPr lIns="82048" tIns="82048" rIns="82048" bIns="41025">
            <a:spAutoFit/>
          </a:bodyPr>
          <a:lstStyle/>
          <a:p>
            <a:pPr algn="ctr" defTabSz="456943">
              <a:tabLst>
                <a:tab pos="649552" algn="l"/>
                <a:tab pos="1299104" algn="l"/>
                <a:tab pos="1948657" algn="l"/>
                <a:tab pos="2598207" algn="l"/>
                <a:tab pos="3247759" algn="l"/>
                <a:tab pos="3897311" algn="l"/>
                <a:tab pos="4546864" algn="l"/>
                <a:tab pos="5196415" algn="l"/>
                <a:tab pos="5845968" algn="l"/>
                <a:tab pos="6495519" algn="l"/>
                <a:tab pos="7145070" algn="l"/>
                <a:tab pos="7794623" algn="l"/>
              </a:tabLst>
            </a:pPr>
            <a:r>
              <a:rPr lang="en-US" sz="2500" b="1">
                <a:solidFill>
                  <a:srgbClr val="002060"/>
                </a:solidFill>
              </a:rPr>
              <a:t>Uncertainty in future regional sea level rise due to internal climate variability </a:t>
            </a:r>
            <a:endParaRPr lang="en-US" sz="2500">
              <a:solidFill>
                <a:srgbClr val="002060"/>
              </a:solidFill>
            </a:endParaRPr>
          </a:p>
        </p:txBody>
      </p:sp>
      <p:sp>
        <p:nvSpPr>
          <p:cNvPr id="19" name="Rectangle 4"/>
          <p:cNvSpPr>
            <a:spLocks noChangeArrowheads="1"/>
          </p:cNvSpPr>
          <p:nvPr/>
        </p:nvSpPr>
        <p:spPr bwMode="auto">
          <a:xfrm>
            <a:off x="138545" y="739589"/>
            <a:ext cx="3325091" cy="401288"/>
          </a:xfrm>
          <a:prstGeom prst="rect">
            <a:avLst/>
          </a:prstGeom>
          <a:noFill/>
          <a:ln w="9360">
            <a:noFill/>
            <a:miter lim="800000"/>
            <a:headEnd/>
            <a:tailEnd/>
          </a:ln>
        </p:spPr>
        <p:txBody>
          <a:bodyPr lIns="82048" tIns="82048" rIns="82048" bIns="41025">
            <a:spAutoFit/>
          </a:bodyPr>
          <a:lstStyle/>
          <a:p>
            <a:pPr defTabSz="456943">
              <a:tabLst>
                <a:tab pos="649552" algn="l"/>
                <a:tab pos="1299104" algn="l"/>
                <a:tab pos="1948657" algn="l"/>
                <a:tab pos="2598207" algn="l"/>
                <a:tab pos="3247759" algn="l"/>
              </a:tabLst>
            </a:pPr>
            <a:r>
              <a:rPr lang="en-US" u="sng">
                <a:solidFill>
                  <a:srgbClr val="000000"/>
                </a:solidFill>
              </a:rPr>
              <a:t>Objective</a:t>
            </a:r>
          </a:p>
        </p:txBody>
      </p:sp>
      <p:sp>
        <p:nvSpPr>
          <p:cNvPr id="20" name="Rectangle 5"/>
          <p:cNvSpPr>
            <a:spLocks noChangeArrowheads="1"/>
          </p:cNvSpPr>
          <p:nvPr/>
        </p:nvSpPr>
        <p:spPr bwMode="auto">
          <a:xfrm>
            <a:off x="138546" y="3587765"/>
            <a:ext cx="3740727" cy="401288"/>
          </a:xfrm>
          <a:prstGeom prst="rect">
            <a:avLst/>
          </a:prstGeom>
          <a:noFill/>
          <a:ln w="9360">
            <a:noFill/>
            <a:miter lim="800000"/>
            <a:headEnd/>
            <a:tailEnd/>
          </a:ln>
        </p:spPr>
        <p:txBody>
          <a:bodyPr lIns="82048" tIns="82048" rIns="82048" bIns="41025">
            <a:spAutoFit/>
          </a:bodyPr>
          <a:lstStyle/>
          <a:p>
            <a:pPr defTabSz="456943">
              <a:tabLst>
                <a:tab pos="649552" algn="l"/>
                <a:tab pos="1299104" algn="l"/>
                <a:tab pos="1948657" algn="l"/>
                <a:tab pos="2598207" algn="l"/>
                <a:tab pos="3247759" algn="l"/>
              </a:tabLst>
            </a:pPr>
            <a:r>
              <a:rPr lang="en-US" u="sng" dirty="0">
                <a:solidFill>
                  <a:srgbClr val="000000"/>
                </a:solidFill>
              </a:rPr>
              <a:t>Approach</a:t>
            </a:r>
          </a:p>
        </p:txBody>
      </p:sp>
      <p:sp>
        <p:nvSpPr>
          <p:cNvPr id="21" name="Rectangle 6"/>
          <p:cNvSpPr>
            <a:spLocks noChangeArrowheads="1"/>
          </p:cNvSpPr>
          <p:nvPr/>
        </p:nvSpPr>
        <p:spPr bwMode="auto">
          <a:xfrm>
            <a:off x="4619627" y="3603471"/>
            <a:ext cx="3948545" cy="462843"/>
          </a:xfrm>
          <a:prstGeom prst="rect">
            <a:avLst/>
          </a:prstGeom>
          <a:noFill/>
          <a:ln w="9360">
            <a:noFill/>
            <a:miter lim="800000"/>
            <a:headEnd/>
            <a:tailEnd/>
          </a:ln>
        </p:spPr>
        <p:txBody>
          <a:bodyPr lIns="82048" tIns="82048" rIns="82048" bIns="41025">
            <a:spAutoFit/>
          </a:bodyPr>
          <a:lstStyle/>
          <a:p>
            <a:pPr defTabSz="456943">
              <a:tabLst>
                <a:tab pos="649552" algn="l"/>
                <a:tab pos="1299104" algn="l"/>
                <a:tab pos="1948657" algn="l"/>
                <a:tab pos="2598207" algn="l"/>
                <a:tab pos="3247759" algn="l"/>
                <a:tab pos="3897311" algn="l"/>
              </a:tabLst>
            </a:pPr>
            <a:r>
              <a:rPr lang="en-US" sz="2200" u="sng" dirty="0">
                <a:solidFill>
                  <a:srgbClr val="000000"/>
                </a:solidFill>
                <a:latin typeface="Calibri" pitchFamily="32" charset="0"/>
              </a:rPr>
              <a:t>Impact</a:t>
            </a:r>
          </a:p>
        </p:txBody>
      </p:sp>
      <p:sp>
        <p:nvSpPr>
          <p:cNvPr id="22" name="Rectangle 7"/>
          <p:cNvSpPr>
            <a:spLocks noChangeArrowheads="1"/>
          </p:cNvSpPr>
          <p:nvPr/>
        </p:nvSpPr>
        <p:spPr bwMode="auto">
          <a:xfrm>
            <a:off x="138545" y="3950852"/>
            <a:ext cx="4362739" cy="2063267"/>
          </a:xfrm>
          <a:prstGeom prst="rect">
            <a:avLst/>
          </a:prstGeom>
          <a:solidFill>
            <a:srgbClr val="FFFFFF"/>
          </a:solidFill>
          <a:ln w="9360">
            <a:noFill/>
            <a:miter lim="800000"/>
            <a:headEnd/>
            <a:tailEnd/>
          </a:ln>
        </p:spPr>
        <p:txBody>
          <a:bodyPr wrap="square" lIns="82048" tIns="82048" rIns="82048" bIns="41025">
            <a:spAutoFit/>
          </a:bodyPr>
          <a:lstStyle/>
          <a:p>
            <a:pPr algn="just" defTabSz="456943">
              <a:tabLst>
                <a:tab pos="649552" algn="l"/>
                <a:tab pos="1299104" algn="l"/>
                <a:tab pos="1948657" algn="l"/>
                <a:tab pos="2598207" algn="l"/>
                <a:tab pos="3247759" algn="l"/>
              </a:tabLst>
            </a:pPr>
            <a:r>
              <a:rPr lang="en-US" sz="1400" dirty="0">
                <a:solidFill>
                  <a:srgbClr val="0070C0"/>
                </a:solidFill>
              </a:rPr>
              <a:t>Each of the 40 ensemble members begins at the end of the same 20</a:t>
            </a:r>
            <a:r>
              <a:rPr lang="en-US" sz="1400" baseline="30000" dirty="0">
                <a:solidFill>
                  <a:srgbClr val="0070C0"/>
                </a:solidFill>
              </a:rPr>
              <a:t>th</a:t>
            </a:r>
            <a:r>
              <a:rPr lang="en-US" sz="1400" dirty="0">
                <a:solidFill>
                  <a:srgbClr val="0070C0"/>
                </a:solidFill>
              </a:rPr>
              <a:t> century CCSM3 simulation, and is subject to the identical GHG, stratospheric ozone, solar, and aerosol </a:t>
            </a:r>
            <a:r>
              <a:rPr lang="en-US" sz="1400" dirty="0" err="1">
                <a:solidFill>
                  <a:srgbClr val="0070C0"/>
                </a:solidFill>
              </a:rPr>
              <a:t>forcings</a:t>
            </a:r>
            <a:r>
              <a:rPr lang="en-US" sz="1400" dirty="0">
                <a:solidFill>
                  <a:srgbClr val="0070C0"/>
                </a:solidFill>
              </a:rPr>
              <a:t> during 2000-2060. In these simulations, the initial ocean, sea ice and land states are identical, but the initial atmospheric conditions are perturbed by selecting atmospheric states on different days between December 1999 and February 2000 from the 20</a:t>
            </a:r>
            <a:r>
              <a:rPr lang="en-US" sz="1400" baseline="30000" dirty="0">
                <a:solidFill>
                  <a:srgbClr val="0070C0"/>
                </a:solidFill>
              </a:rPr>
              <a:t>th</a:t>
            </a:r>
            <a:r>
              <a:rPr lang="en-US" sz="1400" dirty="0">
                <a:solidFill>
                  <a:srgbClr val="0070C0"/>
                </a:solidFill>
              </a:rPr>
              <a:t> century simulation. </a:t>
            </a:r>
          </a:p>
        </p:txBody>
      </p:sp>
      <p:sp>
        <p:nvSpPr>
          <p:cNvPr id="23" name="Rectangle 8"/>
          <p:cNvSpPr>
            <a:spLocks noChangeArrowheads="1"/>
          </p:cNvSpPr>
          <p:nvPr/>
        </p:nvSpPr>
        <p:spPr bwMode="auto">
          <a:xfrm>
            <a:off x="4636145" y="3898883"/>
            <a:ext cx="4333390" cy="2278711"/>
          </a:xfrm>
          <a:prstGeom prst="rect">
            <a:avLst/>
          </a:prstGeom>
          <a:noFill/>
          <a:ln w="9360">
            <a:noFill/>
            <a:miter lim="800000"/>
            <a:headEnd/>
            <a:tailEnd/>
          </a:ln>
        </p:spPr>
        <p:txBody>
          <a:bodyPr wrap="square" lIns="82048" tIns="82048" rIns="82048" bIns="41025">
            <a:spAutoFit/>
          </a:bodyPr>
          <a:lstStyle/>
          <a:p>
            <a:pPr algn="just" defTabSz="456943">
              <a:tabLst>
                <a:tab pos="649552" algn="l"/>
                <a:tab pos="1299104" algn="l"/>
                <a:tab pos="1948657" algn="l"/>
                <a:tab pos="2598207" algn="l"/>
                <a:tab pos="3247759" algn="l"/>
              </a:tabLst>
            </a:pPr>
            <a:r>
              <a:rPr lang="en-US" sz="1400" dirty="0">
                <a:solidFill>
                  <a:srgbClr val="0070C0"/>
                </a:solidFill>
              </a:rPr>
              <a:t>Our results show that the simulated regional SLR at mid-century can vary by a factor of two depending on location, with the North Atlantic and Pacific showing the greatest range. This uncertainty in regional SLR results primarily from internal variations in the wind-driven and buoyancy-driven ocean circulations. And this uncertainty can not be reduced from improving the model physics and </a:t>
            </a:r>
            <a:r>
              <a:rPr lang="en-US" sz="1400" dirty="0" err="1">
                <a:solidFill>
                  <a:srgbClr val="0070C0"/>
                </a:solidFill>
              </a:rPr>
              <a:t>numerics</a:t>
            </a:r>
            <a:r>
              <a:rPr lang="en-US" sz="1400" dirty="0">
                <a:solidFill>
                  <a:srgbClr val="0070C0"/>
                </a:solidFill>
              </a:rPr>
              <a:t>. Thus the policy maker should be aware the potential uncertainty in projected regional SLR.</a:t>
            </a:r>
          </a:p>
        </p:txBody>
      </p:sp>
      <p:sp>
        <p:nvSpPr>
          <p:cNvPr id="24" name="Rectangle 9"/>
          <p:cNvSpPr>
            <a:spLocks noChangeArrowheads="1"/>
          </p:cNvSpPr>
          <p:nvPr/>
        </p:nvSpPr>
        <p:spPr bwMode="auto">
          <a:xfrm>
            <a:off x="404092" y="6374904"/>
            <a:ext cx="8390980" cy="462843"/>
          </a:xfrm>
          <a:prstGeom prst="rect">
            <a:avLst/>
          </a:prstGeom>
          <a:solidFill>
            <a:srgbClr val="FFFFFF"/>
          </a:solidFill>
          <a:ln w="25560">
            <a:solidFill>
              <a:srgbClr val="000000"/>
            </a:solidFill>
            <a:round/>
            <a:headEnd/>
            <a:tailEnd/>
          </a:ln>
        </p:spPr>
        <p:txBody>
          <a:bodyPr wrap="square" lIns="82048" tIns="82048" rIns="82048" bIns="41025">
            <a:spAutoFit/>
          </a:bodyPr>
          <a:lstStyle/>
          <a:p>
            <a:pPr defTabSz="456943">
              <a:tabLst>
                <a:tab pos="649552" algn="l"/>
                <a:tab pos="1299104" algn="l"/>
                <a:tab pos="1948657" algn="l"/>
                <a:tab pos="2598207" algn="l"/>
                <a:tab pos="3247759" algn="l"/>
                <a:tab pos="3897311" algn="l"/>
                <a:tab pos="4546864" algn="l"/>
                <a:tab pos="5196415" algn="l"/>
                <a:tab pos="5845968" algn="l"/>
                <a:tab pos="6495519" algn="l"/>
              </a:tabLst>
            </a:pPr>
            <a:r>
              <a:rPr lang="en-US" sz="1100" b="1" dirty="0">
                <a:solidFill>
                  <a:srgbClr val="000000"/>
                </a:solidFill>
                <a:latin typeface="Times New Roman" pitchFamily="18" charset="0"/>
                <a:cs typeface="Times New Roman" pitchFamily="18" charset="0"/>
              </a:rPr>
              <a:t>Reference:</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Hu</a:t>
            </a:r>
            <a:r>
              <a:rPr lang="en-US" sz="1100" b="1" dirty="0">
                <a:solidFill>
                  <a:prstClr val="black"/>
                </a:solidFill>
                <a:latin typeface="Times New Roman" pitchFamily="18" charset="0"/>
                <a:cs typeface="Times New Roman" pitchFamily="18" charset="0"/>
              </a:rPr>
              <a:t>, A.</a:t>
            </a:r>
            <a:r>
              <a:rPr lang="en-US" sz="1100" dirty="0">
                <a:solidFill>
                  <a:prstClr val="black"/>
                </a:solidFill>
                <a:latin typeface="Times New Roman" pitchFamily="18" charset="0"/>
                <a:cs typeface="Times New Roman" pitchFamily="18" charset="0"/>
              </a:rPr>
              <a:t>, and C. </a:t>
            </a:r>
            <a:r>
              <a:rPr lang="en-US" sz="1100" dirty="0" err="1">
                <a:solidFill>
                  <a:prstClr val="black"/>
                </a:solidFill>
                <a:latin typeface="Times New Roman" pitchFamily="18" charset="0"/>
                <a:cs typeface="Times New Roman" pitchFamily="18" charset="0"/>
              </a:rPr>
              <a:t>Deser</a:t>
            </a:r>
            <a:r>
              <a:rPr lang="en-US" sz="1100" dirty="0">
                <a:solidFill>
                  <a:prstClr val="black"/>
                </a:solidFill>
                <a:latin typeface="Times New Roman" pitchFamily="18" charset="0"/>
                <a:cs typeface="Times New Roman" pitchFamily="18" charset="0"/>
              </a:rPr>
              <a:t>, 2013,</a:t>
            </a:r>
            <a:r>
              <a:rPr lang="en-US" sz="1100" b="1" dirty="0">
                <a:solidFill>
                  <a:prstClr val="black"/>
                </a:solidFill>
                <a:latin typeface="Times New Roman" pitchFamily="18" charset="0"/>
                <a:cs typeface="Times New Roman" pitchFamily="18" charset="0"/>
              </a:rPr>
              <a:t> Uncertainty in future regional sea level rise due to internal climate variability</a:t>
            </a:r>
            <a:r>
              <a:rPr lang="en-US" sz="1100" dirty="0">
                <a:solidFill>
                  <a:prstClr val="black"/>
                </a:solidFill>
                <a:latin typeface="Times New Roman" pitchFamily="18" charset="0"/>
                <a:cs typeface="Times New Roman" pitchFamily="18" charset="0"/>
              </a:rPr>
              <a:t>, </a:t>
            </a:r>
            <a:r>
              <a:rPr lang="en-US" sz="1100" i="1" dirty="0" err="1">
                <a:solidFill>
                  <a:prstClr val="black"/>
                </a:solidFill>
                <a:latin typeface="Times New Roman" pitchFamily="18" charset="0"/>
                <a:cs typeface="Times New Roman" pitchFamily="18" charset="0"/>
              </a:rPr>
              <a:t>Geophys</a:t>
            </a:r>
            <a:r>
              <a:rPr lang="en-US" sz="1100" i="1" dirty="0">
                <a:solidFill>
                  <a:prstClr val="black"/>
                </a:solidFill>
                <a:latin typeface="Times New Roman" pitchFamily="18" charset="0"/>
                <a:cs typeface="Times New Roman" pitchFamily="18" charset="0"/>
              </a:rPr>
              <a:t>. Res. </a:t>
            </a:r>
            <a:r>
              <a:rPr lang="en-US" sz="1100" i="1" dirty="0" err="1">
                <a:solidFill>
                  <a:prstClr val="black"/>
                </a:solidFill>
                <a:latin typeface="Times New Roman" pitchFamily="18" charset="0"/>
                <a:cs typeface="Times New Roman" pitchFamily="18" charset="0"/>
              </a:rPr>
              <a:t>Lett</a:t>
            </a:r>
            <a:r>
              <a:rPr lang="en-US" sz="1100" i="1" dirty="0">
                <a:solidFill>
                  <a:prstClr val="black"/>
                </a:solidFill>
                <a:latin typeface="Times New Roman" pitchFamily="18" charset="0"/>
                <a:cs typeface="Times New Roman" pitchFamily="18" charset="0"/>
              </a:rPr>
              <a:t>., </a:t>
            </a:r>
            <a:r>
              <a:rPr lang="en-US" sz="1100" dirty="0">
                <a:solidFill>
                  <a:prstClr val="black"/>
                </a:solidFill>
                <a:latin typeface="Times New Roman" pitchFamily="18" charset="0"/>
                <a:cs typeface="Times New Roman" pitchFamily="18" charset="0"/>
              </a:rPr>
              <a:t>40, 2768-2772, doi:10.1002/grl50531. </a:t>
            </a:r>
            <a:endParaRPr lang="en-US" sz="1100" b="1" dirty="0">
              <a:solidFill>
                <a:srgbClr val="000000"/>
              </a:solidFill>
              <a:latin typeface="Times New Roman" pitchFamily="18" charset="0"/>
              <a:cs typeface="Times New Roman" pitchFamily="18" charset="0"/>
            </a:endParaRPr>
          </a:p>
        </p:txBody>
      </p:sp>
      <p:sp>
        <p:nvSpPr>
          <p:cNvPr id="25" name="Line 12"/>
          <p:cNvSpPr>
            <a:spLocks noChangeShapeType="1"/>
          </p:cNvSpPr>
          <p:nvPr/>
        </p:nvSpPr>
        <p:spPr bwMode="auto">
          <a:xfrm>
            <a:off x="4501286" y="924485"/>
            <a:ext cx="1443" cy="4555191"/>
          </a:xfrm>
          <a:prstGeom prst="line">
            <a:avLst/>
          </a:prstGeom>
          <a:noFill/>
          <a:ln w="36720">
            <a:solidFill>
              <a:srgbClr val="BADAFF"/>
            </a:solidFill>
            <a:round/>
            <a:headEnd/>
            <a:tailEnd/>
          </a:ln>
        </p:spPr>
        <p:txBody>
          <a:bodyPr lIns="82048" tIns="41025" rIns="82048" bIns="41025"/>
          <a:lstStyle/>
          <a:p>
            <a:pPr defTabSz="456943"/>
            <a:endParaRPr lang="en-US">
              <a:solidFill>
                <a:prstClr val="black"/>
              </a:solidFill>
            </a:endParaRPr>
          </a:p>
        </p:txBody>
      </p:sp>
      <p:sp>
        <p:nvSpPr>
          <p:cNvPr id="26" name="Line 13"/>
          <p:cNvSpPr>
            <a:spLocks noChangeShapeType="1"/>
          </p:cNvSpPr>
          <p:nvPr/>
        </p:nvSpPr>
        <p:spPr bwMode="auto">
          <a:xfrm flipV="1">
            <a:off x="220648" y="3589165"/>
            <a:ext cx="8211705" cy="54148"/>
          </a:xfrm>
          <a:prstGeom prst="line">
            <a:avLst/>
          </a:prstGeom>
          <a:noFill/>
          <a:ln w="36720">
            <a:solidFill>
              <a:srgbClr val="BADAFF"/>
            </a:solidFill>
            <a:round/>
            <a:headEnd/>
            <a:tailEnd/>
          </a:ln>
        </p:spPr>
        <p:txBody>
          <a:bodyPr lIns="82048" tIns="41025" rIns="82048" bIns="41025"/>
          <a:lstStyle/>
          <a:p>
            <a:pPr defTabSz="456943"/>
            <a:endParaRPr lang="en-US">
              <a:solidFill>
                <a:prstClr val="black"/>
              </a:solidFill>
            </a:endParaRPr>
          </a:p>
        </p:txBody>
      </p:sp>
      <p:sp>
        <p:nvSpPr>
          <p:cNvPr id="27" name="Rectangle 15"/>
          <p:cNvSpPr>
            <a:spLocks noChangeArrowheads="1"/>
          </p:cNvSpPr>
          <p:nvPr/>
        </p:nvSpPr>
        <p:spPr bwMode="auto">
          <a:xfrm>
            <a:off x="4636145" y="2990730"/>
            <a:ext cx="4087091" cy="590691"/>
          </a:xfrm>
          <a:prstGeom prst="rect">
            <a:avLst/>
          </a:prstGeom>
          <a:noFill/>
          <a:ln w="9525">
            <a:noFill/>
            <a:miter lim="800000"/>
            <a:headEnd/>
            <a:tailEnd/>
          </a:ln>
        </p:spPr>
        <p:txBody>
          <a:bodyPr lIns="82048" tIns="41025" rIns="82048" bIns="41025">
            <a:spAutoFit/>
          </a:bodyPr>
          <a:lstStyle/>
          <a:p>
            <a:pPr defTabSz="456943"/>
            <a:r>
              <a:rPr lang="en-US" sz="1100" dirty="0">
                <a:solidFill>
                  <a:prstClr val="black"/>
                </a:solidFill>
              </a:rPr>
              <a:t>Simulated change in sea level (cm) between the periods 2041-2060 and 1980-1999 at selected coastal cities from the 40-member CCSM3 ensemble</a:t>
            </a:r>
          </a:p>
        </p:txBody>
      </p:sp>
      <p:pic>
        <p:nvPicPr>
          <p:cNvPr id="28" name="Picture 2"/>
          <p:cNvPicPr>
            <a:picLocks noChangeAspect="1" noChangeArrowheads="1"/>
          </p:cNvPicPr>
          <p:nvPr/>
        </p:nvPicPr>
        <p:blipFill>
          <a:blip r:embed="rId2"/>
          <a:srcRect/>
          <a:stretch>
            <a:fillRect/>
          </a:stretch>
        </p:blipFill>
        <p:spPr bwMode="auto">
          <a:xfrm>
            <a:off x="4600164" y="806825"/>
            <a:ext cx="4039846" cy="2183906"/>
          </a:xfrm>
          <a:prstGeom prst="rect">
            <a:avLst/>
          </a:prstGeom>
          <a:noFill/>
          <a:ln w="9525">
            <a:noFill/>
            <a:miter lim="800000"/>
            <a:headEnd/>
            <a:tailEnd/>
          </a:ln>
        </p:spPr>
      </p:pic>
    </p:spTree>
    <p:extLst>
      <p:ext uri="{BB962C8B-B14F-4D97-AF65-F5344CB8AC3E}">
        <p14:creationId xmlns:p14="http://schemas.microsoft.com/office/powerpoint/2010/main" val="354081349"/>
      </p:ext>
    </p:extLst>
  </p:cSld>
  <p:clrMapOvr>
    <a:masterClrMapping/>
  </p:clrMapOvr>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318</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DOE-CA_Site_Review_Template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2014-12-09T20:06:48Z</dcterms:created>
  <dcterms:modified xsi:type="dcterms:W3CDTF">2014-12-09T20:07:58Z</dcterms:modified>
</cp:coreProperties>
</file>