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D0B53-E7DC-431A-8202-1728A5F5DF02}"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1614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D0B53-E7DC-431A-8202-1728A5F5DF02}"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23529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D0B53-E7DC-431A-8202-1728A5F5DF02}"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149752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D0B53-E7DC-431A-8202-1728A5F5DF02}"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100791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D0B53-E7DC-431A-8202-1728A5F5DF02}"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59007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D0B53-E7DC-431A-8202-1728A5F5DF02}"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356942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4D0B53-E7DC-431A-8202-1728A5F5DF02}"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3513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D0B53-E7DC-431A-8202-1728A5F5DF02}"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322097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0B53-E7DC-431A-8202-1728A5F5DF02}"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208890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D0B53-E7DC-431A-8202-1728A5F5DF02}"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6769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D0B53-E7DC-431A-8202-1728A5F5DF02}"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0D6D5-471B-4C39-B10D-B7393DD7A841}" type="slidenum">
              <a:rPr lang="en-US" smtClean="0"/>
              <a:t>‹#›</a:t>
            </a:fld>
            <a:endParaRPr lang="en-US"/>
          </a:p>
        </p:txBody>
      </p:sp>
    </p:spTree>
    <p:extLst>
      <p:ext uri="{BB962C8B-B14F-4D97-AF65-F5344CB8AC3E}">
        <p14:creationId xmlns:p14="http://schemas.microsoft.com/office/powerpoint/2010/main" val="24125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0B53-E7DC-431A-8202-1728A5F5DF02}"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0D6D5-471B-4C39-B10D-B7393DD7A841}" type="slidenum">
              <a:rPr lang="en-US" smtClean="0"/>
              <a:t>‹#›</a:t>
            </a:fld>
            <a:endParaRPr lang="en-US"/>
          </a:p>
        </p:txBody>
      </p:sp>
    </p:spTree>
    <p:extLst>
      <p:ext uri="{BB962C8B-B14F-4D97-AF65-F5344CB8AC3E}">
        <p14:creationId xmlns:p14="http://schemas.microsoft.com/office/powerpoint/2010/main" val="80089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nvSpPr>
        <p:spPr>
          <a:xfrm>
            <a:off x="379653" y="290376"/>
            <a:ext cx="7973174" cy="508904"/>
          </a:xfrm>
          <a:prstGeom prst="rect">
            <a:avLst/>
          </a:prstGeom>
        </p:spPr>
        <p:txBody>
          <a:bodyPr vert="horz" lIns="82058" tIns="41029" rIns="82058" bIns="41029" rtlCol="0" anchor="b">
            <a:normAutofit fontScale="82500" lnSpcReduction="2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dirty="0">
                <a:solidFill>
                  <a:schemeClr val="tx1">
                    <a:lumMod val="65000"/>
                    <a:lumOff val="35000"/>
                  </a:schemeClr>
                </a:solidFill>
              </a:rPr>
              <a:t>The Transpose-AMIP II Experiment and Its Application to the Understanding of Southern Ocean Cloud Biases in Climate Models</a:t>
            </a:r>
          </a:p>
        </p:txBody>
      </p:sp>
      <p:sp>
        <p:nvSpPr>
          <p:cNvPr id="3" name="Text Placeholder 5"/>
          <p:cNvSpPr>
            <a:spLocks noGrp="1"/>
          </p:cNvSpPr>
          <p:nvPr/>
        </p:nvSpPr>
        <p:spPr>
          <a:xfrm>
            <a:off x="566091" y="1061263"/>
            <a:ext cx="3956133" cy="4139173"/>
          </a:xfrm>
          <a:prstGeom prst="rect">
            <a:avLst/>
          </a:prstGeom>
        </p:spPr>
        <p:txBody>
          <a:bodyPr vert="horz" lIns="82058" tIns="41029" rIns="82058" bIns="41029" rtlCol="0">
            <a:normAutofit fontScale="92500" lnSpcReduction="10000"/>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smtClean="0">
                <a:solidFill>
                  <a:schemeClr val="tx1">
                    <a:lumMod val="85000"/>
                    <a:lumOff val="15000"/>
                  </a:schemeClr>
                </a:solidFill>
              </a:rPr>
              <a:t>OBJECTIVE</a:t>
            </a:r>
          </a:p>
          <a:p>
            <a:r>
              <a:rPr lang="en-US" sz="1100" dirty="0">
                <a:solidFill>
                  <a:schemeClr val="tx1">
                    <a:lumMod val="75000"/>
                    <a:lumOff val="25000"/>
                  </a:schemeClr>
                </a:solidFill>
              </a:rPr>
              <a:t>The Transpose-AMIP II experimental design is presented</a:t>
            </a:r>
            <a:r>
              <a:rPr lang="en-US" sz="1100" dirty="0">
                <a:solidFill>
                  <a:schemeClr val="tx1">
                    <a:lumMod val="75000"/>
                    <a:lumOff val="25000"/>
                  </a:schemeClr>
                </a:solidFill>
              </a:rPr>
              <a:t>. An example of the type of analysis that may be undertaken using these diagnostics is illustrated through a study of the development of cloud biases over the Southern Ocean, a region that is problematic for many models.</a:t>
            </a:r>
          </a:p>
          <a:p>
            <a:endParaRPr lang="en-US" dirty="0">
              <a:solidFill>
                <a:schemeClr val="tx1">
                  <a:lumMod val="75000"/>
                  <a:lumOff val="25000"/>
                </a:schemeClr>
              </a:solidFill>
            </a:endParaRPr>
          </a:p>
          <a:p>
            <a:r>
              <a:rPr lang="en-US" dirty="0" smtClean="0">
                <a:solidFill>
                  <a:schemeClr val="tx1">
                    <a:lumMod val="85000"/>
                    <a:lumOff val="15000"/>
                  </a:schemeClr>
                </a:solidFill>
              </a:rPr>
              <a:t>APPROACH</a:t>
            </a:r>
          </a:p>
          <a:p>
            <a:r>
              <a:rPr lang="en-US" sz="1100" dirty="0">
                <a:solidFill>
                  <a:schemeClr val="tx1">
                    <a:lumMod val="75000"/>
                    <a:lumOff val="25000"/>
                  </a:schemeClr>
                </a:solidFill>
              </a:rPr>
              <a:t>A cyclone compositing method is applied to establish cloud biases in each model. A large negative </a:t>
            </a:r>
            <a:r>
              <a:rPr lang="en-US" sz="1100" dirty="0">
                <a:solidFill>
                  <a:schemeClr val="tx1">
                    <a:lumMod val="75000"/>
                    <a:lumOff val="25000"/>
                  </a:schemeClr>
                </a:solidFill>
              </a:rPr>
              <a:t>bias in </a:t>
            </a:r>
            <a:r>
              <a:rPr lang="en-US" sz="1100" dirty="0">
                <a:solidFill>
                  <a:schemeClr val="tx1">
                    <a:lumMod val="75000"/>
                    <a:lumOff val="25000"/>
                  </a:schemeClr>
                </a:solidFill>
              </a:rPr>
              <a:t>shortwave radiation </a:t>
            </a:r>
            <a:r>
              <a:rPr lang="en-US" sz="1100" dirty="0">
                <a:solidFill>
                  <a:schemeClr val="tx1">
                    <a:lumMod val="75000"/>
                    <a:lumOff val="25000"/>
                  </a:schemeClr>
                </a:solidFill>
              </a:rPr>
              <a:t>on the cold-air side of </a:t>
            </a:r>
            <a:r>
              <a:rPr lang="en-US" sz="1100" dirty="0">
                <a:solidFill>
                  <a:schemeClr val="tx1">
                    <a:lumMod val="75000"/>
                    <a:lumOff val="25000"/>
                  </a:schemeClr>
                </a:solidFill>
              </a:rPr>
              <a:t>cyclones emerges in the </a:t>
            </a:r>
            <a:r>
              <a:rPr lang="en-US" sz="1100" dirty="0" err="1">
                <a:solidFill>
                  <a:schemeClr val="tx1">
                    <a:lumMod val="75000"/>
                    <a:lumOff val="25000"/>
                  </a:schemeClr>
                </a:solidFill>
              </a:rPr>
              <a:t>hindcasts</a:t>
            </a:r>
            <a:r>
              <a:rPr lang="en-US" sz="1100" dirty="0">
                <a:solidFill>
                  <a:schemeClr val="tx1">
                    <a:lumMod val="75000"/>
                    <a:lumOff val="25000"/>
                  </a:schemeClr>
                </a:solidFill>
              </a:rPr>
              <a:t>, </a:t>
            </a:r>
            <a:r>
              <a:rPr lang="en-US" sz="1100" dirty="0">
                <a:solidFill>
                  <a:schemeClr val="tx1">
                    <a:lumMod val="75000"/>
                    <a:lumOff val="25000"/>
                  </a:schemeClr>
                </a:solidFill>
              </a:rPr>
              <a:t>indicating that the bias </a:t>
            </a:r>
            <a:r>
              <a:rPr lang="en-US" sz="1100" dirty="0">
                <a:solidFill>
                  <a:schemeClr val="tx1">
                    <a:lumMod val="75000"/>
                    <a:lumOff val="25000"/>
                  </a:schemeClr>
                </a:solidFill>
              </a:rPr>
              <a:t>is associated with fast processes. A case study is presented comparing a representative cyclone in the models and observations.</a:t>
            </a:r>
          </a:p>
          <a:p>
            <a:endParaRPr lang="en-US" sz="1100" dirty="0">
              <a:solidFill>
                <a:schemeClr val="tx1">
                  <a:lumMod val="75000"/>
                  <a:lumOff val="25000"/>
                </a:schemeClr>
              </a:solidFill>
            </a:endParaRPr>
          </a:p>
          <a:p>
            <a:r>
              <a:rPr lang="en-US" dirty="0" smtClean="0">
                <a:solidFill>
                  <a:schemeClr val="tx1">
                    <a:lumMod val="85000"/>
                    <a:lumOff val="15000"/>
                  </a:schemeClr>
                </a:solidFill>
              </a:rPr>
              <a:t>IMPACT</a:t>
            </a:r>
          </a:p>
          <a:p>
            <a:r>
              <a:rPr lang="en-US" sz="1100" dirty="0">
                <a:solidFill>
                  <a:schemeClr val="tx1">
                    <a:lumMod val="75000"/>
                    <a:lumOff val="25000"/>
                  </a:schemeClr>
                </a:solidFill>
              </a:rPr>
              <a:t>The negative shortwave bias is shown to be present primarily on the cold-air side of cyclones and/or leading side of transient ridges, away from frontal regions. The bias is present when the lower troposphere is more stable, but it can be associated with a range of low-level wind speeds. </a:t>
            </a:r>
            <a:r>
              <a:rPr lang="en-US" sz="1100" dirty="0">
                <a:solidFill>
                  <a:schemeClr val="tx1">
                    <a:lumMod val="75000"/>
                    <a:lumOff val="25000"/>
                  </a:schemeClr>
                </a:solidFill>
              </a:rPr>
              <a:t>Investigation of the </a:t>
            </a:r>
            <a:r>
              <a:rPr lang="en-US" sz="1100" dirty="0">
                <a:solidFill>
                  <a:schemeClr val="tx1">
                    <a:lumMod val="75000"/>
                    <a:lumOff val="25000"/>
                  </a:schemeClr>
                </a:solidFill>
              </a:rPr>
              <a:t>TAMIP2 </a:t>
            </a:r>
            <a:r>
              <a:rPr lang="en-US" sz="1100" dirty="0" err="1">
                <a:solidFill>
                  <a:schemeClr val="tx1">
                    <a:lumMod val="75000"/>
                    <a:lumOff val="25000"/>
                  </a:schemeClr>
                </a:solidFill>
              </a:rPr>
              <a:t>hindcasts</a:t>
            </a:r>
            <a:r>
              <a:rPr lang="en-US" sz="1100" dirty="0">
                <a:solidFill>
                  <a:schemeClr val="tx1">
                    <a:lumMod val="75000"/>
                    <a:lumOff val="25000"/>
                  </a:schemeClr>
                </a:solidFill>
              </a:rPr>
              <a:t> for the case study has revealed that the bias develops quickly (within the first day) and is primarily due to the cloud being too optically thin, with an additional contribution from the cloud fraction being too low in some models. It appears that the overly thin stratocumulus is associated with the inversion being quickly lowered at the beginning of the </a:t>
            </a:r>
            <a:r>
              <a:rPr lang="en-US" sz="1100" dirty="0" err="1">
                <a:solidFill>
                  <a:schemeClr val="tx1">
                    <a:lumMod val="75000"/>
                    <a:lumOff val="25000"/>
                  </a:schemeClr>
                </a:solidFill>
              </a:rPr>
              <a:t>hindcast</a:t>
            </a:r>
            <a:r>
              <a:rPr lang="en-US" sz="1100" dirty="0">
                <a:solidFill>
                  <a:schemeClr val="tx1">
                    <a:lumMod val="75000"/>
                    <a:lumOff val="25000"/>
                  </a:schemeClr>
                </a:solidFill>
              </a:rPr>
              <a:t> and a physically thinner cloud layer being produced.</a:t>
            </a:r>
          </a:p>
        </p:txBody>
      </p:sp>
      <p:sp>
        <p:nvSpPr>
          <p:cNvPr id="4" name="TextBox 8"/>
          <p:cNvSpPr txBox="1"/>
          <p:nvPr/>
        </p:nvSpPr>
        <p:spPr>
          <a:xfrm>
            <a:off x="706343" y="6167008"/>
            <a:ext cx="7973174" cy="421414"/>
          </a:xfrm>
          <a:prstGeom prst="rect">
            <a:avLst/>
          </a:prstGeom>
          <a:noFill/>
          <a:ln>
            <a:solidFill>
              <a:schemeClr val="tx1">
                <a:lumMod val="65000"/>
                <a:lumOff val="35000"/>
              </a:schemeClr>
            </a:solidFill>
          </a:ln>
        </p:spPr>
        <p:txBody>
          <a:bodyPr wrap="square" lIns="82058" tIns="41029" rIns="82058" bIns="4102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tx1">
                    <a:lumMod val="65000"/>
                    <a:lumOff val="35000"/>
                  </a:schemeClr>
                </a:solidFill>
              </a:rPr>
              <a:t>K. D. Williams</a:t>
            </a:r>
            <a:r>
              <a:rPr lang="en-US" sz="1100" dirty="0">
                <a:solidFill>
                  <a:schemeClr val="tx1">
                    <a:lumMod val="65000"/>
                    <a:lumOff val="35000"/>
                  </a:schemeClr>
                </a:solidFill>
              </a:rPr>
              <a:t>, </a:t>
            </a:r>
            <a:r>
              <a:rPr lang="en-US" sz="1100" dirty="0">
                <a:solidFill>
                  <a:schemeClr val="tx1">
                    <a:lumMod val="65000"/>
                    <a:lumOff val="35000"/>
                  </a:schemeClr>
                </a:solidFill>
              </a:rPr>
              <a:t>A. </a:t>
            </a:r>
            <a:r>
              <a:rPr lang="en-US" sz="1100" dirty="0" err="1">
                <a:solidFill>
                  <a:schemeClr val="tx1">
                    <a:lumMod val="65000"/>
                    <a:lumOff val="35000"/>
                  </a:schemeClr>
                </a:solidFill>
              </a:rPr>
              <a:t>Bodas-Salcedo</a:t>
            </a:r>
            <a:r>
              <a:rPr lang="en-US" sz="1100" dirty="0">
                <a:solidFill>
                  <a:schemeClr val="tx1">
                    <a:lumMod val="65000"/>
                    <a:lumOff val="35000"/>
                  </a:schemeClr>
                </a:solidFill>
              </a:rPr>
              <a:t>, </a:t>
            </a:r>
            <a:r>
              <a:rPr lang="en-US" sz="1100" dirty="0">
                <a:solidFill>
                  <a:schemeClr val="tx1">
                    <a:lumMod val="65000"/>
                    <a:lumOff val="35000"/>
                  </a:schemeClr>
                </a:solidFill>
              </a:rPr>
              <a:t>M. </a:t>
            </a:r>
            <a:r>
              <a:rPr lang="en-US" sz="1100" dirty="0" err="1">
                <a:solidFill>
                  <a:schemeClr val="tx1">
                    <a:lumMod val="65000"/>
                    <a:lumOff val="35000"/>
                  </a:schemeClr>
                </a:solidFill>
              </a:rPr>
              <a:t>Déqué</a:t>
            </a:r>
            <a:r>
              <a:rPr lang="en-US" sz="1100" dirty="0">
                <a:solidFill>
                  <a:schemeClr val="tx1">
                    <a:lumMod val="65000"/>
                    <a:lumOff val="35000"/>
                  </a:schemeClr>
                </a:solidFill>
              </a:rPr>
              <a:t>, </a:t>
            </a:r>
            <a:r>
              <a:rPr lang="en-US" sz="1100" dirty="0">
                <a:solidFill>
                  <a:schemeClr val="tx1">
                    <a:lumMod val="65000"/>
                    <a:lumOff val="35000"/>
                  </a:schemeClr>
                </a:solidFill>
              </a:rPr>
              <a:t>S. </a:t>
            </a:r>
            <a:r>
              <a:rPr lang="en-US" sz="1100" dirty="0" err="1">
                <a:solidFill>
                  <a:schemeClr val="tx1">
                    <a:lumMod val="65000"/>
                    <a:lumOff val="35000"/>
                  </a:schemeClr>
                </a:solidFill>
              </a:rPr>
              <a:t>Fermepin</a:t>
            </a:r>
            <a:r>
              <a:rPr lang="en-US" sz="1100" dirty="0">
                <a:solidFill>
                  <a:schemeClr val="tx1">
                    <a:lumMod val="65000"/>
                    <a:lumOff val="35000"/>
                  </a:schemeClr>
                </a:solidFill>
              </a:rPr>
              <a:t>, </a:t>
            </a:r>
            <a:r>
              <a:rPr lang="en-US" sz="1100" dirty="0">
                <a:solidFill>
                  <a:schemeClr val="tx1">
                    <a:lumMod val="65000"/>
                    <a:lumOff val="35000"/>
                  </a:schemeClr>
                </a:solidFill>
              </a:rPr>
              <a:t>B. Medeiros</a:t>
            </a:r>
            <a:r>
              <a:rPr lang="en-US" sz="1100" dirty="0">
                <a:solidFill>
                  <a:schemeClr val="tx1">
                    <a:lumMod val="65000"/>
                    <a:lumOff val="35000"/>
                  </a:schemeClr>
                </a:solidFill>
              </a:rPr>
              <a:t>, </a:t>
            </a:r>
            <a:r>
              <a:rPr lang="en-US" sz="1100" dirty="0">
                <a:solidFill>
                  <a:schemeClr val="tx1">
                    <a:lumMod val="65000"/>
                    <a:lumOff val="35000"/>
                  </a:schemeClr>
                </a:solidFill>
              </a:rPr>
              <a:t>M. Watanabe</a:t>
            </a:r>
            <a:r>
              <a:rPr lang="en-US" sz="1100" dirty="0">
                <a:solidFill>
                  <a:schemeClr val="tx1">
                    <a:lumMod val="65000"/>
                    <a:lumOff val="35000"/>
                  </a:schemeClr>
                </a:solidFill>
              </a:rPr>
              <a:t>, </a:t>
            </a:r>
            <a:r>
              <a:rPr lang="en-US" sz="1100" dirty="0">
                <a:solidFill>
                  <a:schemeClr val="tx1">
                    <a:lumMod val="65000"/>
                    <a:lumOff val="35000"/>
                  </a:schemeClr>
                </a:solidFill>
              </a:rPr>
              <a:t>C. </a:t>
            </a:r>
            <a:r>
              <a:rPr lang="en-US" sz="1100" dirty="0" err="1">
                <a:solidFill>
                  <a:schemeClr val="tx1">
                    <a:lumMod val="65000"/>
                    <a:lumOff val="35000"/>
                  </a:schemeClr>
                </a:solidFill>
              </a:rPr>
              <a:t>Jakob</a:t>
            </a:r>
            <a:r>
              <a:rPr lang="en-US" sz="1100" dirty="0">
                <a:solidFill>
                  <a:schemeClr val="tx1">
                    <a:lumMod val="65000"/>
                    <a:lumOff val="35000"/>
                  </a:schemeClr>
                </a:solidFill>
              </a:rPr>
              <a:t>, </a:t>
            </a:r>
            <a:r>
              <a:rPr lang="en-US" sz="1100" dirty="0">
                <a:solidFill>
                  <a:schemeClr val="tx1">
                    <a:lumMod val="65000"/>
                    <a:lumOff val="35000"/>
                  </a:schemeClr>
                </a:solidFill>
              </a:rPr>
              <a:t>S. A. Klein</a:t>
            </a:r>
            <a:r>
              <a:rPr lang="en-US" sz="1100" dirty="0">
                <a:solidFill>
                  <a:schemeClr val="tx1">
                    <a:lumMod val="65000"/>
                    <a:lumOff val="35000"/>
                  </a:schemeClr>
                </a:solidFill>
              </a:rPr>
              <a:t>, </a:t>
            </a:r>
            <a:r>
              <a:rPr lang="en-US" sz="1100" dirty="0">
                <a:solidFill>
                  <a:schemeClr val="tx1">
                    <a:lumMod val="65000"/>
                    <a:lumOff val="35000"/>
                  </a:schemeClr>
                </a:solidFill>
              </a:rPr>
              <a:t>C. A. Senior</a:t>
            </a:r>
            <a:r>
              <a:rPr lang="en-US" sz="1100" dirty="0">
                <a:solidFill>
                  <a:schemeClr val="tx1">
                    <a:lumMod val="65000"/>
                    <a:lumOff val="35000"/>
                  </a:schemeClr>
                </a:solidFill>
              </a:rPr>
              <a:t>, </a:t>
            </a:r>
            <a:r>
              <a:rPr lang="en-US" sz="1100" dirty="0">
                <a:solidFill>
                  <a:schemeClr val="tx1">
                    <a:lumMod val="65000"/>
                    <a:lumOff val="35000"/>
                  </a:schemeClr>
                </a:solidFill>
              </a:rPr>
              <a:t>and D. L. </a:t>
            </a:r>
            <a:r>
              <a:rPr lang="en-US" sz="1100" dirty="0">
                <a:solidFill>
                  <a:schemeClr val="tx1">
                    <a:lumMod val="65000"/>
                    <a:lumOff val="35000"/>
                  </a:schemeClr>
                </a:solidFill>
              </a:rPr>
              <a:t>Williamson, </a:t>
            </a:r>
            <a:r>
              <a:rPr lang="ro-RO" sz="1100" dirty="0">
                <a:solidFill>
                  <a:schemeClr val="tx1">
                    <a:lumMod val="65000"/>
                    <a:lumOff val="35000"/>
                  </a:schemeClr>
                </a:solidFill>
              </a:rPr>
              <a:t>J. Climate, 26, 3258–3274. doi: http://dx.doi.org/10.1175/JCLI-D-12-00429.1</a:t>
            </a:r>
            <a:endParaRPr lang="en-US" sz="1100" dirty="0">
              <a:solidFill>
                <a:schemeClr val="tx1">
                  <a:lumMod val="65000"/>
                  <a:lumOff val="35000"/>
                </a:schemeClr>
              </a:solidFill>
            </a:endParaRPr>
          </a:p>
        </p:txBody>
      </p:sp>
      <p:pic>
        <p:nvPicPr>
          <p:cNvPr id="5" name="Content Placeholder 10"/>
          <p:cNvPicPr>
            <a:picLocks noGrp="1" noChangeAspect="1"/>
          </p:cNvPicPr>
          <p:nvPr/>
        </p:nvPicPr>
        <p:blipFill>
          <a:blip r:embed="rId2"/>
          <a:srcRect l="1747" r="1747"/>
          <a:stretch>
            <a:fillRect/>
          </a:stretch>
        </p:blipFill>
        <p:spPr>
          <a:xfrm>
            <a:off x="4692931" y="959958"/>
            <a:ext cx="3659895" cy="4067439"/>
          </a:xfrm>
          <a:prstGeom prst="rect">
            <a:avLst/>
          </a:prstGeom>
        </p:spPr>
      </p:pic>
      <p:sp>
        <p:nvSpPr>
          <p:cNvPr id="6" name="TextBox 11"/>
          <p:cNvSpPr txBox="1"/>
          <p:nvPr/>
        </p:nvSpPr>
        <p:spPr>
          <a:xfrm>
            <a:off x="4692930" y="5043878"/>
            <a:ext cx="3659896" cy="775357"/>
          </a:xfrm>
          <a:prstGeom prst="rect">
            <a:avLst/>
          </a:prstGeom>
          <a:noFill/>
        </p:spPr>
        <p:txBody>
          <a:bodyPr wrap="square" lIns="82058" tIns="41029" rIns="82058" bIns="4102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900" dirty="0">
                <a:solidFill>
                  <a:schemeClr val="tx1">
                    <a:lumMod val="65000"/>
                    <a:lumOff val="35000"/>
                  </a:schemeClr>
                </a:solidFill>
              </a:rPr>
              <a:t>A </a:t>
            </a:r>
            <a:r>
              <a:rPr lang="en-US" sz="900" dirty="0">
                <a:solidFill>
                  <a:schemeClr val="tx1">
                    <a:lumMod val="65000"/>
                    <a:lumOff val="35000"/>
                  </a:schemeClr>
                </a:solidFill>
              </a:rPr>
              <a:t>24h </a:t>
            </a:r>
            <a:r>
              <a:rPr lang="en-US" sz="900" dirty="0">
                <a:solidFill>
                  <a:schemeClr val="tx1">
                    <a:lumMod val="65000"/>
                    <a:lumOff val="35000"/>
                  </a:schemeClr>
                </a:solidFill>
              </a:rPr>
              <a:t>mean bias in </a:t>
            </a:r>
            <a:r>
              <a:rPr lang="en-US" sz="900" dirty="0">
                <a:solidFill>
                  <a:schemeClr val="tx1">
                    <a:lumMod val="65000"/>
                    <a:lumOff val="35000"/>
                  </a:schemeClr>
                </a:solidFill>
              </a:rPr>
              <a:t>shortwave flux </a:t>
            </a:r>
            <a:r>
              <a:rPr lang="en-US" sz="900" dirty="0" err="1">
                <a:solidFill>
                  <a:schemeClr val="tx1">
                    <a:lumMod val="65000"/>
                    <a:lumOff val="35000"/>
                  </a:schemeClr>
                </a:solidFill>
              </a:rPr>
              <a:t>w.r.t</a:t>
            </a:r>
            <a:r>
              <a:rPr lang="en-US" sz="900" dirty="0">
                <a:solidFill>
                  <a:schemeClr val="tx1">
                    <a:lumMod val="65000"/>
                    <a:lumOff val="35000"/>
                  </a:schemeClr>
                </a:solidFill>
              </a:rPr>
              <a:t>. </a:t>
            </a:r>
            <a:r>
              <a:rPr lang="en-US" sz="900" dirty="0">
                <a:solidFill>
                  <a:schemeClr val="tx1">
                    <a:lumMod val="65000"/>
                    <a:lumOff val="35000"/>
                  </a:schemeClr>
                </a:solidFill>
              </a:rPr>
              <a:t>CERES-</a:t>
            </a:r>
            <a:r>
              <a:rPr lang="en-US" sz="900" dirty="0" err="1">
                <a:solidFill>
                  <a:schemeClr val="tx1">
                    <a:lumMod val="65000"/>
                    <a:lumOff val="35000"/>
                  </a:schemeClr>
                </a:solidFill>
              </a:rPr>
              <a:t>Flashflux</a:t>
            </a:r>
            <a:r>
              <a:rPr lang="en-US" sz="900" dirty="0">
                <a:solidFill>
                  <a:schemeClr val="tx1">
                    <a:lumMod val="65000"/>
                    <a:lumOff val="35000"/>
                  </a:schemeClr>
                </a:solidFill>
              </a:rPr>
              <a:t> for </a:t>
            </a:r>
            <a:r>
              <a:rPr lang="en-US" sz="900" dirty="0">
                <a:solidFill>
                  <a:schemeClr val="tx1">
                    <a:lumMod val="65000"/>
                    <a:lumOff val="35000"/>
                  </a:schemeClr>
                </a:solidFill>
              </a:rPr>
              <a:t>17/1/2009 </a:t>
            </a:r>
            <a:r>
              <a:rPr lang="en-US" sz="900" dirty="0">
                <a:solidFill>
                  <a:schemeClr val="tx1">
                    <a:lumMod val="65000"/>
                    <a:lumOff val="35000"/>
                  </a:schemeClr>
                </a:solidFill>
              </a:rPr>
              <a:t>in </a:t>
            </a:r>
            <a:r>
              <a:rPr lang="en-US" sz="900" dirty="0" err="1">
                <a:solidFill>
                  <a:schemeClr val="tx1">
                    <a:lumMod val="65000"/>
                    <a:lumOff val="35000"/>
                  </a:schemeClr>
                </a:solidFill>
              </a:rPr>
              <a:t>hindcasts</a:t>
            </a:r>
            <a:r>
              <a:rPr lang="en-US" sz="900" dirty="0">
                <a:solidFill>
                  <a:schemeClr val="tx1">
                    <a:lumMod val="65000"/>
                    <a:lumOff val="35000"/>
                  </a:schemeClr>
                </a:solidFill>
              </a:rPr>
              <a:t> initialized at 0600 UTC </a:t>
            </a:r>
            <a:r>
              <a:rPr lang="en-US" sz="900" dirty="0">
                <a:solidFill>
                  <a:schemeClr val="tx1">
                    <a:lumMod val="65000"/>
                    <a:lumOff val="35000"/>
                  </a:schemeClr>
                </a:solidFill>
              </a:rPr>
              <a:t>16/1/2009</a:t>
            </a:r>
            <a:r>
              <a:rPr lang="en-US" sz="900" dirty="0">
                <a:solidFill>
                  <a:schemeClr val="tx1">
                    <a:lumMod val="65000"/>
                    <a:lumOff val="35000"/>
                  </a:schemeClr>
                </a:solidFill>
              </a:rPr>
              <a:t>. Contours </a:t>
            </a:r>
            <a:r>
              <a:rPr lang="en-US" sz="900" dirty="0">
                <a:solidFill>
                  <a:schemeClr val="tx1">
                    <a:lumMod val="65000"/>
                    <a:lumOff val="35000"/>
                  </a:schemeClr>
                </a:solidFill>
              </a:rPr>
              <a:t>show  </a:t>
            </a:r>
            <a:r>
              <a:rPr lang="en-US" sz="900" dirty="0">
                <a:solidFill>
                  <a:schemeClr val="tx1">
                    <a:lumMod val="65000"/>
                    <a:lumOff val="35000"/>
                  </a:schemeClr>
                </a:solidFill>
              </a:rPr>
              <a:t>MSLP at 1200 UTC </a:t>
            </a:r>
            <a:r>
              <a:rPr lang="en-US" sz="900" dirty="0">
                <a:solidFill>
                  <a:schemeClr val="tx1">
                    <a:lumMod val="65000"/>
                    <a:lumOff val="35000"/>
                  </a:schemeClr>
                </a:solidFill>
              </a:rPr>
              <a:t>17/1/2009 (8</a:t>
            </a:r>
            <a:r>
              <a:rPr lang="en-US" sz="900" dirty="0">
                <a:solidFill>
                  <a:schemeClr val="tx1">
                    <a:lumMod val="65000"/>
                    <a:lumOff val="35000"/>
                  </a:schemeClr>
                </a:solidFill>
              </a:rPr>
              <a:t>-hPa </a:t>
            </a:r>
            <a:r>
              <a:rPr lang="en-US" sz="900" dirty="0">
                <a:solidFill>
                  <a:schemeClr val="tx1">
                    <a:lumMod val="65000"/>
                    <a:lumOff val="35000"/>
                  </a:schemeClr>
                </a:solidFill>
              </a:rPr>
              <a:t>intervals). </a:t>
            </a:r>
            <a:r>
              <a:rPr lang="en-US" sz="900" dirty="0">
                <a:solidFill>
                  <a:schemeClr val="tx1">
                    <a:lumMod val="65000"/>
                    <a:lumOff val="35000"/>
                  </a:schemeClr>
                </a:solidFill>
              </a:rPr>
              <a:t>Dotted </a:t>
            </a:r>
            <a:r>
              <a:rPr lang="en-US" sz="900" dirty="0">
                <a:solidFill>
                  <a:schemeClr val="tx1">
                    <a:lumMod val="65000"/>
                    <a:lumOff val="35000"/>
                  </a:schemeClr>
                </a:solidFill>
              </a:rPr>
              <a:t>box/asterisk </a:t>
            </a:r>
            <a:r>
              <a:rPr lang="en-US" sz="900" dirty="0">
                <a:solidFill>
                  <a:schemeClr val="tx1">
                    <a:lumMod val="65000"/>
                    <a:lumOff val="35000"/>
                  </a:schemeClr>
                </a:solidFill>
              </a:rPr>
              <a:t>mark a </a:t>
            </a:r>
            <a:r>
              <a:rPr lang="en-US" sz="900" dirty="0">
                <a:solidFill>
                  <a:schemeClr val="tx1">
                    <a:lumMod val="65000"/>
                    <a:lumOff val="35000"/>
                  </a:schemeClr>
                </a:solidFill>
              </a:rPr>
              <a:t>region/point </a:t>
            </a:r>
            <a:r>
              <a:rPr lang="en-US" sz="900" dirty="0">
                <a:solidFill>
                  <a:schemeClr val="tx1">
                    <a:lumMod val="65000"/>
                    <a:lumOff val="35000"/>
                  </a:schemeClr>
                </a:solidFill>
              </a:rPr>
              <a:t>analyzed in this study. Dashed line marks the </a:t>
            </a:r>
            <a:r>
              <a:rPr lang="en-US" sz="900" dirty="0">
                <a:solidFill>
                  <a:schemeClr val="tx1">
                    <a:lumMod val="65000"/>
                    <a:lumOff val="35000"/>
                  </a:schemeClr>
                </a:solidFill>
              </a:rPr>
              <a:t>A-Train overpass at </a:t>
            </a:r>
            <a:r>
              <a:rPr lang="en-US" sz="900" dirty="0">
                <a:solidFill>
                  <a:schemeClr val="tx1">
                    <a:lumMod val="65000"/>
                    <a:lumOff val="35000"/>
                  </a:schemeClr>
                </a:solidFill>
              </a:rPr>
              <a:t>approximately 1420 UTC </a:t>
            </a:r>
            <a:r>
              <a:rPr lang="en-US" sz="900" dirty="0">
                <a:solidFill>
                  <a:schemeClr val="tx1">
                    <a:lumMod val="65000"/>
                    <a:lumOff val="35000"/>
                  </a:schemeClr>
                </a:solidFill>
              </a:rPr>
              <a:t>17/1/2009</a:t>
            </a:r>
            <a:r>
              <a:rPr lang="en-US" sz="900" dirty="0">
                <a:solidFill>
                  <a:schemeClr val="tx1">
                    <a:lumMod val="65000"/>
                    <a:lumOff val="35000"/>
                  </a:schemeClr>
                </a:solidFill>
              </a:rPr>
              <a:t>.</a:t>
            </a:r>
          </a:p>
        </p:txBody>
      </p:sp>
    </p:spTree>
    <p:extLst>
      <p:ext uri="{BB962C8B-B14F-4D97-AF65-F5344CB8AC3E}">
        <p14:creationId xmlns:p14="http://schemas.microsoft.com/office/powerpoint/2010/main" val="3940466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372</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cp:revision>
  <dcterms:created xsi:type="dcterms:W3CDTF">2014-12-09T22:08:34Z</dcterms:created>
  <dcterms:modified xsi:type="dcterms:W3CDTF">2014-12-09T22:12:54Z</dcterms:modified>
</cp:coreProperties>
</file>