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7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1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3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2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4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8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1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1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8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0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0DDE1-D8DD-4D34-A926-5979453C130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B778-32C0-49AE-AB8D-54C852095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1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49213" y="6319837"/>
            <a:ext cx="8978900" cy="4619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Blip>
                <a:blip r:embed="rId2"/>
              </a:buBlip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Blip>
                <a:blip r:embed="rId3"/>
              </a:buBlip>
              <a:defRPr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Blip>
                <a:blip r:embed="rId4"/>
              </a:buBlip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Blip>
                <a:blip r:embed="rId5"/>
              </a:buBlip>
              <a:defRPr sz="14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Blip>
                <a:blip r:embed="rId2"/>
              </a:buBlip>
              <a:defRPr sz="14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Blip>
                <a:blip r:embed="rId2"/>
              </a:buBlip>
              <a:defRPr sz="14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Blip>
                <a:blip r:embed="rId2"/>
              </a:buBlip>
              <a:defRPr sz="14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Blip>
                <a:blip r:embed="rId2"/>
              </a:buBlip>
              <a:defRPr sz="14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Blip>
                <a:blip r:embed="rId2"/>
              </a:buBlip>
              <a:defRPr sz="14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 smtClean="0">
                <a:latin typeface="+mn-lt"/>
              </a:rPr>
              <a:t>Taraphdar, S., P</a:t>
            </a:r>
            <a:r>
              <a:rPr lang="en-US" altLang="en-US" sz="1200" dirty="0">
                <a:latin typeface="+mn-lt"/>
              </a:rPr>
              <a:t>. </a:t>
            </a:r>
            <a:r>
              <a:rPr lang="en-US" altLang="en-US" sz="1200" dirty="0" err="1">
                <a:latin typeface="+mn-lt"/>
              </a:rPr>
              <a:t>Mukhopadhyay</a:t>
            </a:r>
            <a:r>
              <a:rPr lang="en-US" altLang="en-US" sz="1200" dirty="0">
                <a:latin typeface="+mn-lt"/>
              </a:rPr>
              <a:t>, L. </a:t>
            </a:r>
            <a:r>
              <a:rPr lang="en-US" altLang="en-US" sz="1200" dirty="0" smtClean="0">
                <a:latin typeface="+mn-lt"/>
              </a:rPr>
              <a:t>R. </a:t>
            </a:r>
            <a:r>
              <a:rPr lang="en-US" altLang="en-US" sz="1200" dirty="0">
                <a:latin typeface="+mn-lt"/>
              </a:rPr>
              <a:t>Leung, </a:t>
            </a:r>
            <a:r>
              <a:rPr lang="en-US" altLang="en-US" sz="1200" dirty="0" smtClean="0">
                <a:latin typeface="+mn-lt"/>
              </a:rPr>
              <a:t>F. </a:t>
            </a:r>
            <a:r>
              <a:rPr lang="en-US" altLang="en-US" sz="1200" dirty="0">
                <a:latin typeface="+mn-lt"/>
              </a:rPr>
              <a:t>Zhang, S. </a:t>
            </a:r>
            <a:r>
              <a:rPr lang="en-US" altLang="en-US" sz="1200" dirty="0" err="1">
                <a:latin typeface="+mn-lt"/>
              </a:rPr>
              <a:t>Abhilash</a:t>
            </a:r>
            <a:r>
              <a:rPr lang="en-US" altLang="en-US" sz="1200" dirty="0">
                <a:latin typeface="+mn-lt"/>
              </a:rPr>
              <a:t> and B.N. </a:t>
            </a:r>
            <a:r>
              <a:rPr lang="en-US" altLang="en-US" sz="1200" dirty="0" smtClean="0">
                <a:latin typeface="+mn-lt"/>
              </a:rPr>
              <a:t>Goswami. 2014. “</a:t>
            </a:r>
            <a:r>
              <a:rPr lang="en-US" altLang="en-US" sz="1200" dirty="0" smtClean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altLang="en-US" sz="1200" dirty="0">
                <a:solidFill>
                  <a:srgbClr val="002060"/>
                </a:solidFill>
                <a:latin typeface="+mn-lt"/>
              </a:rPr>
              <a:t>role of moist processes in the intrinsic predictability of Indian ocean </a:t>
            </a:r>
            <a:r>
              <a:rPr lang="en-US" altLang="en-US" sz="1200" dirty="0" smtClean="0">
                <a:solidFill>
                  <a:srgbClr val="002060"/>
                </a:solidFill>
                <a:latin typeface="+mn-lt"/>
              </a:rPr>
              <a:t>cyclone</a:t>
            </a:r>
            <a:r>
              <a:rPr lang="en-US" altLang="en-US" sz="1200" dirty="0" smtClean="0">
                <a:latin typeface="+mn-lt"/>
              </a:rPr>
              <a:t>”, </a:t>
            </a:r>
            <a:r>
              <a:rPr lang="en-US" altLang="en-US" sz="1200" dirty="0">
                <a:solidFill>
                  <a:srgbClr val="000000"/>
                </a:solidFill>
                <a:latin typeface="+mn-lt"/>
              </a:rPr>
              <a:t>J. </a:t>
            </a:r>
            <a:r>
              <a:rPr lang="en-US" altLang="en-US" sz="1200" dirty="0" err="1">
                <a:solidFill>
                  <a:srgbClr val="000000"/>
                </a:solidFill>
                <a:latin typeface="+mn-lt"/>
              </a:rPr>
              <a:t>Geophys</a:t>
            </a:r>
            <a:r>
              <a:rPr lang="en-US" altLang="en-US" sz="1200" dirty="0">
                <a:solidFill>
                  <a:srgbClr val="000000"/>
                </a:solidFill>
                <a:latin typeface="+mn-lt"/>
              </a:rPr>
              <a:t>. Res. Atmos., </a:t>
            </a:r>
            <a:r>
              <a:rPr lang="en-US" altLang="en-US" sz="1200" b="1" dirty="0">
                <a:solidFill>
                  <a:srgbClr val="000000"/>
                </a:solidFill>
                <a:latin typeface="+mn-lt"/>
              </a:rPr>
              <a:t>119</a:t>
            </a:r>
            <a:r>
              <a:rPr lang="en-US" altLang="en-US" sz="1200" dirty="0">
                <a:solidFill>
                  <a:srgbClr val="000000"/>
                </a:solidFill>
                <a:latin typeface="+mn-lt"/>
              </a:rPr>
              <a:t>, doi</a:t>
            </a:r>
            <a:r>
              <a:rPr lang="en-US" altLang="en-US" sz="1200" dirty="0">
                <a:latin typeface="+mn-lt"/>
              </a:rPr>
              <a:t>:10.1002/2013JD021265.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76200" y="914400"/>
            <a:ext cx="4038600" cy="5329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Identify the predictability limit and the mechanism for the error </a:t>
            </a:r>
            <a:r>
              <a:rPr lang="en-US" sz="1600" dirty="0">
                <a:cs typeface="Arial" pitchFamily="34" charset="0"/>
              </a:rPr>
              <a:t>cascades </a:t>
            </a:r>
            <a:r>
              <a:rPr lang="en-US" sz="1600" dirty="0" smtClean="0">
                <a:cs typeface="Arial" pitchFamily="34" charset="0"/>
              </a:rPr>
              <a:t>across spatial scales for </a:t>
            </a:r>
            <a:r>
              <a:rPr lang="en-US" sz="1600" dirty="0">
                <a:cs typeface="Arial" pitchFamily="34" charset="0"/>
              </a:rPr>
              <a:t>Indian Ocean tropical </a:t>
            </a:r>
            <a:r>
              <a:rPr lang="en-US" sz="1600" dirty="0" smtClean="0">
                <a:cs typeface="Arial" pitchFamily="34" charset="0"/>
              </a:rPr>
              <a:t>cyclones</a:t>
            </a:r>
            <a:endParaRPr lang="en-US" sz="1600" dirty="0"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cs typeface="Arial" pitchFamily="34" charset="0"/>
              </a:rPr>
              <a:t>Approach</a:t>
            </a:r>
            <a:endParaRPr lang="en-US" sz="1600" b="1" dirty="0"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Simulate four tropical cyclones in the Bay of Bengal using WRF v3.4 at 30km, 10km and </a:t>
            </a:r>
            <a:r>
              <a:rPr lang="en-US" sz="1600" dirty="0">
                <a:cs typeface="Arial" pitchFamily="34" charset="0"/>
              </a:rPr>
              <a:t>1.1km horizontal </a:t>
            </a:r>
            <a:r>
              <a:rPr lang="en-US" sz="1600" dirty="0" smtClean="0">
                <a:cs typeface="Arial" pitchFamily="34" charset="0"/>
              </a:rPr>
              <a:t>resolutions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Perform identical twin perturbation experiments at the three resolutions to quantify the model errors at each resolution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cs typeface="Arial" pitchFamily="34" charset="0"/>
              </a:rPr>
              <a:t>E</a:t>
            </a:r>
            <a:r>
              <a:rPr lang="en-US" sz="1600" dirty="0" smtClean="0">
                <a:cs typeface="Arial" pitchFamily="34" charset="0"/>
              </a:rPr>
              <a:t>stimate the predictability using the “error doubling time”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Analyze and elucidate the error cascades across spatial scales using different techniques such as power spectrum and scale separation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smtClean="0">
                <a:cs typeface="Arial" pitchFamily="34" charset="0"/>
              </a:rPr>
              <a:t>and using numerical experiments</a:t>
            </a:r>
            <a:endParaRPr lang="en-US" sz="1600" dirty="0">
              <a:cs typeface="Arial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035425" y="4343400"/>
            <a:ext cx="50736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Found that buoyancy associated with moist convection plays a major role in intrinsic error growth that limits the intrinsic predictability of tropical cyclones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Demonstrated that errors start to build up from regions of convection and ultimately affects the larger scales through upscale cascades of errors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19600" y="3962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Error growth starts from the region of convection on Day 1 and cascades to significant larger scale errors on Day 4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3400" y="990600"/>
            <a:ext cx="4529393" cy="3048000"/>
          </a:xfrm>
          <a:prstGeom prst="rect">
            <a:avLst/>
          </a:prstGeom>
        </p:spPr>
      </p:pic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28599" y="0"/>
            <a:ext cx="86106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  <a:cs typeface="Arial" pitchFamily="34" charset="0"/>
              </a:rPr>
              <a:t>The Role of Moist Processes in the Intrinsic Predictability of Indian Ocean Cyclone </a:t>
            </a:r>
            <a:endParaRPr lang="en-US" sz="3000" b="1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2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34F72A-D270-484F-B8FB-FEC27402173F}"/>
</file>

<file path=customXml/itemProps2.xml><?xml version="1.0" encoding="utf-8"?>
<ds:datastoreItem xmlns:ds="http://schemas.openxmlformats.org/officeDocument/2006/customXml" ds:itemID="{10542D88-33FA-4E8E-8957-F33B78BB8548}"/>
</file>

<file path=customXml/itemProps3.xml><?xml version="1.0" encoding="utf-8"?>
<ds:datastoreItem xmlns:ds="http://schemas.openxmlformats.org/officeDocument/2006/customXml" ds:itemID="{3A49E0CF-97AC-4A66-BC05-68A8893857F8}"/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226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15</cp:revision>
  <dcterms:created xsi:type="dcterms:W3CDTF">2014-07-23T00:31:07Z</dcterms:created>
  <dcterms:modified xsi:type="dcterms:W3CDTF">2014-07-25T16:27:10Z</dcterms:modified>
</cp:coreProperties>
</file>